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Lustria"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79" autoAdjust="0"/>
  </p:normalViewPr>
  <p:slideViewPr>
    <p:cSldViewPr snapToGrid="0">
      <p:cViewPr varScale="1">
        <p:scale>
          <a:sx n="168" d="100"/>
          <a:sy n="168" d="100"/>
        </p:scale>
        <p:origin x="152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a:t>
            </a:r>
            <a:endParaRPr dirty="0"/>
          </a:p>
        </p:txBody>
      </p:sp>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6f02c3c36_1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solidFill>
                  <a:srgbClr val="262626"/>
                </a:solidFill>
                <a:latin typeface="Arial"/>
                <a:ea typeface="Arial"/>
                <a:cs typeface="Arial"/>
                <a:sym typeface="Arial"/>
              </a:rPr>
              <a:t>[A]</a:t>
            </a:r>
          </a:p>
          <a:p>
            <a:pPr marL="285750" lvl="0" indent="-285750" algn="l" rtl="0">
              <a:spcBef>
                <a:spcPts val="0"/>
              </a:spcBef>
              <a:spcAft>
                <a:spcPts val="0"/>
              </a:spcAft>
              <a:buFont typeface="Arial" panose="020B0604020202020204" pitchFamily="34" charset="0"/>
              <a:buChar char="•"/>
            </a:pPr>
            <a:r>
              <a:rPr lang="en-US" sz="1400" dirty="0">
                <a:solidFill>
                  <a:srgbClr val="262626"/>
                </a:solidFill>
                <a:latin typeface="Arial"/>
                <a:ea typeface="Arial"/>
                <a:cs typeface="Arial"/>
                <a:sym typeface="Arial"/>
              </a:rPr>
              <a:t>They either are pre-configured with a PAN ID to join, or they can discover nearby networks and select a PAN ID to join.</a:t>
            </a:r>
            <a:endParaRPr dirty="0"/>
          </a:p>
        </p:txBody>
      </p:sp>
      <p:sp>
        <p:nvSpPr>
          <p:cNvPr id="176" name="Google Shape;176;g56f02c3c36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6f5583dbd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solidFill>
                  <a:srgbClr val="262626"/>
                </a:solidFill>
                <a:latin typeface="Arial"/>
                <a:ea typeface="Arial"/>
                <a:cs typeface="Arial"/>
                <a:sym typeface="Arial"/>
              </a:rPr>
              <a:t>[A]</a:t>
            </a:r>
            <a:endParaRPr sz="1400" dirty="0">
              <a:solidFill>
                <a:srgbClr val="262626"/>
              </a:solidFill>
              <a:latin typeface="Arial"/>
              <a:ea typeface="Arial"/>
              <a:cs typeface="Arial"/>
              <a:sym typeface="Arial"/>
            </a:endParaRPr>
          </a:p>
          <a:p>
            <a:pPr marL="342900" lvl="0" indent="-279400" algn="l" rtl="0">
              <a:spcBef>
                <a:spcPts val="0"/>
              </a:spcBef>
              <a:spcAft>
                <a:spcPts val="0"/>
              </a:spcAft>
              <a:buClr>
                <a:srgbClr val="262626"/>
              </a:buClr>
              <a:buSzPts val="1400"/>
              <a:buChar char="•"/>
            </a:pPr>
            <a:r>
              <a:rPr lang="en-US" sz="1400" dirty="0">
                <a:solidFill>
                  <a:srgbClr val="262626"/>
                </a:solidFill>
                <a:latin typeface="Arial"/>
                <a:ea typeface="Arial"/>
                <a:cs typeface="Arial"/>
                <a:sym typeface="Arial"/>
              </a:rPr>
              <a:t>Since the 16-bit PAN ID only allows up to 65,535 unique values, and the device randomly selects the 16-bit PAN ID, provisions exist in Zigbee to detect if two networks (with different 64-bit PAN IDs) are operating on the same 16-bit PAN ID. </a:t>
            </a:r>
            <a:endParaRPr dirty="0"/>
          </a:p>
        </p:txBody>
      </p:sp>
      <p:sp>
        <p:nvSpPr>
          <p:cNvPr id="185" name="Google Shape;185;g56f5583db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6f5583dbd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6f5583dbd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a:t>
            </a:r>
          </a:p>
          <a:p>
            <a:pPr marL="171450" lvl="0" indent="-171450" algn="l" rtl="0">
              <a:spcBef>
                <a:spcPts val="0"/>
              </a:spcBef>
              <a:spcAft>
                <a:spcPts val="0"/>
              </a:spcAft>
              <a:buFont typeface="Arial" panose="020B0604020202020204" pitchFamily="34" charset="0"/>
              <a:buChar char="•"/>
            </a:pPr>
            <a:r>
              <a:rPr lang="en-US" dirty="0"/>
              <a:t>generated with a particular bandwidth is deliberately spread in the frequency</a:t>
            </a:r>
          </a:p>
          <a:p>
            <a:pPr marL="171450" lvl="0" indent="-171450" algn="l" rtl="0">
              <a:spcBef>
                <a:spcPts val="0"/>
              </a:spcBef>
              <a:spcAft>
                <a:spcPts val="0"/>
              </a:spcAft>
              <a:buFont typeface="Arial" panose="020B0604020202020204" pitchFamily="34" charset="0"/>
              <a:buChar char="•"/>
            </a:pPr>
            <a:r>
              <a:rPr lang="en-US" dirty="0"/>
              <a:t>Modulation </a:t>
            </a:r>
          </a:p>
          <a:p>
            <a:pPr marL="171450" lvl="0" indent="-171450" algn="l" rtl="0">
              <a:spcBef>
                <a:spcPts val="0"/>
              </a:spcBef>
              <a:spcAft>
                <a:spcPts val="0"/>
              </a:spcAft>
              <a:buFont typeface="Arial" panose="020B0604020202020204" pitchFamily="34" charset="0"/>
              <a:buChar char="•"/>
            </a:pPr>
            <a:r>
              <a:rPr lang="en-US" dirty="0"/>
              <a:t>Resulting wideband channel more noisy, allowing for greater resistance to unintentional and intentional interference with high data rate</a:t>
            </a:r>
          </a:p>
          <a:p>
            <a:pPr marL="171450" lvl="0" indent="-171450" algn="l" rtl="0">
              <a:spcBef>
                <a:spcPts val="0"/>
              </a:spcBef>
              <a:spcAft>
                <a:spcPts val="0"/>
              </a:spcAft>
              <a:buFont typeface="Arial" panose="020B0604020202020204" pitchFamily="34" charset="0"/>
              <a:buChar char="•"/>
            </a:pPr>
            <a:endParaRPr dirty="0"/>
          </a:p>
        </p:txBody>
      </p:sp>
      <p:sp>
        <p:nvSpPr>
          <p:cNvPr id="195" name="Google Shape;195;g56f5583dbd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6f5583dbd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a:t>
            </a:r>
          </a:p>
          <a:p>
            <a:pPr marL="171450" lvl="0" indent="-171450" algn="l" rtl="0">
              <a:spcBef>
                <a:spcPts val="0"/>
              </a:spcBef>
              <a:spcAft>
                <a:spcPts val="0"/>
              </a:spcAft>
              <a:buFont typeface="Arial" panose="020B0604020202020204" pitchFamily="34" charset="0"/>
              <a:buChar char="•"/>
            </a:pPr>
            <a:r>
              <a:rPr lang="en-US" dirty="0"/>
              <a:t>HA is a public application standard profile, maintained by the ZigBee Alliance</a:t>
            </a:r>
          </a:p>
          <a:p>
            <a:pPr marL="171450" lvl="0" indent="-171450" algn="l" rtl="0">
              <a:spcBef>
                <a:spcPts val="0"/>
              </a:spcBef>
              <a:spcAft>
                <a:spcPts val="0"/>
              </a:spcAft>
              <a:buFont typeface="Arial" panose="020B0604020202020204" pitchFamily="34" charset="0"/>
              <a:buChar char="•"/>
            </a:pPr>
            <a:r>
              <a:rPr lang="en-US" dirty="0"/>
              <a:t>Coordinator Commands</a:t>
            </a:r>
            <a:endParaRPr dirty="0"/>
          </a:p>
        </p:txBody>
      </p:sp>
      <p:sp>
        <p:nvSpPr>
          <p:cNvPr id="203" name="Google Shape;203;g56f5583db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6f5583dbd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a:t>
            </a:r>
          </a:p>
          <a:p>
            <a:pPr marL="171450" lvl="0" indent="-171450" algn="l" rtl="0">
              <a:spcBef>
                <a:spcPts val="0"/>
              </a:spcBef>
              <a:spcAft>
                <a:spcPts val="0"/>
              </a:spcAft>
              <a:buFont typeface="Arial" panose="020B0604020202020204" pitchFamily="34" charset="0"/>
              <a:buChar char="•"/>
            </a:pPr>
            <a:r>
              <a:rPr lang="en-US" dirty="0"/>
              <a:t>SensorTag already setup for HA standard</a:t>
            </a:r>
          </a:p>
          <a:p>
            <a:pPr marL="171450" lvl="0" indent="-171450" algn="l" rtl="0">
              <a:spcBef>
                <a:spcPts val="0"/>
              </a:spcBef>
              <a:spcAft>
                <a:spcPts val="0"/>
              </a:spcAft>
              <a:buFont typeface="Arial" panose="020B0604020202020204" pitchFamily="34" charset="0"/>
              <a:buChar char="•"/>
            </a:pPr>
            <a:r>
              <a:rPr lang="en-US" dirty="0"/>
              <a:t>ZigBee PRO</a:t>
            </a:r>
          </a:p>
          <a:p>
            <a:pPr marL="171450" lvl="0" indent="-171450" algn="l" rtl="0">
              <a:spcBef>
                <a:spcPts val="0"/>
              </a:spcBef>
              <a:spcAft>
                <a:spcPts val="0"/>
              </a:spcAft>
              <a:buFont typeface="Arial" panose="020B0604020202020204" pitchFamily="34" charset="0"/>
              <a:buChar char="•"/>
            </a:pPr>
            <a:r>
              <a:rPr lang="en-US" dirty="0"/>
              <a:t>API operating mode without escaped characters</a:t>
            </a:r>
          </a:p>
          <a:p>
            <a:pPr marL="171450" lvl="0" indent="-171450" algn="l" rtl="0">
              <a:spcBef>
                <a:spcPts val="0"/>
              </a:spcBef>
              <a:spcAft>
                <a:spcPts val="0"/>
              </a:spcAft>
              <a:buFont typeface="Arial" panose="020B0604020202020204" pitchFamily="34" charset="0"/>
              <a:buChar char="•"/>
            </a:pPr>
            <a:r>
              <a:rPr lang="en-US" dirty="0"/>
              <a:t>Enable ZDO passthrough of ZDO requests to the serial port that are not supported by the Xbee stack</a:t>
            </a:r>
          </a:p>
          <a:p>
            <a:pPr marL="171450" lvl="0" indent="-171450" algn="l" rtl="0">
              <a:spcBef>
                <a:spcPts val="0"/>
              </a:spcBef>
              <a:spcAft>
                <a:spcPts val="0"/>
              </a:spcAft>
              <a:buFont typeface="Arial" panose="020B0604020202020204" pitchFamily="34" charset="0"/>
              <a:buChar char="•"/>
            </a:pPr>
            <a:r>
              <a:rPr lang="en-US" dirty="0"/>
              <a:t>Enable encryption </a:t>
            </a:r>
          </a:p>
          <a:p>
            <a:pPr marL="171450" lvl="0" indent="-171450" algn="l" rtl="0">
              <a:spcBef>
                <a:spcPts val="0"/>
              </a:spcBef>
              <a:spcAft>
                <a:spcPts val="0"/>
              </a:spcAft>
              <a:buFont typeface="Arial" panose="020B0604020202020204" pitchFamily="34" charset="0"/>
              <a:buChar char="•"/>
            </a:pPr>
            <a:r>
              <a:rPr lang="en-US" dirty="0"/>
              <a:t>Enable as a trust center (smart energy) </a:t>
            </a:r>
          </a:p>
          <a:p>
            <a:pPr marL="171450" lvl="0" indent="-171450" algn="l" rtl="0">
              <a:spcBef>
                <a:spcPts val="0"/>
              </a:spcBef>
              <a:spcAft>
                <a:spcPts val="0"/>
              </a:spcAft>
              <a:buFont typeface="Arial" panose="020B0604020202020204" pitchFamily="34" charset="0"/>
              <a:buChar char="•"/>
            </a:pPr>
            <a:r>
              <a:rPr lang="en-US" dirty="0"/>
              <a:t>The Key</a:t>
            </a:r>
            <a:endParaRPr dirty="0"/>
          </a:p>
        </p:txBody>
      </p:sp>
      <p:sp>
        <p:nvSpPr>
          <p:cNvPr id="211" name="Google Shape;211;g56f5583dbd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t>
            </a:r>
            <a:endParaRPr dirty="0"/>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ZigBee device can communicate with your Wi-Fi router and connect to the Internet</a:t>
            </a:r>
            <a:endParaRPr dirty="0"/>
          </a:p>
        </p:txBody>
      </p:sp>
      <p:sp>
        <p:nvSpPr>
          <p:cNvPr id="228" name="Google Shape;2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a:t>
            </a:r>
            <a:endParaRPr dirty="0"/>
          </a:p>
        </p:txBody>
      </p:sp>
      <p:sp>
        <p:nvSpPr>
          <p:cNvPr id="237" name="Google Shape;23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6f5583db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6f5583db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a:t>
            </a:r>
          </a:p>
          <a:p>
            <a:pPr marL="171450" lvl="0" indent="-171450" algn="l" rtl="0">
              <a:spcBef>
                <a:spcPts val="0"/>
              </a:spcBef>
              <a:spcAft>
                <a:spcPts val="0"/>
              </a:spcAft>
              <a:buFont typeface="Arial" panose="020B0604020202020204" pitchFamily="34" charset="0"/>
              <a:buChar char="•"/>
            </a:pPr>
            <a:r>
              <a:rPr lang="en-US" dirty="0"/>
              <a:t>Note coin cell</a:t>
            </a:r>
            <a:endParaRPr dirty="0"/>
          </a:p>
        </p:txBody>
      </p:sp>
      <p:sp>
        <p:nvSpPr>
          <p:cNvPr id="246" name="Google Shape;246;g56f5583db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6f02c3c36_1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56f02c3c36_1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t>
            </a:r>
            <a:endParaRPr dirty="0"/>
          </a:p>
        </p:txBody>
      </p:sp>
      <p:sp>
        <p:nvSpPr>
          <p:cNvPr id="256" name="Google Shape;256;g56f02c3c36_1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a:t>
            </a:r>
          </a:p>
          <a:p>
            <a:pPr marL="171450" lvl="0" indent="-171450" algn="l" rtl="0">
              <a:spcBef>
                <a:spcPts val="0"/>
              </a:spcBef>
              <a:spcAft>
                <a:spcPts val="0"/>
              </a:spcAft>
              <a:buFont typeface="Arial" panose="020B0604020202020204" pitchFamily="34" charset="0"/>
              <a:buChar char="•"/>
            </a:pPr>
            <a:r>
              <a:rPr lang="en-US" dirty="0"/>
              <a:t>What ZigBee is</a:t>
            </a:r>
          </a:p>
          <a:p>
            <a:pPr marL="171450" lvl="0" indent="-171450" algn="l" rtl="0">
              <a:spcBef>
                <a:spcPts val="0"/>
              </a:spcBef>
              <a:spcAft>
                <a:spcPts val="0"/>
              </a:spcAft>
              <a:buFont typeface="Arial" panose="020B0604020202020204" pitchFamily="34" charset="0"/>
              <a:buChar char="•"/>
            </a:pPr>
            <a:r>
              <a:rPr lang="en-US" dirty="0"/>
              <a:t>What we learned</a:t>
            </a:r>
          </a:p>
          <a:p>
            <a:pPr marL="171450" lvl="0" indent="-171450" algn="l" rtl="0">
              <a:spcBef>
                <a:spcPts val="0"/>
              </a:spcBef>
              <a:spcAft>
                <a:spcPts val="0"/>
              </a:spcAft>
              <a:buFont typeface="Arial" panose="020B0604020202020204" pitchFamily="34" charset="0"/>
              <a:buChar char="•"/>
            </a:pPr>
            <a:r>
              <a:rPr lang="en-US" dirty="0"/>
              <a:t>What we did</a:t>
            </a:r>
          </a:p>
          <a:p>
            <a:pPr marL="171450" lvl="0" indent="-171450" algn="l" rtl="0">
              <a:spcBef>
                <a:spcPts val="0"/>
              </a:spcBef>
              <a:spcAft>
                <a:spcPts val="0"/>
              </a:spcAft>
              <a:buFont typeface="Arial" panose="020B0604020202020204" pitchFamily="34" charset="0"/>
              <a:buChar char="•"/>
            </a:pPr>
            <a:r>
              <a:rPr lang="en-US" dirty="0"/>
              <a:t>What we recommend moving forward</a:t>
            </a:r>
            <a:endParaRPr dirty="0"/>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145a48c2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5145a48c20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 Part of the code for ZigBee on the sensortags actually checks if IAR was used and will end the program if it was not</a:t>
            </a:r>
            <a:endParaRPr dirty="0"/>
          </a:p>
        </p:txBody>
      </p:sp>
      <p:sp>
        <p:nvSpPr>
          <p:cNvPr id="265" name="Google Shape;265;g5145a48c20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6f02c3c36_1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56f02c3c36_1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solidFill>
                  <a:srgbClr val="262626"/>
                </a:solidFill>
                <a:latin typeface="Arial"/>
                <a:ea typeface="Arial"/>
                <a:cs typeface="Arial"/>
                <a:sym typeface="Arial"/>
              </a:rPr>
              <a:t>[A]</a:t>
            </a:r>
            <a:endParaRPr sz="2000" dirty="0">
              <a:solidFill>
                <a:srgbClr val="262626"/>
              </a:solidFill>
              <a:latin typeface="Arial"/>
              <a:ea typeface="Arial"/>
              <a:cs typeface="Arial"/>
              <a:sym typeface="Arial"/>
            </a:endParaRPr>
          </a:p>
          <a:p>
            <a:pPr marL="342900" lvl="0" indent="-342900" algn="l" rtl="0">
              <a:spcBef>
                <a:spcPts val="0"/>
              </a:spcBef>
              <a:spcAft>
                <a:spcPts val="0"/>
              </a:spcAft>
              <a:buClr>
                <a:srgbClr val="262626"/>
              </a:buClr>
              <a:buSzPts val="2000"/>
              <a:buChar char="•"/>
            </a:pPr>
            <a:r>
              <a:rPr lang="en-US" sz="2000" dirty="0">
                <a:solidFill>
                  <a:srgbClr val="262626"/>
                </a:solidFill>
                <a:latin typeface="Arial"/>
                <a:ea typeface="Arial"/>
                <a:cs typeface="Arial"/>
                <a:sym typeface="Arial"/>
              </a:rPr>
              <a:t>Lack of help on official forums</a:t>
            </a:r>
            <a:endParaRPr sz="2000" dirty="0">
              <a:solidFill>
                <a:srgbClr val="262626"/>
              </a:solidFill>
              <a:latin typeface="Arial"/>
              <a:ea typeface="Arial"/>
              <a:cs typeface="Arial"/>
              <a:sym typeface="Arial"/>
            </a:endParaRPr>
          </a:p>
          <a:p>
            <a:pPr marL="342900" lvl="0" indent="-342900" algn="l" rtl="0">
              <a:spcBef>
                <a:spcPts val="0"/>
              </a:spcBef>
              <a:spcAft>
                <a:spcPts val="0"/>
              </a:spcAft>
              <a:buClr>
                <a:srgbClr val="262626"/>
              </a:buClr>
              <a:buSzPts val="2000"/>
              <a:buFont typeface="Arial"/>
              <a:buChar char="•"/>
            </a:pPr>
            <a:r>
              <a:rPr lang="en-US" sz="2000" dirty="0">
                <a:solidFill>
                  <a:srgbClr val="262626"/>
                </a:solidFill>
                <a:latin typeface="Arial"/>
                <a:ea typeface="Arial"/>
                <a:cs typeface="Arial"/>
                <a:sym typeface="Arial"/>
              </a:rPr>
              <a:t>XBEE</a:t>
            </a:r>
            <a:endParaRPr sz="2000" dirty="0">
              <a:solidFill>
                <a:srgbClr val="262626"/>
              </a:solidFill>
              <a:latin typeface="Arial"/>
              <a:ea typeface="Arial"/>
              <a:cs typeface="Arial"/>
              <a:sym typeface="Arial"/>
            </a:endParaRPr>
          </a:p>
        </p:txBody>
      </p:sp>
      <p:sp>
        <p:nvSpPr>
          <p:cNvPr id="274" name="Google Shape;274;g56f02c3c36_1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a:t>
            </a:r>
            <a:endParaRPr dirty="0"/>
          </a:p>
        </p:txBody>
      </p:sp>
      <p:sp>
        <p:nvSpPr>
          <p:cNvPr id="284" name="Google Shape;2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145a48c2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t>
            </a:r>
            <a:endParaRPr dirty="0"/>
          </a:p>
          <a:p>
            <a:pPr marL="171450" lvl="0" indent="-171450" algn="l" rtl="0">
              <a:spcBef>
                <a:spcPts val="0"/>
              </a:spcBef>
              <a:spcAft>
                <a:spcPts val="0"/>
              </a:spcAft>
              <a:buFont typeface="Arial" panose="020B0604020202020204" pitchFamily="34" charset="0"/>
              <a:buChar char="•"/>
            </a:pPr>
            <a:r>
              <a:rPr lang="en-US" dirty="0"/>
              <a:t>Clay worked on setting up gateway, until we used putty</a:t>
            </a:r>
            <a:endParaRPr dirty="0"/>
          </a:p>
          <a:p>
            <a:pPr marL="171450" lvl="0" indent="-171450" algn="l" rtl="0">
              <a:spcBef>
                <a:spcPts val="0"/>
              </a:spcBef>
              <a:spcAft>
                <a:spcPts val="0"/>
              </a:spcAft>
              <a:buFont typeface="Arial" panose="020B0604020202020204" pitchFamily="34" charset="0"/>
              <a:buChar char="•"/>
            </a:pPr>
            <a:r>
              <a:rPr lang="en-US" dirty="0"/>
              <a:t>Adam used putty and had IAR first then clay after license went out</a:t>
            </a:r>
            <a:endParaRPr dirty="0"/>
          </a:p>
        </p:txBody>
      </p:sp>
      <p:sp>
        <p:nvSpPr>
          <p:cNvPr id="292" name="Google Shape;292;g5145a48c2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145a48c20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 </a:t>
            </a:r>
          </a:p>
          <a:p>
            <a:pPr marL="171450" lvl="0" indent="-171450" algn="l" rtl="0">
              <a:spcBef>
                <a:spcPts val="0"/>
              </a:spcBef>
              <a:spcAft>
                <a:spcPts val="0"/>
              </a:spcAft>
              <a:buFont typeface="Arial" panose="020B0604020202020204" pitchFamily="34" charset="0"/>
              <a:buChar char="•"/>
            </a:pPr>
            <a:r>
              <a:rPr lang="en-US" dirty="0"/>
              <a:t>“Proprietary”</a:t>
            </a:r>
          </a:p>
          <a:p>
            <a:pPr marL="171450" lvl="0" indent="-171450" algn="l" rtl="0">
              <a:spcBef>
                <a:spcPts val="0"/>
              </a:spcBef>
              <a:spcAft>
                <a:spcPts val="0"/>
              </a:spcAft>
              <a:buFont typeface="Arial" panose="020B0604020202020204" pitchFamily="34" charset="0"/>
              <a:buChar char="•"/>
            </a:pPr>
            <a:r>
              <a:rPr lang="en-US" dirty="0"/>
              <a:t>The ZigBee Cluster Library (ZCL) is intended to act as a repository for cluster functionality that is developed by ZigBee and, as a consequence, it will be a working library with regular updates as new functionality is added. A developer constructing a new application SHOULD use the ZCL to find relevant cluster functionality that can be incorporated into the new application so as not to “re-invent the wheel”. This also allows applications to be developed with more of an object oriented style approach.</a:t>
            </a:r>
            <a:endParaRPr dirty="0"/>
          </a:p>
        </p:txBody>
      </p:sp>
      <p:sp>
        <p:nvSpPr>
          <p:cNvPr id="301" name="Google Shape;301;g5145a48c2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9" name="Google Shape;3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145a48c20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145a48c20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8" name="Google Shape;318;g5145a48c20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t>
            </a:r>
            <a:endParaRPr dirty="0"/>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 </a:t>
            </a:r>
          </a:p>
          <a:p>
            <a:pPr marL="171450" lvl="0" indent="-171450" algn="l" rtl="0">
              <a:spcBef>
                <a:spcPts val="0"/>
              </a:spcBef>
              <a:spcAft>
                <a:spcPts val="0"/>
              </a:spcAft>
              <a:buFont typeface="Arial" panose="020B0604020202020204" pitchFamily="34" charset="0"/>
              <a:buChar char="•"/>
            </a:pPr>
            <a:r>
              <a:rPr lang="en-US" dirty="0"/>
              <a:t>For our prior work and research we looked into how ZigBee compares with other communication protocols.</a:t>
            </a:r>
            <a:endParaRPr dirty="0"/>
          </a:p>
          <a:p>
            <a:pPr marL="171450" lvl="0" indent="-171450" algn="l" rtl="0">
              <a:spcBef>
                <a:spcPts val="0"/>
              </a:spcBef>
              <a:spcAft>
                <a:spcPts val="0"/>
              </a:spcAft>
              <a:buFont typeface="Arial" panose="020B0604020202020204" pitchFamily="34" charset="0"/>
              <a:buChar char="•"/>
            </a:pPr>
            <a:r>
              <a:rPr lang="en-US" dirty="0"/>
              <a:t>As you can see in the figure Bluetooth and ZigBee blow everything else out of the water in terms of power consumption.</a:t>
            </a:r>
            <a:endParaRPr dirty="0"/>
          </a:p>
          <a:p>
            <a:pPr marL="171450" lvl="0" indent="-171450" algn="l" rtl="0">
              <a:spcBef>
                <a:spcPts val="0"/>
              </a:spcBef>
              <a:spcAft>
                <a:spcPts val="0"/>
              </a:spcAft>
              <a:buFont typeface="Arial" panose="020B0604020202020204" pitchFamily="34" charset="0"/>
              <a:buChar char="•"/>
            </a:pPr>
            <a:r>
              <a:rPr lang="en-US" dirty="0"/>
              <a:t>We also got a lot of good information on how ZigBee functions and its mesh network capabilities</a:t>
            </a:r>
            <a:endParaRPr dirty="0"/>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 </a:t>
            </a:r>
          </a:p>
          <a:p>
            <a:pPr marL="171450" lvl="0" indent="-171450" algn="l" rtl="0">
              <a:spcBef>
                <a:spcPts val="0"/>
              </a:spcBef>
              <a:spcAft>
                <a:spcPts val="0"/>
              </a:spcAft>
              <a:buFont typeface="Arial" panose="020B0604020202020204" pitchFamily="34" charset="0"/>
              <a:buChar char="•"/>
            </a:pPr>
            <a:r>
              <a:rPr lang="en-US" dirty="0"/>
              <a:t>Released before BLE</a:t>
            </a:r>
            <a:endParaRPr dirty="0"/>
          </a:p>
          <a:p>
            <a:pPr marL="171450" lvl="0" indent="-171450" algn="l" rtl="0">
              <a:spcBef>
                <a:spcPts val="0"/>
              </a:spcBef>
              <a:spcAft>
                <a:spcPts val="0"/>
              </a:spcAft>
              <a:buFont typeface="Arial" panose="020B0604020202020204" pitchFamily="34" charset="0"/>
              <a:buChar char="•"/>
            </a:pPr>
            <a:r>
              <a:rPr lang="en-US" b="1" dirty="0"/>
              <a:t>Be sure to mention this figure here!</a:t>
            </a:r>
            <a:endParaRPr b="1" dirty="0"/>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6f02c3c36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 </a:t>
            </a:r>
          </a:p>
          <a:p>
            <a:pPr marL="171450" lvl="0" indent="-171450" algn="l" rtl="0">
              <a:spcBef>
                <a:spcPts val="0"/>
              </a:spcBef>
              <a:spcAft>
                <a:spcPts val="0"/>
              </a:spcAft>
              <a:buFont typeface="Arial" panose="020B0604020202020204" pitchFamily="34" charset="0"/>
              <a:buChar char="•"/>
            </a:pPr>
            <a:r>
              <a:rPr lang="en-US" dirty="0"/>
              <a:t>Under IEEE 802.15.4 which ZigBee is based around, RFDs and FFDs are individually defined</a:t>
            </a:r>
            <a:endParaRPr dirty="0"/>
          </a:p>
          <a:p>
            <a:pPr marL="171450" lvl="0" indent="-171450" algn="l" rtl="0">
              <a:spcBef>
                <a:spcPts val="0"/>
              </a:spcBef>
              <a:spcAft>
                <a:spcPts val="0"/>
              </a:spcAft>
              <a:buFont typeface="Arial" panose="020B0604020202020204" pitchFamily="34" charset="0"/>
              <a:buChar char="•"/>
            </a:pPr>
            <a:r>
              <a:rPr lang="en-US" dirty="0"/>
              <a:t>Mention that these end devices can only do a 1-to-1 pairing</a:t>
            </a:r>
            <a:endParaRPr dirty="0"/>
          </a:p>
        </p:txBody>
      </p:sp>
      <p:sp>
        <p:nvSpPr>
          <p:cNvPr id="142" name="Google Shape;142;g56f02c3c36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6f02c3c36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 </a:t>
            </a:r>
          </a:p>
          <a:p>
            <a:pPr marL="171450" lvl="0" indent="-171450" algn="l" rtl="0">
              <a:spcBef>
                <a:spcPts val="0"/>
              </a:spcBef>
              <a:spcAft>
                <a:spcPts val="0"/>
              </a:spcAft>
              <a:buFont typeface="Arial" panose="020B0604020202020204" pitchFamily="34" charset="0"/>
              <a:buChar char="•"/>
            </a:pPr>
            <a:r>
              <a:rPr lang="en-US" dirty="0"/>
              <a:t>Emphasize how critical it is that the router can act as a messenger which allows nodes which are normally too far apart to still share data. </a:t>
            </a:r>
            <a:endParaRPr dirty="0"/>
          </a:p>
        </p:txBody>
      </p:sp>
      <p:sp>
        <p:nvSpPr>
          <p:cNvPr id="150" name="Google Shape;150;g56f02c3c36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145a48c20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t>
            </a:r>
            <a:endParaRPr dirty="0"/>
          </a:p>
        </p:txBody>
      </p:sp>
      <p:sp>
        <p:nvSpPr>
          <p:cNvPr id="158" name="Google Shape;158;g5145a48c2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6f02c3c36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[A] </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Most network protocol use layers to separate different components to describe functions and components, as shown here</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*run through each layer*, physical, medium access control, network, application layer containing application support sub-layer (or application framework) and ZigBee device objects</a:t>
            </a:r>
          </a:p>
          <a:p>
            <a:pPr marL="171450" lvl="0" indent="-171450" algn="l" rtl="0">
              <a:spcBef>
                <a:spcPts val="0"/>
              </a:spcBef>
              <a:spcAft>
                <a:spcPts val="0"/>
              </a:spcAft>
              <a:buClr>
                <a:schemeClr val="dk1"/>
              </a:buClr>
              <a:buSzPts val="1100"/>
              <a:buFont typeface="Arial" panose="020B0604020202020204" pitchFamily="34" charset="0"/>
              <a:buChar char="•"/>
            </a:pPr>
            <a:r>
              <a:rPr lang="en-US" b="1" dirty="0"/>
              <a:t>Zigbee is built on the physical layer and MAC sub-layer defined in the IEEE 802.15.4 standard. </a:t>
            </a:r>
            <a:r>
              <a:rPr lang="en-US" b="0" dirty="0"/>
              <a:t>(IEEE 802.15.4 is a technical standard which defines the operation of low-rate wireless personal area networks, which is also the basis for ISA100.11a, WirelessHART, MiWi, 6LoWPAN, Thread and SNAP)</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These layers handle low-level network operations such as addressing and message transmission/reception.</a:t>
            </a:r>
            <a:endParaRPr dirty="0"/>
          </a:p>
          <a:p>
            <a:pPr marL="0" lvl="0" indent="0" algn="l" rtl="0">
              <a:spcBef>
                <a:spcPts val="0"/>
              </a:spcBef>
              <a:spcAft>
                <a:spcPts val="0"/>
              </a:spcAft>
              <a:buClr>
                <a:schemeClr val="dk1"/>
              </a:buClr>
              <a:buSzPts val="1100"/>
              <a:buFont typeface="Arial"/>
              <a:buNone/>
            </a:pPr>
            <a:r>
              <a:rPr lang="en-US" b="1" dirty="0"/>
              <a:t>The Zigbee specification defines the Network layer and the framework for the application layer. The Network layer takes care of the network structure, routing, and security. The application layer framework consists of the Application Support sub-layer (APS), the Zigbee device objects (ZDO) and user-defined applications that give the device its specific functionality, such as the type of devices.</a:t>
            </a:r>
            <a:endParaRPr b="1" dirty="0"/>
          </a:p>
          <a:p>
            <a:pPr marL="0" lvl="0" indent="0" algn="l" rtl="0">
              <a:spcBef>
                <a:spcPts val="0"/>
              </a:spcBef>
              <a:spcAft>
                <a:spcPts val="0"/>
              </a:spcAft>
              <a:buNone/>
            </a:pPr>
            <a:endParaRPr dirty="0"/>
          </a:p>
        </p:txBody>
      </p:sp>
      <p:sp>
        <p:nvSpPr>
          <p:cNvPr id="167" name="Google Shape;167;g56f02c3c36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
          <p:cNvSpPr/>
          <p:nvPr/>
        </p:nvSpPr>
        <p:spPr>
          <a:xfrm>
            <a:off x="-1430" y="0"/>
            <a:ext cx="9145429"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26633" y="-1"/>
            <a:ext cx="9142571" cy="2116773"/>
          </a:xfrm>
          <a:prstGeom prst="rect">
            <a:avLst/>
          </a:prstGeom>
          <a:gradFill>
            <a:gsLst>
              <a:gs pos="0">
                <a:srgbClr val="A50000"/>
              </a:gs>
              <a:gs pos="61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7" name="Google Shape;17;p2"/>
          <p:cNvPicPr preferRelativeResize="0"/>
          <p:nvPr/>
        </p:nvPicPr>
        <p:blipFill rotWithShape="1">
          <a:blip r:embed="rId2">
            <a:alphaModFix/>
          </a:blip>
          <a:srcRect/>
          <a:stretch/>
        </p:blipFill>
        <p:spPr>
          <a:xfrm>
            <a:off x="1842830" y="771768"/>
            <a:ext cx="5467207" cy="685517"/>
          </a:xfrm>
          <a:prstGeom prst="rect">
            <a:avLst/>
          </a:prstGeom>
          <a:noFill/>
          <a:ln>
            <a:noFill/>
          </a:ln>
        </p:spPr>
      </p:pic>
      <p:sp>
        <p:nvSpPr>
          <p:cNvPr id="18" name="Google Shape;18;p2"/>
          <p:cNvSpPr txBox="1">
            <a:spLocks noGrp="1"/>
          </p:cNvSpPr>
          <p:nvPr>
            <p:ph type="title"/>
          </p:nvPr>
        </p:nvSpPr>
        <p:spPr>
          <a:xfrm>
            <a:off x="342214" y="2302425"/>
            <a:ext cx="8458200" cy="902457"/>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262626"/>
              </a:buClr>
              <a:buSzPts val="4400"/>
              <a:buFont typeface="Arial"/>
              <a:buNone/>
              <a:defRPr sz="44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
          <p:cNvSpPr txBox="1">
            <a:spLocks noGrp="1"/>
          </p:cNvSpPr>
          <p:nvPr>
            <p:ph type="body" idx="1"/>
          </p:nvPr>
        </p:nvSpPr>
        <p:spPr>
          <a:xfrm>
            <a:off x="342214" y="3593353"/>
            <a:ext cx="8458200" cy="918882"/>
          </a:xfrm>
          <a:prstGeom prst="rect">
            <a:avLst/>
          </a:prstGeom>
          <a:noFill/>
          <a:ln>
            <a:noFill/>
          </a:ln>
        </p:spPr>
        <p:txBody>
          <a:bodyPr spcFirstLastPara="1" wrap="square" lIns="91425" tIns="45700" rIns="91425" bIns="45700" anchor="t" anchorCtr="0"/>
          <a:lstStyle>
            <a:lvl1pPr marL="457200" marR="0" lvl="0" indent="-228600" algn="ctr" rtl="0">
              <a:lnSpc>
                <a:spcPct val="110000"/>
              </a:lnSpc>
              <a:spcBef>
                <a:spcPts val="60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
        <p:nvSpPr>
          <p:cNvPr id="21" name="Google Shape;21;p2"/>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2"/>
        <p:cNvGrpSpPr/>
        <p:nvPr/>
      </p:nvGrpSpPr>
      <p:grpSpPr>
        <a:xfrm>
          <a:off x="0" y="0"/>
          <a:ext cx="0" cy="0"/>
          <a:chOff x="0" y="0"/>
          <a:chExt cx="0" cy="0"/>
        </a:xfrm>
      </p:grpSpPr>
      <p:sp>
        <p:nvSpPr>
          <p:cNvPr id="83" name="Google Shape;83;p11"/>
          <p:cNvSpPr/>
          <p:nvPr/>
        </p:nvSpPr>
        <p:spPr>
          <a:xfrm>
            <a:off x="-1430" y="0"/>
            <a:ext cx="9145429"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4" name="Google Shape;84;p11"/>
          <p:cNvSpPr/>
          <p:nvPr/>
        </p:nvSpPr>
        <p:spPr>
          <a:xfrm>
            <a:off x="1" y="-1"/>
            <a:ext cx="4571999" cy="5143501"/>
          </a:xfrm>
          <a:prstGeom prst="rect">
            <a:avLst/>
          </a:prstGeom>
          <a:gradFill>
            <a:gsLst>
              <a:gs pos="0">
                <a:srgbClr val="A50000"/>
              </a:gs>
              <a:gs pos="61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5" name="Google Shape;85;p11"/>
          <p:cNvSpPr txBox="1">
            <a:spLocks noGrp="1"/>
          </p:cNvSpPr>
          <p:nvPr>
            <p:ph type="title"/>
          </p:nvPr>
        </p:nvSpPr>
        <p:spPr>
          <a:xfrm>
            <a:off x="301752" y="725982"/>
            <a:ext cx="3962400" cy="1552962"/>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1"/>
          <p:cNvSpPr txBox="1">
            <a:spLocks noGrp="1"/>
          </p:cNvSpPr>
          <p:nvPr>
            <p:ph type="body" idx="1"/>
          </p:nvPr>
        </p:nvSpPr>
        <p:spPr>
          <a:xfrm>
            <a:off x="301752" y="2278945"/>
            <a:ext cx="3962400" cy="257527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lstStyle>
            <a:lvl1pPr marL="457200" marR="0" lvl="0" indent="-228600" algn="ctr" rtl="0">
              <a:lnSpc>
                <a:spcPct val="110000"/>
              </a:lnSpc>
              <a:spcBef>
                <a:spcPts val="6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87" name="Google Shape;87;p11"/>
          <p:cNvPicPr preferRelativeResize="0"/>
          <p:nvPr/>
        </p:nvPicPr>
        <p:blipFill rotWithShape="1">
          <a:blip r:embed="rId2">
            <a:alphaModFix/>
          </a:blip>
          <a:srcRect/>
          <a:stretch/>
        </p:blipFill>
        <p:spPr>
          <a:xfrm>
            <a:off x="199386" y="186467"/>
            <a:ext cx="2426743" cy="304282"/>
          </a:xfrm>
          <a:prstGeom prst="rect">
            <a:avLst/>
          </a:prstGeom>
          <a:noFill/>
          <a:ln>
            <a:noFill/>
          </a:ln>
        </p:spPr>
      </p:pic>
      <p:sp>
        <p:nvSpPr>
          <p:cNvPr id="88" name="Google Shape;88;p11"/>
          <p:cNvSpPr txBox="1">
            <a:spLocks noGrp="1"/>
          </p:cNvSpPr>
          <p:nvPr>
            <p:ph type="body" idx="2"/>
          </p:nvPr>
        </p:nvSpPr>
        <p:spPr>
          <a:xfrm>
            <a:off x="4866401" y="725982"/>
            <a:ext cx="3959352" cy="4128241"/>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68300" algn="l" rtl="0">
              <a:spcBef>
                <a:spcPts val="440"/>
              </a:spcBef>
              <a:spcAft>
                <a:spcPts val="0"/>
              </a:spcAft>
              <a:buClr>
                <a:srgbClr val="262626"/>
              </a:buClr>
              <a:buSzPts val="2200"/>
              <a:buFont typeface="Arial"/>
              <a:buChar char="–"/>
              <a:defRPr sz="2200" b="0" i="0" u="none" strike="noStrike" cap="none">
                <a:solidFill>
                  <a:srgbClr val="262626"/>
                </a:solidFill>
                <a:latin typeface="Arial"/>
                <a:ea typeface="Arial"/>
                <a:cs typeface="Arial"/>
                <a:sym typeface="Aria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3pPr>
            <a:lvl4pPr marL="1828800" marR="0" lvl="3"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4pPr>
            <a:lvl5pPr marL="2286000" marR="0" lvl="4"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
        <p:nvSpPr>
          <p:cNvPr id="90" name="Google Shape;90;p11"/>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Vert.">
  <p:cSld name="Picture with Caption Vert.">
    <p:spTree>
      <p:nvGrpSpPr>
        <p:cNvPr id="1" name="Shape 91"/>
        <p:cNvGrpSpPr/>
        <p:nvPr/>
      </p:nvGrpSpPr>
      <p:grpSpPr>
        <a:xfrm>
          <a:off x="0" y="0"/>
          <a:ext cx="0" cy="0"/>
          <a:chOff x="0" y="0"/>
          <a:chExt cx="0" cy="0"/>
        </a:xfrm>
      </p:grpSpPr>
      <p:sp>
        <p:nvSpPr>
          <p:cNvPr id="92" name="Google Shape;92;p12"/>
          <p:cNvSpPr/>
          <p:nvPr/>
        </p:nvSpPr>
        <p:spPr>
          <a:xfrm>
            <a:off x="-1430" y="0"/>
            <a:ext cx="9145429"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3" name="Google Shape;93;p12"/>
          <p:cNvSpPr/>
          <p:nvPr/>
        </p:nvSpPr>
        <p:spPr>
          <a:xfrm>
            <a:off x="1" y="-1"/>
            <a:ext cx="4571999" cy="5143501"/>
          </a:xfrm>
          <a:prstGeom prst="rect">
            <a:avLst/>
          </a:prstGeom>
          <a:gradFill>
            <a:gsLst>
              <a:gs pos="0">
                <a:srgbClr val="A50000"/>
              </a:gs>
              <a:gs pos="61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94" name="Google Shape;94;p12"/>
          <p:cNvPicPr preferRelativeResize="0"/>
          <p:nvPr/>
        </p:nvPicPr>
        <p:blipFill rotWithShape="1">
          <a:blip r:embed="rId2">
            <a:alphaModFix/>
          </a:blip>
          <a:srcRect/>
          <a:stretch/>
        </p:blipFill>
        <p:spPr>
          <a:xfrm>
            <a:off x="199386" y="186467"/>
            <a:ext cx="2426743" cy="304282"/>
          </a:xfrm>
          <a:prstGeom prst="rect">
            <a:avLst/>
          </a:prstGeom>
          <a:noFill/>
          <a:ln>
            <a:noFill/>
          </a:ln>
        </p:spPr>
      </p:pic>
      <p:sp>
        <p:nvSpPr>
          <p:cNvPr id="95" name="Google Shape;95;p12"/>
          <p:cNvSpPr>
            <a:spLocks noGrp="1"/>
          </p:cNvSpPr>
          <p:nvPr>
            <p:ph type="pic" idx="2"/>
          </p:nvPr>
        </p:nvSpPr>
        <p:spPr>
          <a:xfrm>
            <a:off x="4864608" y="264907"/>
            <a:ext cx="3936492" cy="4589315"/>
          </a:xfrm>
          <a:prstGeom prst="rect">
            <a:avLst/>
          </a:prstGeom>
          <a:solidFill>
            <a:srgbClr val="FFFFFF"/>
          </a:solidFill>
          <a:ln>
            <a:noFill/>
          </a:ln>
          <a:effectLst>
            <a:outerShdw blurRad="50800" algn="tl" rotWithShape="0">
              <a:srgbClr val="FFFFFF"/>
            </a:outerShdw>
          </a:effectLst>
        </p:spPr>
        <p:txBody>
          <a:bodyPr spcFirstLastPara="1" wrap="square" lIns="91425" tIns="45700" rIns="91425" bIns="45700" anchor="t" anchorCtr="0"/>
          <a:lstStyle>
            <a:lvl1pPr marR="0" lvl="0" algn="ctr" rtl="0">
              <a:spcBef>
                <a:spcPts val="2000"/>
              </a:spcBef>
              <a:spcAft>
                <a:spcPts val="0"/>
              </a:spcAft>
              <a:buClr>
                <a:schemeClr val="lt2"/>
              </a:buClr>
              <a:buSzPts val="2400"/>
              <a:buFont typeface="Lustria"/>
              <a:buNone/>
              <a:defRPr sz="2400" b="0" i="0" u="none" strike="noStrike" cap="none">
                <a:solidFill>
                  <a:schemeClr val="lt2"/>
                </a:solidFill>
                <a:latin typeface="Lustria"/>
                <a:ea typeface="Lustria"/>
                <a:cs typeface="Lustria"/>
                <a:sym typeface="Lustri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96" name="Google Shape;96;p12"/>
          <p:cNvSpPr txBox="1">
            <a:spLocks noGrp="1"/>
          </p:cNvSpPr>
          <p:nvPr>
            <p:ph type="title"/>
          </p:nvPr>
        </p:nvSpPr>
        <p:spPr>
          <a:xfrm>
            <a:off x="301752" y="725982"/>
            <a:ext cx="3962400" cy="1552962"/>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2"/>
          <p:cNvSpPr txBox="1">
            <a:spLocks noGrp="1"/>
          </p:cNvSpPr>
          <p:nvPr>
            <p:ph type="body" idx="1"/>
          </p:nvPr>
        </p:nvSpPr>
        <p:spPr>
          <a:xfrm>
            <a:off x="301752" y="2278945"/>
            <a:ext cx="3962400" cy="257527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lstStyle>
            <a:lvl1pPr marL="457200" marR="0" lvl="0" indent="-228600" algn="ctr" rtl="0">
              <a:lnSpc>
                <a:spcPct val="110000"/>
              </a:lnSpc>
              <a:spcBef>
                <a:spcPts val="6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8" name="Google Shape;98;p12"/>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3"/>
          <p:cNvSpPr/>
          <p:nvPr/>
        </p:nvSpPr>
        <p:spPr>
          <a:xfrm>
            <a:off x="-1430" y="0"/>
            <a:ext cx="9145429"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 name="Google Shape;24;p3"/>
          <p:cNvSpPr txBox="1">
            <a:spLocks noGrp="1"/>
          </p:cNvSpPr>
          <p:nvPr>
            <p:ph type="body" idx="1"/>
          </p:nvPr>
        </p:nvSpPr>
        <p:spPr>
          <a:xfrm>
            <a:off x="349048" y="1486647"/>
            <a:ext cx="4038600" cy="336757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68300" algn="l" rtl="0">
              <a:spcBef>
                <a:spcPts val="440"/>
              </a:spcBef>
              <a:spcAft>
                <a:spcPts val="0"/>
              </a:spcAft>
              <a:buClr>
                <a:srgbClr val="262626"/>
              </a:buClr>
              <a:buSzPts val="2200"/>
              <a:buFont typeface="Arial"/>
              <a:buChar char="–"/>
              <a:defRPr sz="2200" b="0" i="0" u="none" strike="noStrike" cap="none">
                <a:solidFill>
                  <a:srgbClr val="262626"/>
                </a:solidFill>
                <a:latin typeface="Arial"/>
                <a:ea typeface="Arial"/>
                <a:cs typeface="Arial"/>
                <a:sym typeface="Aria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3pPr>
            <a:lvl4pPr marL="1828800" marR="0" lvl="3"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4pPr>
            <a:lvl5pPr marL="2286000" marR="0" lvl="4"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p:nvPr/>
        </p:nvSpPr>
        <p:spPr>
          <a:xfrm>
            <a:off x="0" y="-1"/>
            <a:ext cx="9142571" cy="679623"/>
          </a:xfrm>
          <a:prstGeom prst="rect">
            <a:avLst/>
          </a:prstGeom>
          <a:gradFill>
            <a:gsLst>
              <a:gs pos="0">
                <a:srgbClr val="A50000"/>
              </a:gs>
              <a:gs pos="76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6" name="Google Shape;26;p3"/>
          <p:cNvPicPr preferRelativeResize="0"/>
          <p:nvPr/>
        </p:nvPicPr>
        <p:blipFill rotWithShape="1">
          <a:blip r:embed="rId2">
            <a:alphaModFix/>
          </a:blip>
          <a:srcRect/>
          <a:stretch/>
        </p:blipFill>
        <p:spPr>
          <a:xfrm>
            <a:off x="199386" y="186467"/>
            <a:ext cx="2426743" cy="304282"/>
          </a:xfrm>
          <a:prstGeom prst="rect">
            <a:avLst/>
          </a:prstGeom>
          <a:noFill/>
          <a:ln>
            <a:noFill/>
          </a:ln>
        </p:spPr>
      </p:pic>
      <p:sp>
        <p:nvSpPr>
          <p:cNvPr id="27" name="Google Shape;27;p3"/>
          <p:cNvSpPr txBox="1">
            <a:spLocks noGrp="1"/>
          </p:cNvSpPr>
          <p:nvPr>
            <p:ph type="body" idx="2"/>
          </p:nvPr>
        </p:nvSpPr>
        <p:spPr>
          <a:xfrm>
            <a:off x="4624202" y="1486647"/>
            <a:ext cx="4038600" cy="336757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68300" algn="l" rtl="0">
              <a:spcBef>
                <a:spcPts val="440"/>
              </a:spcBef>
              <a:spcAft>
                <a:spcPts val="0"/>
              </a:spcAft>
              <a:buClr>
                <a:srgbClr val="262626"/>
              </a:buClr>
              <a:buSzPts val="2200"/>
              <a:buFont typeface="Arial"/>
              <a:buChar char="–"/>
              <a:defRPr sz="2200" b="0" i="0" u="none" strike="noStrike" cap="none">
                <a:solidFill>
                  <a:srgbClr val="262626"/>
                </a:solidFill>
                <a:latin typeface="Arial"/>
                <a:ea typeface="Arial"/>
                <a:cs typeface="Arial"/>
                <a:sym typeface="Aria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3pPr>
            <a:lvl4pPr marL="1828800" marR="0" lvl="3"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4pPr>
            <a:lvl5pPr marL="2286000" marR="0" lvl="4"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262626"/>
              </a:buClr>
              <a:buSzPts val="3000"/>
              <a:buFont typeface="Arial"/>
              <a:buNone/>
              <a:defRPr sz="30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3"/>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
        <p:nvSpPr>
          <p:cNvPr id="30" name="Google Shape;30;p3"/>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4"/>
          <p:cNvSpPr/>
          <p:nvPr/>
        </p:nvSpPr>
        <p:spPr>
          <a:xfrm>
            <a:off x="-1430" y="0"/>
            <a:ext cx="9145429"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 name="Google Shape;33;p4"/>
          <p:cNvSpPr/>
          <p:nvPr/>
        </p:nvSpPr>
        <p:spPr>
          <a:xfrm>
            <a:off x="0" y="-1"/>
            <a:ext cx="9142571" cy="679623"/>
          </a:xfrm>
          <a:prstGeom prst="rect">
            <a:avLst/>
          </a:prstGeom>
          <a:gradFill>
            <a:gsLst>
              <a:gs pos="0">
                <a:srgbClr val="A50000"/>
              </a:gs>
              <a:gs pos="76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4" name="Google Shape;34;p4"/>
          <p:cNvPicPr preferRelativeResize="0"/>
          <p:nvPr/>
        </p:nvPicPr>
        <p:blipFill rotWithShape="1">
          <a:blip r:embed="rId2">
            <a:alphaModFix/>
          </a:blip>
          <a:srcRect/>
          <a:stretch/>
        </p:blipFill>
        <p:spPr>
          <a:xfrm>
            <a:off x="199386" y="186467"/>
            <a:ext cx="2426743" cy="304282"/>
          </a:xfrm>
          <a:prstGeom prst="rect">
            <a:avLst/>
          </a:prstGeom>
          <a:noFill/>
          <a:ln>
            <a:noFill/>
          </a:ln>
        </p:spPr>
      </p:pic>
      <p:sp>
        <p:nvSpPr>
          <p:cNvPr id="35" name="Google Shape;35;p4"/>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262626"/>
              </a:buClr>
              <a:buSzPts val="3000"/>
              <a:buFont typeface="Arial"/>
              <a:buNone/>
              <a:defRPr sz="30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4"/>
          <p:cNvSpPr txBox="1">
            <a:spLocks noGrp="1"/>
          </p:cNvSpPr>
          <p:nvPr>
            <p:ph type="body" idx="1"/>
          </p:nvPr>
        </p:nvSpPr>
        <p:spPr>
          <a:xfrm>
            <a:off x="342214" y="1479176"/>
            <a:ext cx="8458200" cy="326464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2626"/>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68300" algn="l" rtl="0">
              <a:spcBef>
                <a:spcPts val="440"/>
              </a:spcBef>
              <a:spcAft>
                <a:spcPts val="0"/>
              </a:spcAft>
              <a:buClr>
                <a:srgbClr val="262626"/>
              </a:buClr>
              <a:buSzPts val="2200"/>
              <a:buFont typeface="Arial"/>
              <a:buChar char="–"/>
              <a:defRPr sz="2200" b="0" i="0" u="none" strike="noStrike" cap="none">
                <a:solidFill>
                  <a:srgbClr val="262626"/>
                </a:solidFill>
                <a:latin typeface="Arial"/>
                <a:ea typeface="Arial"/>
                <a:cs typeface="Arial"/>
                <a:sym typeface="Aria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3pPr>
            <a:lvl4pPr marL="1828800" marR="0" lvl="3"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4pPr>
            <a:lvl5pPr marL="2286000" marR="0" lvl="4"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4"/>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
        <p:nvSpPr>
          <p:cNvPr id="38" name="Google Shape;38;p4"/>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Horiz.">
  <p:cSld name="Picture with Caption Horiz.">
    <p:spTree>
      <p:nvGrpSpPr>
        <p:cNvPr id="1" name="Shape 39"/>
        <p:cNvGrpSpPr/>
        <p:nvPr/>
      </p:nvGrpSpPr>
      <p:grpSpPr>
        <a:xfrm>
          <a:off x="0" y="0"/>
          <a:ext cx="0" cy="0"/>
          <a:chOff x="0" y="0"/>
          <a:chExt cx="0" cy="0"/>
        </a:xfrm>
      </p:grpSpPr>
      <p:sp>
        <p:nvSpPr>
          <p:cNvPr id="40" name="Google Shape;40;p5"/>
          <p:cNvSpPr/>
          <p:nvPr/>
        </p:nvSpPr>
        <p:spPr>
          <a:xfrm>
            <a:off x="-1430" y="0"/>
            <a:ext cx="9145429"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 name="Google Shape;41;p5"/>
          <p:cNvSpPr>
            <a:spLocks noGrp="1"/>
          </p:cNvSpPr>
          <p:nvPr>
            <p:ph type="pic" idx="2"/>
          </p:nvPr>
        </p:nvSpPr>
        <p:spPr>
          <a:xfrm>
            <a:off x="342900" y="815798"/>
            <a:ext cx="8458200" cy="2669645"/>
          </a:xfrm>
          <a:prstGeom prst="rect">
            <a:avLst/>
          </a:prstGeom>
          <a:solidFill>
            <a:srgbClr val="FFFFFF"/>
          </a:solidFill>
          <a:ln>
            <a:noFill/>
          </a:ln>
          <a:effectLst>
            <a:outerShdw blurRad="50800" algn="tl" rotWithShape="0">
              <a:srgbClr val="FFFFFF"/>
            </a:outerShdw>
          </a:effectLst>
        </p:spPr>
        <p:txBody>
          <a:bodyPr spcFirstLastPara="1" wrap="square" lIns="91425" tIns="45700" rIns="91425" bIns="45700" anchor="t" anchorCtr="0"/>
          <a:lstStyle>
            <a:lvl1pPr marR="0" lvl="0" algn="ctr" rtl="0">
              <a:spcBef>
                <a:spcPts val="2000"/>
              </a:spcBef>
              <a:spcAft>
                <a:spcPts val="0"/>
              </a:spcAft>
              <a:buClr>
                <a:schemeClr val="lt2"/>
              </a:buClr>
              <a:buSzPts val="2400"/>
              <a:buFont typeface="Lustria"/>
              <a:buNone/>
              <a:defRPr sz="2400" b="0" i="0" u="none" strike="noStrike" cap="none">
                <a:solidFill>
                  <a:schemeClr val="lt2"/>
                </a:solidFill>
                <a:latin typeface="Lustria"/>
                <a:ea typeface="Lustria"/>
                <a:cs typeface="Lustria"/>
                <a:sym typeface="Lustri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2" name="Google Shape;42;p5"/>
          <p:cNvSpPr/>
          <p:nvPr/>
        </p:nvSpPr>
        <p:spPr>
          <a:xfrm>
            <a:off x="0" y="-1"/>
            <a:ext cx="9142571" cy="679623"/>
          </a:xfrm>
          <a:prstGeom prst="rect">
            <a:avLst/>
          </a:prstGeom>
          <a:gradFill>
            <a:gsLst>
              <a:gs pos="0">
                <a:srgbClr val="A50000"/>
              </a:gs>
              <a:gs pos="76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3" name="Google Shape;43;p5"/>
          <p:cNvPicPr preferRelativeResize="0"/>
          <p:nvPr/>
        </p:nvPicPr>
        <p:blipFill rotWithShape="1">
          <a:blip r:embed="rId2">
            <a:alphaModFix/>
          </a:blip>
          <a:srcRect/>
          <a:stretch/>
        </p:blipFill>
        <p:spPr>
          <a:xfrm>
            <a:off x="199386" y="186467"/>
            <a:ext cx="2426743" cy="304282"/>
          </a:xfrm>
          <a:prstGeom prst="rect">
            <a:avLst/>
          </a:prstGeom>
          <a:noFill/>
          <a:ln>
            <a:noFill/>
          </a:ln>
        </p:spPr>
      </p:pic>
      <p:sp>
        <p:nvSpPr>
          <p:cNvPr id="44" name="Google Shape;44;p5"/>
          <p:cNvSpPr txBox="1">
            <a:spLocks noGrp="1"/>
          </p:cNvSpPr>
          <p:nvPr>
            <p:ph type="title"/>
          </p:nvPr>
        </p:nvSpPr>
        <p:spPr>
          <a:xfrm>
            <a:off x="342214" y="3494397"/>
            <a:ext cx="8458200" cy="674191"/>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262626"/>
              </a:buClr>
              <a:buSzPts val="3400"/>
              <a:buFont typeface="Arial"/>
              <a:buNone/>
              <a:defRPr sz="34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5"/>
          <p:cNvSpPr txBox="1">
            <a:spLocks noGrp="1"/>
          </p:cNvSpPr>
          <p:nvPr>
            <p:ph type="body" idx="1"/>
          </p:nvPr>
        </p:nvSpPr>
        <p:spPr>
          <a:xfrm>
            <a:off x="342214" y="4168588"/>
            <a:ext cx="8458200" cy="575237"/>
          </a:xfrm>
          <a:prstGeom prst="rect">
            <a:avLst/>
          </a:prstGeom>
          <a:noFill/>
          <a:ln>
            <a:noFill/>
          </a:ln>
        </p:spPr>
        <p:txBody>
          <a:bodyPr spcFirstLastPara="1" wrap="square" lIns="91425" tIns="45700" rIns="91425" bIns="45700" anchor="ctr" anchorCtr="0"/>
          <a:lstStyle>
            <a:lvl1pPr marL="457200" marR="0" lvl="0" indent="-228600" algn="ctr" rtl="0">
              <a:lnSpc>
                <a:spcPct val="110000"/>
              </a:lnSpc>
              <a:spcBef>
                <a:spcPts val="600"/>
              </a:spcBef>
              <a:spcAft>
                <a:spcPts val="0"/>
              </a:spcAft>
              <a:buClr>
                <a:srgbClr val="262626"/>
              </a:buClr>
              <a:buSzPts val="2000"/>
              <a:buFont typeface="Arial"/>
              <a:buNone/>
              <a:defRPr sz="2000" b="0" i="0" u="none" strike="noStrike" cap="none">
                <a:solidFill>
                  <a:srgbClr val="262626"/>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6" name="Google Shape;46;p5"/>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
        <p:nvSpPr>
          <p:cNvPr id="47" name="Google Shape;47;p5"/>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6"/>
          <p:cNvSpPr/>
          <p:nvPr/>
        </p:nvSpPr>
        <p:spPr>
          <a:xfrm>
            <a:off x="-1430" y="0"/>
            <a:ext cx="9145429"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50" name="Google Shape;50;p6"/>
          <p:cNvSpPr/>
          <p:nvPr/>
        </p:nvSpPr>
        <p:spPr>
          <a:xfrm>
            <a:off x="0" y="-1"/>
            <a:ext cx="9142571" cy="679623"/>
          </a:xfrm>
          <a:prstGeom prst="rect">
            <a:avLst/>
          </a:prstGeom>
          <a:gradFill>
            <a:gsLst>
              <a:gs pos="0">
                <a:srgbClr val="A50000"/>
              </a:gs>
              <a:gs pos="76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51" name="Google Shape;51;p6"/>
          <p:cNvPicPr preferRelativeResize="0"/>
          <p:nvPr/>
        </p:nvPicPr>
        <p:blipFill rotWithShape="1">
          <a:blip r:embed="rId2">
            <a:alphaModFix/>
          </a:blip>
          <a:srcRect/>
          <a:stretch/>
        </p:blipFill>
        <p:spPr>
          <a:xfrm>
            <a:off x="199386" y="186467"/>
            <a:ext cx="2426743" cy="304282"/>
          </a:xfrm>
          <a:prstGeom prst="rect">
            <a:avLst/>
          </a:prstGeom>
          <a:noFill/>
          <a:ln>
            <a:noFill/>
          </a:ln>
        </p:spPr>
      </p:pic>
      <p:sp>
        <p:nvSpPr>
          <p:cNvPr id="52" name="Google Shape;52;p6"/>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
        <p:nvSpPr>
          <p:cNvPr id="53" name="Google Shape;53;p6"/>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Red">
  <p:cSld name="Blank Red">
    <p:spTree>
      <p:nvGrpSpPr>
        <p:cNvPr id="1" name="Shape 54"/>
        <p:cNvGrpSpPr/>
        <p:nvPr/>
      </p:nvGrpSpPr>
      <p:grpSpPr>
        <a:xfrm>
          <a:off x="0" y="0"/>
          <a:ext cx="0" cy="0"/>
          <a:chOff x="0" y="0"/>
          <a:chExt cx="0" cy="0"/>
        </a:xfrm>
      </p:grpSpPr>
      <p:sp>
        <p:nvSpPr>
          <p:cNvPr id="55" name="Google Shape;55;p7"/>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
        <p:nvSpPr>
          <p:cNvPr id="56" name="Google Shape;56;p7"/>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7"/>
        <p:cNvGrpSpPr/>
        <p:nvPr/>
      </p:nvGrpSpPr>
      <p:grpSpPr>
        <a:xfrm>
          <a:off x="0" y="0"/>
          <a:ext cx="0" cy="0"/>
          <a:chOff x="0" y="0"/>
          <a:chExt cx="0" cy="0"/>
        </a:xfrm>
      </p:grpSpPr>
      <p:sp>
        <p:nvSpPr>
          <p:cNvPr id="58" name="Google Shape;58;p8"/>
          <p:cNvSpPr/>
          <p:nvPr/>
        </p:nvSpPr>
        <p:spPr>
          <a:xfrm>
            <a:off x="-1430" y="0"/>
            <a:ext cx="9145429"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59" name="Google Shape;59;p8"/>
          <p:cNvSpPr/>
          <p:nvPr/>
        </p:nvSpPr>
        <p:spPr>
          <a:xfrm>
            <a:off x="0" y="-1"/>
            <a:ext cx="9142571" cy="2568223"/>
          </a:xfrm>
          <a:prstGeom prst="rect">
            <a:avLst/>
          </a:prstGeom>
          <a:gradFill>
            <a:gsLst>
              <a:gs pos="0">
                <a:srgbClr val="A50000"/>
              </a:gs>
              <a:gs pos="61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60" name="Google Shape;60;p8"/>
          <p:cNvPicPr preferRelativeResize="0"/>
          <p:nvPr/>
        </p:nvPicPr>
        <p:blipFill rotWithShape="1">
          <a:blip r:embed="rId2">
            <a:alphaModFix/>
          </a:blip>
          <a:srcRect/>
          <a:stretch/>
        </p:blipFill>
        <p:spPr>
          <a:xfrm>
            <a:off x="199386" y="186467"/>
            <a:ext cx="2426743" cy="304282"/>
          </a:xfrm>
          <a:prstGeom prst="rect">
            <a:avLst/>
          </a:prstGeom>
          <a:noFill/>
          <a:ln>
            <a:noFill/>
          </a:ln>
        </p:spPr>
      </p:pic>
      <p:sp>
        <p:nvSpPr>
          <p:cNvPr id="61" name="Google Shape;61;p8"/>
          <p:cNvSpPr txBox="1">
            <a:spLocks noGrp="1"/>
          </p:cNvSpPr>
          <p:nvPr>
            <p:ph type="title"/>
          </p:nvPr>
        </p:nvSpPr>
        <p:spPr>
          <a:xfrm>
            <a:off x="341327" y="842779"/>
            <a:ext cx="8458200" cy="902457"/>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8"/>
          <p:cNvSpPr txBox="1">
            <a:spLocks noGrp="1"/>
          </p:cNvSpPr>
          <p:nvPr>
            <p:ph type="body" idx="1"/>
          </p:nvPr>
        </p:nvSpPr>
        <p:spPr>
          <a:xfrm>
            <a:off x="341327" y="3133912"/>
            <a:ext cx="8458200" cy="918882"/>
          </a:xfrm>
          <a:prstGeom prst="rect">
            <a:avLst/>
          </a:prstGeom>
          <a:noFill/>
          <a:ln>
            <a:noFill/>
          </a:ln>
        </p:spPr>
        <p:txBody>
          <a:bodyPr spcFirstLastPara="1" wrap="square" lIns="91425" tIns="45700" rIns="91425" bIns="45700" anchor="t" anchorCtr="0"/>
          <a:lstStyle>
            <a:lvl1pPr marL="457200" marR="0" lvl="0" indent="-228600" algn="ctr" rtl="0">
              <a:lnSpc>
                <a:spcPct val="110000"/>
              </a:lnSpc>
              <a:spcBef>
                <a:spcPts val="60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
        <p:nvSpPr>
          <p:cNvPr id="64" name="Google Shape;64;p8"/>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5"/>
        <p:cNvGrpSpPr/>
        <p:nvPr/>
      </p:nvGrpSpPr>
      <p:grpSpPr>
        <a:xfrm>
          <a:off x="0" y="0"/>
          <a:ext cx="0" cy="0"/>
          <a:chOff x="0" y="0"/>
          <a:chExt cx="0" cy="0"/>
        </a:xfrm>
      </p:grpSpPr>
      <p:sp>
        <p:nvSpPr>
          <p:cNvPr id="66" name="Google Shape;66;p9"/>
          <p:cNvSpPr/>
          <p:nvPr/>
        </p:nvSpPr>
        <p:spPr>
          <a:xfrm>
            <a:off x="-1430" y="0"/>
            <a:ext cx="9145429"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67" name="Google Shape;67;p9"/>
          <p:cNvSpPr txBox="1">
            <a:spLocks noGrp="1"/>
          </p:cNvSpPr>
          <p:nvPr>
            <p:ph type="body" idx="1"/>
          </p:nvPr>
        </p:nvSpPr>
        <p:spPr>
          <a:xfrm>
            <a:off x="349048" y="1486647"/>
            <a:ext cx="4033863" cy="596066"/>
          </a:xfrm>
          <a:prstGeom prst="rect">
            <a:avLst/>
          </a:prstGeom>
          <a:noFill/>
          <a:ln>
            <a:noFill/>
          </a:ln>
        </p:spPr>
        <p:txBody>
          <a:bodyPr spcFirstLastPara="1" wrap="square" lIns="91425" tIns="45700" rIns="91425" bIns="45700" anchor="ctr" anchorCtr="0"/>
          <a:lstStyle>
            <a:lvl1pPr marL="457200" marR="0" lvl="0" indent="-228600" algn="l" rtl="0">
              <a:spcBef>
                <a:spcPts val="48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body" idx="2"/>
          </p:nvPr>
        </p:nvSpPr>
        <p:spPr>
          <a:xfrm>
            <a:off x="4628940" y="1486647"/>
            <a:ext cx="4033862" cy="596066"/>
          </a:xfrm>
          <a:prstGeom prst="rect">
            <a:avLst/>
          </a:prstGeom>
          <a:noFill/>
          <a:ln>
            <a:noFill/>
          </a:ln>
        </p:spPr>
        <p:txBody>
          <a:bodyPr spcFirstLastPara="1" wrap="square" lIns="91425" tIns="45700" rIns="91425" bIns="45700" anchor="ctr" anchorCtr="0"/>
          <a:lstStyle>
            <a:lvl1pPr marL="457200" marR="0" lvl="0" indent="-228600" algn="l" rtl="0">
              <a:spcBef>
                <a:spcPts val="480"/>
              </a:spcBef>
              <a:spcAft>
                <a:spcPts val="0"/>
              </a:spcAft>
              <a:buClr>
                <a:srgbClr val="262626"/>
              </a:buClr>
              <a:buSzPts val="2400"/>
              <a:buFont typeface="Arial"/>
              <a:buNone/>
              <a:defRPr sz="2400" b="0" i="0" u="none" strike="noStrike" cap="none">
                <a:solidFill>
                  <a:srgbClr val="262626"/>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9"/>
          <p:cNvSpPr txBox="1">
            <a:spLocks noGrp="1"/>
          </p:cNvSpPr>
          <p:nvPr>
            <p:ph type="body" idx="3"/>
          </p:nvPr>
        </p:nvSpPr>
        <p:spPr>
          <a:xfrm>
            <a:off x="349047" y="2082713"/>
            <a:ext cx="4033863" cy="2771509"/>
          </a:xfrm>
          <a:prstGeom prst="rect">
            <a:avLst/>
          </a:prstGeom>
          <a:noFill/>
          <a:ln>
            <a:noFill/>
          </a:ln>
        </p:spPr>
        <p:txBody>
          <a:bodyPr spcFirstLastPara="1" wrap="square" lIns="91425" tIns="45700" rIns="91425" bIns="45700" anchor="t" anchorCtr="0"/>
          <a:lstStyle>
            <a:lvl1pPr marL="457200" marR="0" lvl="0" indent="-368300" algn="l" rtl="0">
              <a:spcBef>
                <a:spcPts val="440"/>
              </a:spcBef>
              <a:spcAft>
                <a:spcPts val="0"/>
              </a:spcAft>
              <a:buClr>
                <a:srgbClr val="262626"/>
              </a:buClr>
              <a:buSzPts val="2200"/>
              <a:buFont typeface="Arial"/>
              <a:buChar char="•"/>
              <a:defRPr sz="2200" b="0" i="0" u="none" strike="noStrike" cap="none">
                <a:solidFill>
                  <a:srgbClr val="262626"/>
                </a:solidFill>
                <a:latin typeface="Arial"/>
                <a:ea typeface="Arial"/>
                <a:cs typeface="Arial"/>
                <a:sym typeface="Arial"/>
              </a:defRPr>
            </a:lvl1pPr>
            <a:lvl2pPr marL="914400" marR="0" lvl="1" indent="-355600" algn="l" rtl="0">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spcBef>
                <a:spcPts val="32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spcBef>
                <a:spcPts val="32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0" name="Google Shape;70;p9"/>
          <p:cNvSpPr txBox="1">
            <a:spLocks noGrp="1"/>
          </p:cNvSpPr>
          <p:nvPr>
            <p:ph type="body" idx="4"/>
          </p:nvPr>
        </p:nvSpPr>
        <p:spPr>
          <a:xfrm>
            <a:off x="4628940" y="2082713"/>
            <a:ext cx="4033862" cy="2771509"/>
          </a:xfrm>
          <a:prstGeom prst="rect">
            <a:avLst/>
          </a:prstGeom>
          <a:noFill/>
          <a:ln>
            <a:noFill/>
          </a:ln>
        </p:spPr>
        <p:txBody>
          <a:bodyPr spcFirstLastPara="1" wrap="square" lIns="91425" tIns="45700" rIns="91425" bIns="45700" anchor="t" anchorCtr="0"/>
          <a:lstStyle>
            <a:lvl1pPr marL="457200" marR="0" lvl="0" indent="-368300" algn="l" rtl="0">
              <a:spcBef>
                <a:spcPts val="440"/>
              </a:spcBef>
              <a:spcAft>
                <a:spcPts val="0"/>
              </a:spcAft>
              <a:buClr>
                <a:srgbClr val="262626"/>
              </a:buClr>
              <a:buSzPts val="2200"/>
              <a:buFont typeface="Arial"/>
              <a:buChar char="•"/>
              <a:defRPr sz="2200" b="0" i="0" u="none" strike="noStrike" cap="none">
                <a:solidFill>
                  <a:srgbClr val="262626"/>
                </a:solidFill>
                <a:latin typeface="Arial"/>
                <a:ea typeface="Arial"/>
                <a:cs typeface="Arial"/>
                <a:sym typeface="Arial"/>
              </a:defRPr>
            </a:lvl1pPr>
            <a:lvl2pPr marL="914400" marR="0" lvl="1" indent="-355600" algn="l" rtl="0">
              <a:spcBef>
                <a:spcPts val="4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spcBef>
                <a:spcPts val="36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spcBef>
                <a:spcPts val="32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spcBef>
                <a:spcPts val="32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1" name="Google Shape;71;p9"/>
          <p:cNvSpPr/>
          <p:nvPr/>
        </p:nvSpPr>
        <p:spPr>
          <a:xfrm>
            <a:off x="0" y="-1"/>
            <a:ext cx="9142571" cy="679623"/>
          </a:xfrm>
          <a:prstGeom prst="rect">
            <a:avLst/>
          </a:prstGeom>
          <a:gradFill>
            <a:gsLst>
              <a:gs pos="0">
                <a:srgbClr val="A50000"/>
              </a:gs>
              <a:gs pos="76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72" name="Google Shape;72;p9"/>
          <p:cNvPicPr preferRelativeResize="0"/>
          <p:nvPr/>
        </p:nvPicPr>
        <p:blipFill rotWithShape="1">
          <a:blip r:embed="rId2">
            <a:alphaModFix/>
          </a:blip>
          <a:srcRect/>
          <a:stretch/>
        </p:blipFill>
        <p:spPr>
          <a:xfrm>
            <a:off x="199386" y="186467"/>
            <a:ext cx="2426743" cy="304282"/>
          </a:xfrm>
          <a:prstGeom prst="rect">
            <a:avLst/>
          </a:prstGeom>
          <a:noFill/>
          <a:ln>
            <a:noFill/>
          </a:ln>
        </p:spPr>
      </p:pic>
      <p:sp>
        <p:nvSpPr>
          <p:cNvPr id="73" name="Google Shape;73;p9"/>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262626"/>
              </a:buClr>
              <a:buSzPts val="3000"/>
              <a:buFont typeface="Arial"/>
              <a:buNone/>
              <a:defRPr sz="30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9"/>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10"/>
          <p:cNvSpPr/>
          <p:nvPr/>
        </p:nvSpPr>
        <p:spPr>
          <a:xfrm>
            <a:off x="-1430" y="0"/>
            <a:ext cx="9145429"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77" name="Google Shape;77;p10"/>
          <p:cNvSpPr/>
          <p:nvPr/>
        </p:nvSpPr>
        <p:spPr>
          <a:xfrm>
            <a:off x="0" y="-1"/>
            <a:ext cx="9142571" cy="2116773"/>
          </a:xfrm>
          <a:prstGeom prst="rect">
            <a:avLst/>
          </a:prstGeom>
          <a:gradFill>
            <a:gsLst>
              <a:gs pos="0">
                <a:srgbClr val="A50000"/>
              </a:gs>
              <a:gs pos="61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78" name="Google Shape;78;p10"/>
          <p:cNvPicPr preferRelativeResize="0"/>
          <p:nvPr/>
        </p:nvPicPr>
        <p:blipFill rotWithShape="1">
          <a:blip r:embed="rId2">
            <a:alphaModFix/>
          </a:blip>
          <a:srcRect/>
          <a:stretch/>
        </p:blipFill>
        <p:spPr>
          <a:xfrm>
            <a:off x="199386" y="186467"/>
            <a:ext cx="2426743" cy="304282"/>
          </a:xfrm>
          <a:prstGeom prst="rect">
            <a:avLst/>
          </a:prstGeom>
          <a:noFill/>
          <a:ln>
            <a:noFill/>
          </a:ln>
        </p:spPr>
      </p:pic>
      <p:sp>
        <p:nvSpPr>
          <p:cNvPr id="79" name="Google Shape;79;p10"/>
          <p:cNvSpPr txBox="1">
            <a:spLocks noGrp="1"/>
          </p:cNvSpPr>
          <p:nvPr>
            <p:ph type="title"/>
          </p:nvPr>
        </p:nvSpPr>
        <p:spPr>
          <a:xfrm>
            <a:off x="341327" y="842779"/>
            <a:ext cx="8458200" cy="902457"/>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0"/>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Holler &amp; McKinley</a:t>
            </a:r>
            <a:endParaRPr dirty="0"/>
          </a:p>
        </p:txBody>
      </p:sp>
      <p:sp>
        <p:nvSpPr>
          <p:cNvPr id="81" name="Google Shape;81;p10"/>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26377" y="0"/>
            <a:ext cx="9142571" cy="5143501"/>
          </a:xfrm>
          <a:prstGeom prst="rect">
            <a:avLst/>
          </a:prstGeom>
          <a:gradFill>
            <a:gsLst>
              <a:gs pos="0">
                <a:srgbClr val="A50000"/>
              </a:gs>
              <a:gs pos="61000">
                <a:srgbClr val="A50000"/>
              </a:gs>
              <a:gs pos="100000">
                <a:srgbClr val="800000"/>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1" name="Google Shape;11;p1"/>
          <p:cNvPicPr preferRelativeResize="0"/>
          <p:nvPr/>
        </p:nvPicPr>
        <p:blipFill rotWithShape="1">
          <a:blip r:embed="rId13">
            <a:alphaModFix/>
          </a:blip>
          <a:srcRect/>
          <a:stretch/>
        </p:blipFill>
        <p:spPr>
          <a:xfrm>
            <a:off x="199386" y="186467"/>
            <a:ext cx="2426743" cy="304282"/>
          </a:xfrm>
          <a:prstGeom prst="rect">
            <a:avLst/>
          </a:prstGeom>
          <a:noFill/>
          <a:ln>
            <a:noFill/>
          </a:ln>
        </p:spPr>
      </p:pic>
      <p:sp>
        <p:nvSpPr>
          <p:cNvPr id="12" name="Google Shape;12;p1"/>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dirty="0"/>
              <a:t>Holler &amp; McKinley</a:t>
            </a:r>
            <a:endParaRPr dirty="0"/>
          </a:p>
        </p:txBody>
      </p:sp>
      <p:sp>
        <p:nvSpPr>
          <p:cNvPr id="13" name="Google Shape;13;p1"/>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292208" y="2359621"/>
            <a:ext cx="8458200" cy="123373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600"/>
              <a:buFont typeface="Arial"/>
              <a:buNone/>
            </a:pPr>
            <a:r>
              <a:rPr lang="en-US" sz="3600" b="1" dirty="0"/>
              <a:t>ZigBee Infrastructure using DIGI Gateway and TI CC2650 SensorTags</a:t>
            </a:r>
            <a:br>
              <a:rPr lang="en-US" dirty="0"/>
            </a:br>
            <a:br>
              <a:rPr lang="en-US" dirty="0"/>
            </a:br>
            <a:endParaRPr dirty="0"/>
          </a:p>
        </p:txBody>
      </p:sp>
      <p:sp>
        <p:nvSpPr>
          <p:cNvPr id="104" name="Google Shape;104;p13"/>
          <p:cNvSpPr txBox="1">
            <a:spLocks noGrp="1"/>
          </p:cNvSpPr>
          <p:nvPr>
            <p:ph type="body" idx="1"/>
          </p:nvPr>
        </p:nvSpPr>
        <p:spPr>
          <a:xfrm>
            <a:off x="342214" y="3593353"/>
            <a:ext cx="8458200" cy="91888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2720"/>
              <a:buFont typeface="Arial"/>
              <a:buNone/>
            </a:pPr>
            <a:r>
              <a:rPr lang="en-US" sz="2720" dirty="0"/>
              <a:t>Adam Holler, Clay McKinley – Students</a:t>
            </a:r>
            <a:endParaRPr dirty="0"/>
          </a:p>
          <a:p>
            <a:pPr marL="0" lvl="0" indent="0" algn="ctr" rtl="0">
              <a:lnSpc>
                <a:spcPct val="90000"/>
              </a:lnSpc>
              <a:spcBef>
                <a:spcPts val="600"/>
              </a:spcBef>
              <a:spcAft>
                <a:spcPts val="0"/>
              </a:spcAft>
              <a:buClr>
                <a:srgbClr val="262626"/>
              </a:buClr>
              <a:buSzPts val="2720"/>
              <a:buFont typeface="Arial"/>
              <a:buNone/>
            </a:pPr>
            <a:r>
              <a:rPr lang="en-US" sz="2720" dirty="0"/>
              <a:t>Dr. Aleksander Malinowski - Advisor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285750" indent="-285750">
              <a:spcBef>
                <a:spcPts val="0"/>
              </a:spcBef>
              <a:buSzPts val="1800"/>
            </a:pPr>
            <a:r>
              <a:rPr lang="en-US" sz="1800" dirty="0"/>
              <a:t>Zigbee networks are called personal area networks (PANs). </a:t>
            </a:r>
            <a:endParaRPr sz="1800" dirty="0"/>
          </a:p>
          <a:p>
            <a:pPr marL="768350" lvl="1" indent="-285750">
              <a:spcBef>
                <a:spcPts val="0"/>
              </a:spcBef>
              <a:buSzPts val="1800"/>
            </a:pPr>
            <a:r>
              <a:rPr lang="en-US" sz="1800" dirty="0"/>
              <a:t>Each network is defined with a unique PAN identifier </a:t>
            </a:r>
          </a:p>
          <a:p>
            <a:pPr marL="482600" lvl="1" indent="0">
              <a:spcBef>
                <a:spcPts val="0"/>
              </a:spcBef>
              <a:buSzPts val="1800"/>
              <a:buNone/>
            </a:pPr>
            <a:endParaRPr sz="1800" dirty="0"/>
          </a:p>
          <a:p>
            <a:pPr marL="285750" indent="-285750">
              <a:spcBef>
                <a:spcPts val="0"/>
              </a:spcBef>
              <a:buSzPct val="100000"/>
            </a:pPr>
            <a:r>
              <a:rPr lang="en-US" sz="1800" dirty="0"/>
              <a:t>Zigbee supports both a 64-bit (EPID) and a 16-bit PAN ID (PID). Devices on the same Zigbee network must share the same 64-bit and 16-bit PAN IDs. </a:t>
            </a:r>
            <a:endParaRPr sz="1800" dirty="0"/>
          </a:p>
        </p:txBody>
      </p:sp>
      <p:sp>
        <p:nvSpPr>
          <p:cNvPr id="178" name="Google Shape;178;p2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ZigBee Protocol</a:t>
            </a:r>
            <a:endParaRPr dirty="0"/>
          </a:p>
        </p:txBody>
      </p:sp>
      <p:sp>
        <p:nvSpPr>
          <p:cNvPr id="180" name="Google Shape;180;p2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181" name="Google Shape;181;p2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pic>
        <p:nvPicPr>
          <p:cNvPr id="6" name="Picture 5">
            <a:extLst>
              <a:ext uri="{FF2B5EF4-FFF2-40B4-BE49-F238E27FC236}">
                <a16:creationId xmlns:a16="http://schemas.microsoft.com/office/drawing/2014/main" id="{151AE27F-D762-4DD5-903F-96D8229DC7D6}"/>
              </a:ext>
            </a:extLst>
          </p:cNvPr>
          <p:cNvPicPr>
            <a:picLocks noChangeAspect="1"/>
          </p:cNvPicPr>
          <p:nvPr/>
        </p:nvPicPr>
        <p:blipFill>
          <a:blip r:embed="rId3"/>
          <a:stretch>
            <a:fillRect/>
          </a:stretch>
        </p:blipFill>
        <p:spPr>
          <a:xfrm>
            <a:off x="4666266" y="1520914"/>
            <a:ext cx="3834716" cy="30970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indent="-304800">
              <a:spcBef>
                <a:spcPts val="0"/>
              </a:spcBef>
              <a:buSzPts val="1800"/>
            </a:pPr>
            <a:r>
              <a:rPr lang="en-US" sz="1800" dirty="0"/>
              <a:t>Zigbee routers and end devices should be configured with the EPID of the network they want to join, and they typically acquire the PID when they join a network.</a:t>
            </a:r>
          </a:p>
          <a:p>
            <a:pPr marL="342900" lvl="0" indent="-304800" algn="l" rtl="0">
              <a:spcBef>
                <a:spcPts val="0"/>
              </a:spcBef>
              <a:spcAft>
                <a:spcPts val="0"/>
              </a:spcAft>
              <a:buSzPts val="1800"/>
              <a:buChar char="•"/>
            </a:pPr>
            <a:endParaRPr lang="en-US" sz="1800" dirty="0"/>
          </a:p>
          <a:p>
            <a:pPr marL="342900" lvl="0" indent="-304800" algn="l" rtl="0">
              <a:spcBef>
                <a:spcPts val="0"/>
              </a:spcBef>
              <a:spcAft>
                <a:spcPts val="0"/>
              </a:spcAft>
              <a:buSzPts val="1800"/>
              <a:buChar char="•"/>
            </a:pPr>
            <a:r>
              <a:rPr lang="en-US" sz="1800" dirty="0"/>
              <a:t>During a conflict, the Zigbee stack can perform PAN ID conflict resolution to change the PID</a:t>
            </a:r>
            <a:endParaRPr sz="1800" dirty="0"/>
          </a:p>
          <a:p>
            <a:pPr marL="342900" lvl="0" indent="0" algn="l" rtl="0">
              <a:spcBef>
                <a:spcPts val="0"/>
              </a:spcBef>
              <a:spcAft>
                <a:spcPts val="0"/>
              </a:spcAft>
              <a:buNone/>
            </a:pPr>
            <a:endParaRPr sz="1800" dirty="0"/>
          </a:p>
        </p:txBody>
      </p:sp>
      <p:sp>
        <p:nvSpPr>
          <p:cNvPr id="187" name="Google Shape;187;p2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ZigBee Protocol Continued</a:t>
            </a:r>
            <a:endParaRPr dirty="0"/>
          </a:p>
        </p:txBody>
      </p:sp>
      <p:sp>
        <p:nvSpPr>
          <p:cNvPr id="189" name="Google Shape;189;p23"/>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190" name="Google Shape;190;p2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dirty="0"/>
          </a:p>
        </p:txBody>
      </p:sp>
      <p:pic>
        <p:nvPicPr>
          <p:cNvPr id="191" name="Google Shape;191;p23"/>
          <p:cNvPicPr preferRelativeResize="0"/>
          <p:nvPr/>
        </p:nvPicPr>
        <p:blipFill>
          <a:blip r:embed="rId3">
            <a:alphaModFix/>
          </a:blip>
          <a:stretch>
            <a:fillRect/>
          </a:stretch>
        </p:blipFill>
        <p:spPr>
          <a:xfrm>
            <a:off x="4738395" y="1717310"/>
            <a:ext cx="4156581" cy="257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4"/>
          <p:cNvSpPr txBox="1">
            <a:spLocks noGrp="1"/>
          </p:cNvSpPr>
          <p:nvPr>
            <p:ph type="body" idx="1"/>
          </p:nvPr>
        </p:nvSpPr>
        <p:spPr>
          <a:xfrm>
            <a:off x="302075" y="1385644"/>
            <a:ext cx="3908344" cy="3367576"/>
          </a:xfrm>
          <a:prstGeom prst="rect">
            <a:avLst/>
          </a:prstGeom>
        </p:spPr>
        <p:txBody>
          <a:bodyPr spcFirstLastPara="1" wrap="square" lIns="91425" tIns="45700" rIns="91425" bIns="45700" anchor="t" anchorCtr="0">
            <a:noAutofit/>
          </a:bodyPr>
          <a:lstStyle/>
          <a:p>
            <a:pPr lvl="0" indent="-341313" algn="l" rtl="0">
              <a:spcBef>
                <a:spcPts val="480"/>
              </a:spcBef>
              <a:spcAft>
                <a:spcPts val="0"/>
              </a:spcAft>
              <a:buSzPts val="1800"/>
              <a:buChar char="•"/>
            </a:pPr>
            <a:r>
              <a:rPr lang="en-US" sz="1800" dirty="0"/>
              <a:t>ZigBee uses direct-sequence spread spectrum modulation and operates on a fixed channel.</a:t>
            </a:r>
            <a:endParaRPr sz="1800" dirty="0"/>
          </a:p>
          <a:p>
            <a:pPr marL="914400" lvl="0" indent="0" algn="l" rtl="0">
              <a:spcBef>
                <a:spcPts val="480"/>
              </a:spcBef>
              <a:spcAft>
                <a:spcPts val="0"/>
              </a:spcAft>
              <a:buNone/>
            </a:pPr>
            <a:endParaRPr sz="1800" dirty="0"/>
          </a:p>
          <a:p>
            <a:pPr marL="457200" lvl="0" indent="-342900" algn="l" rtl="0">
              <a:spcBef>
                <a:spcPts val="480"/>
              </a:spcBef>
              <a:spcAft>
                <a:spcPts val="0"/>
              </a:spcAft>
              <a:buSzPts val="1800"/>
              <a:buChar char="•"/>
            </a:pPr>
            <a:r>
              <a:rPr lang="en-US" sz="1800" dirty="0"/>
              <a:t>The 802.15.4 PHY defines 16 operating channels (channels 11 to 26) in the 2.4 GHz frequency band. </a:t>
            </a:r>
            <a:endParaRPr sz="1800" dirty="0"/>
          </a:p>
        </p:txBody>
      </p:sp>
      <p:sp>
        <p:nvSpPr>
          <p:cNvPr id="197" name="Google Shape;197;p24"/>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ZigBee Operating Channels</a:t>
            </a:r>
            <a:endParaRPr dirty="0"/>
          </a:p>
        </p:txBody>
      </p:sp>
      <p:sp>
        <p:nvSpPr>
          <p:cNvPr id="2" name="Footer Placeholder 1">
            <a:extLst>
              <a:ext uri="{FF2B5EF4-FFF2-40B4-BE49-F238E27FC236}">
                <a16:creationId xmlns:a16="http://schemas.microsoft.com/office/drawing/2014/main" id="{980CEEC6-5AB2-4B5E-9C55-83BEA3677388}"/>
              </a:ext>
            </a:extLst>
          </p:cNvPr>
          <p:cNvSpPr>
            <a:spLocks noGrp="1"/>
          </p:cNvSpPr>
          <p:nvPr>
            <p:ph type="ftr" idx="11"/>
          </p:nvPr>
        </p:nvSpPr>
        <p:spPr/>
        <p:txBody>
          <a:bodyPr/>
          <a:lstStyle/>
          <a:p>
            <a:r>
              <a:rPr lang="en-US" dirty="0"/>
              <a:t>Holler &amp; McKinley</a:t>
            </a:r>
          </a:p>
        </p:txBody>
      </p:sp>
      <p:sp>
        <p:nvSpPr>
          <p:cNvPr id="199" name="Google Shape;199;p2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pic>
        <p:nvPicPr>
          <p:cNvPr id="200" name="Google Shape;200;p24"/>
          <p:cNvPicPr preferRelativeResize="0"/>
          <p:nvPr/>
        </p:nvPicPr>
        <p:blipFill>
          <a:blip r:embed="rId3">
            <a:alphaModFix/>
          </a:blip>
          <a:stretch>
            <a:fillRect/>
          </a:stretch>
        </p:blipFill>
        <p:spPr>
          <a:xfrm>
            <a:off x="4232340" y="1486647"/>
            <a:ext cx="4537560" cy="30908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a:off x="342214" y="747060"/>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ZigBee Home Automation (HA) Standard</a:t>
            </a:r>
            <a:endParaRPr dirty="0"/>
          </a:p>
        </p:txBody>
      </p:sp>
      <p:sp>
        <p:nvSpPr>
          <p:cNvPr id="206" name="Google Shape;206;p25"/>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207" name="Google Shape;207;p25"/>
          <p:cNvSpPr txBox="1">
            <a:spLocks noGrp="1"/>
          </p:cNvSpPr>
          <p:nvPr>
            <p:ph type="sldNum" idx="12"/>
          </p:nvPr>
        </p:nvSpPr>
        <p:spPr>
          <a:xfrm>
            <a:off x="7006003" y="4767262"/>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pic>
        <p:nvPicPr>
          <p:cNvPr id="208" name="Google Shape;208;p25"/>
          <p:cNvPicPr preferRelativeResize="0"/>
          <p:nvPr/>
        </p:nvPicPr>
        <p:blipFill>
          <a:blip r:embed="rId3">
            <a:alphaModFix/>
          </a:blip>
          <a:stretch>
            <a:fillRect/>
          </a:stretch>
        </p:blipFill>
        <p:spPr>
          <a:xfrm>
            <a:off x="1791890" y="3531968"/>
            <a:ext cx="5558848" cy="1079205"/>
          </a:xfrm>
          <a:prstGeom prst="rect">
            <a:avLst/>
          </a:prstGeom>
          <a:noFill/>
          <a:ln>
            <a:noFill/>
          </a:ln>
        </p:spPr>
      </p:pic>
      <p:pic>
        <p:nvPicPr>
          <p:cNvPr id="1026" name="Picture 2" descr="See the source image">
            <a:extLst>
              <a:ext uri="{FF2B5EF4-FFF2-40B4-BE49-F238E27FC236}">
                <a16:creationId xmlns:a16="http://schemas.microsoft.com/office/drawing/2014/main" id="{EA75829D-1A8D-4C0C-B81E-A7E461BBA1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3847"/>
          <a:stretch/>
        </p:blipFill>
        <p:spPr bwMode="auto">
          <a:xfrm>
            <a:off x="2694123" y="1456657"/>
            <a:ext cx="3084430" cy="2075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title"/>
          </p:nvPr>
        </p:nvSpPr>
        <p:spPr>
          <a:xfrm>
            <a:off x="342214" y="747060"/>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ZigBee Home Automation (HA) Standard</a:t>
            </a:r>
            <a:endParaRPr dirty="0"/>
          </a:p>
        </p:txBody>
      </p:sp>
      <p:sp>
        <p:nvSpPr>
          <p:cNvPr id="214" name="Google Shape;214;p26"/>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215" name="Google Shape;215;p26"/>
          <p:cNvSpPr txBox="1">
            <a:spLocks noGrp="1"/>
          </p:cNvSpPr>
          <p:nvPr>
            <p:ph type="sldNum" idx="12"/>
          </p:nvPr>
        </p:nvSpPr>
        <p:spPr>
          <a:xfrm>
            <a:off x="7006003" y="4767262"/>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pic>
        <p:nvPicPr>
          <p:cNvPr id="216" name="Google Shape;216;p26"/>
          <p:cNvPicPr preferRelativeResize="0"/>
          <p:nvPr/>
        </p:nvPicPr>
        <p:blipFill>
          <a:blip r:embed="rId3">
            <a:alphaModFix/>
          </a:blip>
          <a:stretch>
            <a:fillRect/>
          </a:stretch>
        </p:blipFill>
        <p:spPr>
          <a:xfrm>
            <a:off x="1044655" y="1371660"/>
            <a:ext cx="2757171" cy="3467039"/>
          </a:xfrm>
          <a:prstGeom prst="rect">
            <a:avLst/>
          </a:prstGeom>
          <a:noFill/>
          <a:ln>
            <a:noFill/>
          </a:ln>
        </p:spPr>
      </p:pic>
      <p:sp>
        <p:nvSpPr>
          <p:cNvPr id="217" name="Google Shape;217;p26"/>
          <p:cNvSpPr txBox="1">
            <a:spLocks noGrp="1"/>
          </p:cNvSpPr>
          <p:nvPr>
            <p:ph type="body" idx="2"/>
          </p:nvPr>
        </p:nvSpPr>
        <p:spPr>
          <a:xfrm>
            <a:off x="4947647" y="1675344"/>
            <a:ext cx="2913915" cy="2558974"/>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1800" dirty="0"/>
              <a:t>Gateway Commands:</a:t>
            </a:r>
          </a:p>
          <a:p>
            <a:pPr marL="285750" indent="-285750">
              <a:buSzPct val="100000"/>
            </a:pPr>
            <a:r>
              <a:rPr lang="en-US" sz="1800" dirty="0"/>
              <a:t>ZS = 2  </a:t>
            </a:r>
            <a:endParaRPr sz="1800" dirty="0"/>
          </a:p>
          <a:p>
            <a:pPr marL="285750" indent="-285750">
              <a:buSzPct val="100000"/>
            </a:pPr>
            <a:r>
              <a:rPr lang="en-US" sz="1800" dirty="0"/>
              <a:t>AP = 1 </a:t>
            </a:r>
            <a:endParaRPr sz="1800" dirty="0"/>
          </a:p>
          <a:p>
            <a:pPr marL="285750" indent="-285750">
              <a:buSzPct val="100000"/>
            </a:pPr>
            <a:r>
              <a:rPr lang="en-US" sz="1800" dirty="0"/>
              <a:t>AO = 3 </a:t>
            </a:r>
            <a:endParaRPr sz="1800" dirty="0"/>
          </a:p>
          <a:p>
            <a:pPr marL="285750" indent="-285750">
              <a:buSzPct val="100000"/>
            </a:pPr>
            <a:r>
              <a:rPr lang="en-US" sz="1800" dirty="0"/>
              <a:t>EE = 1 </a:t>
            </a:r>
            <a:endParaRPr sz="1800" dirty="0"/>
          </a:p>
          <a:p>
            <a:pPr marL="285750" indent="-285750">
              <a:buSzPct val="100000"/>
            </a:pPr>
            <a:r>
              <a:rPr lang="en-US" sz="1800" dirty="0"/>
              <a:t>EO = 2 </a:t>
            </a:r>
            <a:endParaRPr sz="1800" dirty="0"/>
          </a:p>
          <a:p>
            <a:pPr marL="285750" indent="-285750">
              <a:buSzPct val="100000"/>
            </a:pPr>
            <a:r>
              <a:rPr lang="en-US" sz="1800" dirty="0"/>
              <a:t>KY = ZigBeeAlliance09</a:t>
            </a:r>
            <a:endParaRPr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body" idx="1"/>
          </p:nvPr>
        </p:nvSpPr>
        <p:spPr>
          <a:xfrm>
            <a:off x="342214" y="4280490"/>
            <a:ext cx="8458200" cy="575237"/>
          </a:xfrm>
          <a:prstGeom prst="rect">
            <a:avLst/>
          </a:prstGeom>
          <a:noFill/>
          <a:ln>
            <a:noFill/>
          </a:ln>
        </p:spPr>
        <p:txBody>
          <a:bodyPr spcFirstLastPara="1" wrap="square" lIns="91425" tIns="45700" rIns="91425" bIns="45700" anchor="ctr" anchorCtr="0">
            <a:noAutofit/>
          </a:bodyPr>
          <a:lstStyle/>
          <a:p>
            <a:pPr marL="0" lvl="0" indent="0" algn="ctr" rtl="0">
              <a:lnSpc>
                <a:spcPct val="110000"/>
              </a:lnSpc>
              <a:spcBef>
                <a:spcPts val="0"/>
              </a:spcBef>
              <a:spcAft>
                <a:spcPts val="0"/>
              </a:spcAft>
              <a:buClr>
                <a:srgbClr val="262626"/>
              </a:buClr>
              <a:buSzPts val="2000"/>
              <a:buFont typeface="Arial"/>
              <a:buNone/>
            </a:pPr>
            <a:r>
              <a:rPr lang="en-US" dirty="0"/>
              <a:t>Block Diagram for our System</a:t>
            </a:r>
            <a:endParaRPr dirty="0"/>
          </a:p>
        </p:txBody>
      </p:sp>
      <p:sp>
        <p:nvSpPr>
          <p:cNvPr id="223" name="Google Shape;223;p27"/>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224" name="Google Shape;224;p27"/>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pic>
        <p:nvPicPr>
          <p:cNvPr id="225" name="Google Shape;225;p27"/>
          <p:cNvPicPr preferRelativeResize="0"/>
          <p:nvPr/>
        </p:nvPicPr>
        <p:blipFill rotWithShape="1">
          <a:blip r:embed="rId3">
            <a:alphaModFix/>
          </a:blip>
          <a:srcRect/>
          <a:stretch/>
        </p:blipFill>
        <p:spPr>
          <a:xfrm>
            <a:off x="2643187" y="696256"/>
            <a:ext cx="3995331" cy="33980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Device Specifications</a:t>
            </a:r>
            <a:endParaRPr dirty="0"/>
          </a:p>
        </p:txBody>
      </p:sp>
      <p:sp>
        <p:nvSpPr>
          <p:cNvPr id="231" name="Google Shape;231;p28"/>
          <p:cNvSpPr txBox="1">
            <a:spLocks noGrp="1"/>
          </p:cNvSpPr>
          <p:nvPr>
            <p:ph type="body" idx="1"/>
          </p:nvPr>
        </p:nvSpPr>
        <p:spPr>
          <a:xfrm>
            <a:off x="342214" y="1479176"/>
            <a:ext cx="8458200" cy="326464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262626"/>
              </a:buClr>
              <a:buSzPts val="1400"/>
              <a:buChar char="•"/>
            </a:pPr>
            <a:r>
              <a:rPr lang="en-US" sz="1400" b="1" dirty="0"/>
              <a:t>TI Sensor Tag</a:t>
            </a:r>
            <a:r>
              <a:rPr lang="en-US" sz="1400" dirty="0"/>
              <a:t> (CC2650STK wireless MCU)</a:t>
            </a:r>
            <a:endParaRPr dirty="0"/>
          </a:p>
          <a:p>
            <a:pPr marL="742950" lvl="1" indent="-285750" algn="l" rtl="0">
              <a:spcBef>
                <a:spcPts val="240"/>
              </a:spcBef>
              <a:spcAft>
                <a:spcPts val="0"/>
              </a:spcAft>
              <a:buClr>
                <a:srgbClr val="262626"/>
              </a:buClr>
              <a:buSzPts val="1200"/>
              <a:buChar char="–"/>
            </a:pPr>
            <a:r>
              <a:rPr lang="en-US" sz="1200" dirty="0"/>
              <a:t>10 low-power sensors, including ambient light, digital microphone, magnetic sensor, humidity, pressure, accelerometer, gyroscope, magnetometer, object temperature and ambient temperature.  </a:t>
            </a:r>
            <a:endParaRPr dirty="0"/>
          </a:p>
          <a:p>
            <a:pPr marL="742950" lvl="1" indent="-285750" algn="l" rtl="0">
              <a:spcBef>
                <a:spcPts val="240"/>
              </a:spcBef>
              <a:spcAft>
                <a:spcPts val="0"/>
              </a:spcAft>
              <a:buClr>
                <a:srgbClr val="262626"/>
              </a:buClr>
              <a:buSzPts val="1200"/>
              <a:buChar char="–"/>
            </a:pPr>
            <a:r>
              <a:rPr lang="en-US" sz="1200" dirty="0"/>
              <a:t>Ultra low power, coin cell battery, ARM Cortex-M3.</a:t>
            </a:r>
            <a:endParaRPr dirty="0"/>
          </a:p>
          <a:p>
            <a:pPr marL="742950" lvl="1" indent="-285750" algn="l" rtl="0">
              <a:spcBef>
                <a:spcPts val="240"/>
              </a:spcBef>
              <a:spcAft>
                <a:spcPts val="0"/>
              </a:spcAft>
              <a:buClr>
                <a:srgbClr val="262626"/>
              </a:buClr>
              <a:buSzPts val="1200"/>
              <a:buChar char="–"/>
            </a:pPr>
            <a:r>
              <a:rPr lang="en-US" sz="1200" dirty="0"/>
              <a:t>Uses Zigbee or 6LoWPAN.</a:t>
            </a:r>
            <a:endParaRPr dirty="0"/>
          </a:p>
          <a:p>
            <a:pPr marL="457200" lvl="1" indent="0" algn="l" rtl="0">
              <a:spcBef>
                <a:spcPts val="240"/>
              </a:spcBef>
              <a:spcAft>
                <a:spcPts val="0"/>
              </a:spcAft>
              <a:buClr>
                <a:srgbClr val="262626"/>
              </a:buClr>
              <a:buSzPts val="1200"/>
              <a:buNone/>
            </a:pPr>
            <a:endParaRPr sz="1200" dirty="0"/>
          </a:p>
          <a:p>
            <a:pPr marL="342900" lvl="0" indent="-342900" algn="l" rtl="0">
              <a:spcBef>
                <a:spcPts val="280"/>
              </a:spcBef>
              <a:spcAft>
                <a:spcPts val="0"/>
              </a:spcAft>
              <a:buClr>
                <a:srgbClr val="262626"/>
              </a:buClr>
              <a:buSzPts val="1400"/>
              <a:buChar char="•"/>
            </a:pPr>
            <a:r>
              <a:rPr lang="en-US" sz="1400" b="1" dirty="0"/>
              <a:t>Digi XBee® Gateway</a:t>
            </a:r>
            <a:endParaRPr sz="1400" dirty="0"/>
          </a:p>
          <a:p>
            <a:pPr marL="742950" lvl="1" indent="-285750" algn="l" rtl="0">
              <a:spcBef>
                <a:spcPts val="240"/>
              </a:spcBef>
              <a:spcAft>
                <a:spcPts val="0"/>
              </a:spcAft>
              <a:buClr>
                <a:srgbClr val="262626"/>
              </a:buClr>
              <a:buSzPts val="1200"/>
              <a:buChar char="–"/>
            </a:pPr>
            <a:r>
              <a:rPr lang="en-US" sz="1200" dirty="0"/>
              <a:t>Protocols: UDP/TCP, DHCP. Security: SSL tunnels, WEP-40, WEP-104, WPA/WPA2, Authentication with PSK and EAP</a:t>
            </a:r>
            <a:endParaRPr dirty="0"/>
          </a:p>
          <a:p>
            <a:pPr marL="742950" lvl="1" indent="-285750" algn="l" rtl="0">
              <a:spcBef>
                <a:spcPts val="240"/>
              </a:spcBef>
              <a:spcAft>
                <a:spcPts val="0"/>
              </a:spcAft>
              <a:buClr>
                <a:srgbClr val="262626"/>
              </a:buClr>
              <a:buSzPts val="1200"/>
              <a:buChar char="–"/>
            </a:pPr>
            <a:r>
              <a:rPr lang="en-US" sz="1200" dirty="0"/>
              <a:t>OS: Digi Embedded Linux</a:t>
            </a:r>
            <a:endParaRPr dirty="0"/>
          </a:p>
          <a:p>
            <a:pPr marL="457200" lvl="1" indent="0" algn="l" rtl="0">
              <a:spcBef>
                <a:spcPts val="240"/>
              </a:spcBef>
              <a:spcAft>
                <a:spcPts val="0"/>
              </a:spcAft>
              <a:buClr>
                <a:srgbClr val="262626"/>
              </a:buClr>
              <a:buSzPts val="1200"/>
              <a:buNone/>
            </a:pPr>
            <a:endParaRPr sz="1200" dirty="0"/>
          </a:p>
          <a:p>
            <a:pPr marL="342900" lvl="0" indent="-342900" algn="l" rtl="0">
              <a:spcBef>
                <a:spcPts val="280"/>
              </a:spcBef>
              <a:spcAft>
                <a:spcPts val="0"/>
              </a:spcAft>
              <a:buClr>
                <a:srgbClr val="262626"/>
              </a:buClr>
              <a:buSzPts val="1400"/>
              <a:buChar char="•"/>
            </a:pPr>
            <a:r>
              <a:rPr lang="en-US" sz="1400" b="1" dirty="0"/>
              <a:t>SimpleLink SensorTag Debugger DevPack</a:t>
            </a:r>
            <a:endParaRPr sz="1400" b="1" dirty="0"/>
          </a:p>
          <a:p>
            <a:pPr marL="742950" lvl="1" indent="-285750" algn="l" rtl="0">
              <a:spcBef>
                <a:spcPts val="240"/>
              </a:spcBef>
              <a:spcAft>
                <a:spcPts val="0"/>
              </a:spcAft>
              <a:buClr>
                <a:srgbClr val="262626"/>
              </a:buClr>
              <a:buSzPts val="1200"/>
              <a:buChar char="–"/>
            </a:pPr>
            <a:r>
              <a:rPr lang="en-US" sz="1200" dirty="0"/>
              <a:t>Small form-factor XDS110 debugger</a:t>
            </a:r>
            <a:br>
              <a:rPr lang="en-US" sz="1200" dirty="0"/>
            </a:br>
            <a:endParaRPr sz="1200" dirty="0"/>
          </a:p>
        </p:txBody>
      </p:sp>
      <p:sp>
        <p:nvSpPr>
          <p:cNvPr id="232" name="Google Shape;232;p28"/>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233" name="Google Shape;233;p28"/>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Parts Ordered and Inventory</a:t>
            </a:r>
            <a:endParaRPr dirty="0"/>
          </a:p>
        </p:txBody>
      </p:sp>
      <p:sp>
        <p:nvSpPr>
          <p:cNvPr id="240" name="Google Shape;240;p29"/>
          <p:cNvSpPr txBox="1">
            <a:spLocks noGrp="1"/>
          </p:cNvSpPr>
          <p:nvPr>
            <p:ph type="body" idx="1"/>
          </p:nvPr>
        </p:nvSpPr>
        <p:spPr>
          <a:xfrm>
            <a:off x="342214" y="1371602"/>
            <a:ext cx="8458200" cy="3264648"/>
          </a:xfrm>
          <a:prstGeom prst="rect">
            <a:avLst/>
          </a:prstGeom>
          <a:noFill/>
          <a:ln>
            <a:noFill/>
          </a:ln>
        </p:spPr>
        <p:txBody>
          <a:bodyPr spcFirstLastPara="1" wrap="square" lIns="91425" tIns="45700" rIns="91425" bIns="45700" anchor="t" anchorCtr="0">
            <a:noAutofit/>
          </a:bodyPr>
          <a:lstStyle/>
          <a:p>
            <a:pPr marL="342900" lvl="0" indent="-304800" algn="l" rtl="0">
              <a:lnSpc>
                <a:spcPct val="100000"/>
              </a:lnSpc>
              <a:spcBef>
                <a:spcPts val="0"/>
              </a:spcBef>
              <a:spcAft>
                <a:spcPts val="0"/>
              </a:spcAft>
              <a:buClr>
                <a:srgbClr val="262626"/>
              </a:buClr>
              <a:buSzPts val="1800"/>
              <a:buChar char="•"/>
            </a:pPr>
            <a:r>
              <a:rPr lang="en-US" sz="1800" dirty="0"/>
              <a:t>4x BLUETOOTH SENSOR TAG * 296-38831-ND</a:t>
            </a:r>
            <a:endParaRPr sz="1800" dirty="0"/>
          </a:p>
          <a:p>
            <a:pPr marL="342900" lvl="0" indent="0" algn="l" rtl="0">
              <a:lnSpc>
                <a:spcPct val="100000"/>
              </a:lnSpc>
              <a:spcBef>
                <a:spcPts val="0"/>
              </a:spcBef>
              <a:spcAft>
                <a:spcPts val="0"/>
              </a:spcAft>
              <a:buNone/>
            </a:pPr>
            <a:endParaRPr sz="1800" dirty="0"/>
          </a:p>
          <a:p>
            <a:pPr marL="342900" lvl="0" indent="-304800" algn="l" rtl="0">
              <a:lnSpc>
                <a:spcPct val="100000"/>
              </a:lnSpc>
              <a:spcBef>
                <a:spcPts val="480"/>
              </a:spcBef>
              <a:spcAft>
                <a:spcPts val="0"/>
              </a:spcAft>
              <a:buClr>
                <a:srgbClr val="262626"/>
              </a:buClr>
              <a:buSzPts val="1800"/>
              <a:buChar char="•"/>
            </a:pPr>
            <a:r>
              <a:rPr lang="en-US" sz="1800" dirty="0"/>
              <a:t>3x DEBUGGER FOR SENSORTAG * 296-42039-ND</a:t>
            </a:r>
            <a:endParaRPr sz="1800" dirty="0"/>
          </a:p>
          <a:p>
            <a:pPr marL="342900" lvl="0" indent="0" algn="l" rtl="0">
              <a:lnSpc>
                <a:spcPct val="100000"/>
              </a:lnSpc>
              <a:spcBef>
                <a:spcPts val="480"/>
              </a:spcBef>
              <a:spcAft>
                <a:spcPts val="0"/>
              </a:spcAft>
              <a:buNone/>
            </a:pPr>
            <a:endParaRPr sz="1800" dirty="0"/>
          </a:p>
          <a:p>
            <a:pPr marL="342900" lvl="0" indent="-304800" algn="l" rtl="0">
              <a:lnSpc>
                <a:spcPct val="100000"/>
              </a:lnSpc>
              <a:spcBef>
                <a:spcPts val="480"/>
              </a:spcBef>
              <a:spcAft>
                <a:spcPts val="0"/>
              </a:spcAft>
              <a:buClr>
                <a:srgbClr val="262626"/>
              </a:buClr>
              <a:buSzPts val="1800"/>
              <a:buChar char="•"/>
            </a:pPr>
            <a:r>
              <a:rPr lang="en-US" sz="1800" dirty="0"/>
              <a:t>1x Networking Modules XBee Gateway ZigBee to Ethernet Intl * 888-X2E-Z3C-E1-W</a:t>
            </a:r>
            <a:endParaRPr sz="1800" dirty="0"/>
          </a:p>
          <a:p>
            <a:pPr marL="342900" lvl="0" indent="0" algn="l" rtl="0">
              <a:lnSpc>
                <a:spcPct val="100000"/>
              </a:lnSpc>
              <a:spcBef>
                <a:spcPts val="480"/>
              </a:spcBef>
              <a:spcAft>
                <a:spcPts val="0"/>
              </a:spcAft>
              <a:buNone/>
            </a:pPr>
            <a:endParaRPr sz="1800" dirty="0"/>
          </a:p>
          <a:p>
            <a:pPr marL="342900" lvl="0" indent="-304800" algn="l" rtl="0">
              <a:lnSpc>
                <a:spcPct val="100000"/>
              </a:lnSpc>
              <a:spcBef>
                <a:spcPts val="480"/>
              </a:spcBef>
              <a:spcAft>
                <a:spcPts val="0"/>
              </a:spcAft>
              <a:buClr>
                <a:srgbClr val="262626"/>
              </a:buClr>
              <a:buSzPts val="1800"/>
              <a:buChar char="•"/>
            </a:pPr>
            <a:r>
              <a:rPr lang="en-US" sz="1800" dirty="0"/>
              <a:t>1x Capacitive soil moisture sensor</a:t>
            </a:r>
            <a:endParaRPr sz="1800" dirty="0"/>
          </a:p>
          <a:p>
            <a:pPr marL="342900" lvl="0" indent="0" algn="l" rtl="0">
              <a:lnSpc>
                <a:spcPct val="100000"/>
              </a:lnSpc>
              <a:spcBef>
                <a:spcPts val="480"/>
              </a:spcBef>
              <a:spcAft>
                <a:spcPts val="0"/>
              </a:spcAft>
              <a:buNone/>
            </a:pPr>
            <a:endParaRPr sz="1800" dirty="0"/>
          </a:p>
          <a:p>
            <a:pPr marL="342900" lvl="0" indent="-304800" algn="l" rtl="0">
              <a:lnSpc>
                <a:spcPct val="100000"/>
              </a:lnSpc>
              <a:spcBef>
                <a:spcPts val="480"/>
              </a:spcBef>
              <a:spcAft>
                <a:spcPts val="0"/>
              </a:spcAft>
              <a:buClr>
                <a:srgbClr val="262626"/>
              </a:buClr>
              <a:buSzPts val="1800"/>
              <a:buChar char="•"/>
            </a:pPr>
            <a:r>
              <a:rPr lang="en-US" sz="1800" dirty="0"/>
              <a:t>Micro USB cables, Personal Computers</a:t>
            </a:r>
            <a:endParaRPr sz="1800" dirty="0"/>
          </a:p>
        </p:txBody>
      </p:sp>
      <p:sp>
        <p:nvSpPr>
          <p:cNvPr id="241" name="Google Shape;241;p29"/>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242" name="Google Shape;242;p29"/>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dirty="0"/>
              <a:t>Parts Ordered and Inventory</a:t>
            </a:r>
            <a:endParaRPr dirty="0"/>
          </a:p>
        </p:txBody>
      </p:sp>
      <p:sp>
        <p:nvSpPr>
          <p:cNvPr id="249" name="Google Shape;249;p3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pic>
        <p:nvPicPr>
          <p:cNvPr id="250" name="Google Shape;250;p30"/>
          <p:cNvPicPr preferRelativeResize="0"/>
          <p:nvPr/>
        </p:nvPicPr>
        <p:blipFill rotWithShape="1">
          <a:blip r:embed="rId3">
            <a:alphaModFix/>
          </a:blip>
          <a:srcRect t="36368" b="10847"/>
          <a:stretch/>
        </p:blipFill>
        <p:spPr>
          <a:xfrm>
            <a:off x="291200" y="1995375"/>
            <a:ext cx="2600277" cy="1830004"/>
          </a:xfrm>
          <a:prstGeom prst="rect">
            <a:avLst/>
          </a:prstGeom>
          <a:noFill/>
          <a:ln>
            <a:noFill/>
          </a:ln>
        </p:spPr>
      </p:pic>
      <p:pic>
        <p:nvPicPr>
          <p:cNvPr id="251" name="Google Shape;251;p30"/>
          <p:cNvPicPr preferRelativeResize="0"/>
          <p:nvPr/>
        </p:nvPicPr>
        <p:blipFill rotWithShape="1">
          <a:blip r:embed="rId4">
            <a:alphaModFix/>
          </a:blip>
          <a:srcRect l="14350" t="33900" r="3127" b="21784"/>
          <a:stretch/>
        </p:blipFill>
        <p:spPr>
          <a:xfrm>
            <a:off x="3152412" y="2033876"/>
            <a:ext cx="3400821" cy="1369728"/>
          </a:xfrm>
          <a:prstGeom prst="rect">
            <a:avLst/>
          </a:prstGeom>
          <a:noFill/>
          <a:ln>
            <a:noFill/>
          </a:ln>
        </p:spPr>
      </p:pic>
      <p:pic>
        <p:nvPicPr>
          <p:cNvPr id="252" name="Google Shape;252;p30"/>
          <p:cNvPicPr preferRelativeResize="0"/>
          <p:nvPr/>
        </p:nvPicPr>
        <p:blipFill>
          <a:blip r:embed="rId5">
            <a:alphaModFix/>
          </a:blip>
          <a:stretch>
            <a:fillRect/>
          </a:stretch>
        </p:blipFill>
        <p:spPr>
          <a:xfrm>
            <a:off x="6814169" y="1860748"/>
            <a:ext cx="1813054" cy="2417406"/>
          </a:xfrm>
          <a:prstGeom prst="rect">
            <a:avLst/>
          </a:prstGeom>
          <a:noFill/>
          <a:ln>
            <a:noFill/>
          </a:ln>
        </p:spPr>
      </p:pic>
      <p:sp>
        <p:nvSpPr>
          <p:cNvPr id="3" name="Footer Placeholder 2">
            <a:extLst>
              <a:ext uri="{FF2B5EF4-FFF2-40B4-BE49-F238E27FC236}">
                <a16:creationId xmlns:a16="http://schemas.microsoft.com/office/drawing/2014/main" id="{F33FCF3D-D2D5-4BA8-A486-E62CE7C58B04}"/>
              </a:ext>
            </a:extLst>
          </p:cNvPr>
          <p:cNvSpPr>
            <a:spLocks noGrp="1"/>
          </p:cNvSpPr>
          <p:nvPr>
            <p:ph type="ftr" idx="11"/>
          </p:nvPr>
        </p:nvSpPr>
        <p:spPr/>
        <p:txBody>
          <a:bodyPr/>
          <a:lstStyle/>
          <a:p>
            <a:r>
              <a:rPr lang="en-US" dirty="0"/>
              <a:t>Holler &amp; McKinley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body" idx="1"/>
          </p:nvPr>
        </p:nvSpPr>
        <p:spPr>
          <a:xfrm>
            <a:off x="342902" y="1125700"/>
            <a:ext cx="8458200" cy="3367500"/>
          </a:xfrm>
          <a:prstGeom prst="rect">
            <a:avLst/>
          </a:prstGeom>
          <a:noFill/>
          <a:ln>
            <a:noFill/>
          </a:ln>
        </p:spPr>
        <p:txBody>
          <a:bodyPr spcFirstLastPara="1" wrap="square" lIns="91425" tIns="45700" rIns="91425" bIns="45700" anchor="t" anchorCtr="0">
            <a:noAutofit/>
          </a:bodyPr>
          <a:lstStyle/>
          <a:p>
            <a:pPr marL="342900" lvl="0" indent="-317500" algn="l" rtl="0">
              <a:spcBef>
                <a:spcPts val="0"/>
              </a:spcBef>
              <a:spcAft>
                <a:spcPts val="0"/>
              </a:spcAft>
              <a:buClr>
                <a:srgbClr val="262626"/>
              </a:buClr>
              <a:buSzPts val="1600"/>
              <a:buChar char="•"/>
            </a:pPr>
            <a:r>
              <a:rPr lang="en-US" sz="1600" dirty="0"/>
              <a:t>TI SensorTag App</a:t>
            </a:r>
            <a:endParaRPr sz="1600" dirty="0"/>
          </a:p>
          <a:p>
            <a:pPr marL="742950" lvl="1" indent="-247650" algn="l" rtl="0">
              <a:spcBef>
                <a:spcPts val="0"/>
              </a:spcBef>
              <a:spcAft>
                <a:spcPts val="0"/>
              </a:spcAft>
              <a:buSzPts val="1600"/>
              <a:buChar char="–"/>
            </a:pPr>
            <a:r>
              <a:rPr lang="en-US" sz="1600" dirty="0"/>
              <a:t>Allows the change of specific settings such as sensor sampling time</a:t>
            </a:r>
            <a:endParaRPr sz="1600" dirty="0"/>
          </a:p>
          <a:p>
            <a:pPr marL="742950" lvl="1" indent="-247650" algn="l" rtl="0">
              <a:spcBef>
                <a:spcPts val="0"/>
              </a:spcBef>
              <a:spcAft>
                <a:spcPts val="0"/>
              </a:spcAft>
              <a:buSzPts val="1600"/>
              <a:buChar char="–"/>
            </a:pPr>
            <a:r>
              <a:rPr lang="en-US" sz="1600" dirty="0"/>
              <a:t>Could be used to download the ZigBee stack profile</a:t>
            </a:r>
            <a:endParaRPr sz="1600" dirty="0"/>
          </a:p>
          <a:p>
            <a:pPr marL="0" lvl="0" indent="0" algn="l" rtl="0">
              <a:spcBef>
                <a:spcPts val="0"/>
              </a:spcBef>
              <a:spcAft>
                <a:spcPts val="0"/>
              </a:spcAft>
              <a:buNone/>
            </a:pPr>
            <a:endParaRPr sz="1600" dirty="0"/>
          </a:p>
          <a:p>
            <a:pPr marL="342900" lvl="0" indent="-292100" algn="l" rtl="0">
              <a:spcBef>
                <a:spcPts val="0"/>
              </a:spcBef>
              <a:spcAft>
                <a:spcPts val="0"/>
              </a:spcAft>
              <a:buSzPts val="1600"/>
              <a:buChar char="•"/>
            </a:pPr>
            <a:r>
              <a:rPr lang="en-US" sz="1600" dirty="0"/>
              <a:t>Flash Programmer 2</a:t>
            </a:r>
            <a:endParaRPr sz="1600" dirty="0"/>
          </a:p>
          <a:p>
            <a:pPr marL="742950" lvl="1" indent="-247650" algn="l" rtl="0">
              <a:spcBef>
                <a:spcPts val="0"/>
              </a:spcBef>
              <a:spcAft>
                <a:spcPts val="0"/>
              </a:spcAft>
              <a:buSzPts val="1600"/>
              <a:buChar char="–"/>
            </a:pPr>
            <a:r>
              <a:rPr lang="en-US" sz="1600" dirty="0"/>
              <a:t>Loads .hex and .out files to the TI SensorTag via USB to debugger</a:t>
            </a:r>
            <a:endParaRPr sz="1600" dirty="0"/>
          </a:p>
          <a:p>
            <a:pPr marL="0" lvl="0" indent="0" algn="l" rtl="0">
              <a:spcBef>
                <a:spcPts val="0"/>
              </a:spcBef>
              <a:spcAft>
                <a:spcPts val="0"/>
              </a:spcAft>
              <a:buNone/>
            </a:pPr>
            <a:endParaRPr sz="1600" dirty="0"/>
          </a:p>
          <a:p>
            <a:pPr marL="342900" lvl="0" indent="-292100" algn="l" rtl="0">
              <a:spcBef>
                <a:spcPts val="0"/>
              </a:spcBef>
              <a:spcAft>
                <a:spcPts val="0"/>
              </a:spcAft>
              <a:buSzPts val="1600"/>
              <a:buChar char="•"/>
            </a:pPr>
            <a:r>
              <a:rPr lang="en-US" sz="1600" dirty="0"/>
              <a:t>DIGI Device Cloud</a:t>
            </a:r>
            <a:endParaRPr sz="1600" dirty="0"/>
          </a:p>
          <a:p>
            <a:pPr marL="742950" lvl="1" indent="-247650" algn="l" rtl="0">
              <a:spcBef>
                <a:spcPts val="0"/>
              </a:spcBef>
              <a:spcAft>
                <a:spcPts val="0"/>
              </a:spcAft>
              <a:buSzPts val="1600"/>
              <a:buChar char="–"/>
            </a:pPr>
            <a:r>
              <a:rPr lang="en-US" sz="1600" dirty="0"/>
              <a:t>Used to remotely monitor and configure the DIGI gateway</a:t>
            </a:r>
            <a:endParaRPr sz="1600" dirty="0"/>
          </a:p>
          <a:p>
            <a:pPr marL="742950" lvl="1" indent="-247650" algn="l" rtl="0">
              <a:spcBef>
                <a:spcPts val="0"/>
              </a:spcBef>
              <a:spcAft>
                <a:spcPts val="0"/>
              </a:spcAft>
              <a:buSzPts val="1600"/>
              <a:buChar char="–"/>
            </a:pPr>
            <a:r>
              <a:rPr lang="en-US" sz="1600" dirty="0"/>
              <a:t>Can download/upload python files </a:t>
            </a:r>
            <a:endParaRPr sz="1600" dirty="0"/>
          </a:p>
          <a:p>
            <a:pPr marL="0" lvl="0" indent="0" algn="l" rtl="0">
              <a:spcBef>
                <a:spcPts val="0"/>
              </a:spcBef>
              <a:spcAft>
                <a:spcPts val="0"/>
              </a:spcAft>
              <a:buNone/>
            </a:pPr>
            <a:endParaRPr sz="1600" dirty="0"/>
          </a:p>
          <a:p>
            <a:pPr marL="342900" lvl="0" indent="-292100" algn="l" rtl="0">
              <a:spcBef>
                <a:spcPts val="0"/>
              </a:spcBef>
              <a:spcAft>
                <a:spcPts val="0"/>
              </a:spcAft>
              <a:buSzPts val="1600"/>
              <a:buChar char="•"/>
            </a:pPr>
            <a:r>
              <a:rPr lang="en-US" sz="1600" dirty="0"/>
              <a:t>Pycharm 2018.3.5</a:t>
            </a:r>
            <a:endParaRPr sz="1600" dirty="0"/>
          </a:p>
          <a:p>
            <a:pPr marL="742950" lvl="1" indent="-247650" algn="l" rtl="0">
              <a:spcBef>
                <a:spcPts val="0"/>
              </a:spcBef>
              <a:spcAft>
                <a:spcPts val="0"/>
              </a:spcAft>
              <a:buSzPts val="1600"/>
              <a:buChar char="–"/>
            </a:pPr>
            <a:r>
              <a:rPr lang="en-US" sz="1600" dirty="0"/>
              <a:t>Our choice for editing python code on the DIGI gateway</a:t>
            </a:r>
            <a:endParaRPr sz="1600" dirty="0"/>
          </a:p>
        </p:txBody>
      </p:sp>
      <p:sp>
        <p:nvSpPr>
          <p:cNvPr id="259" name="Google Shape;259;p31"/>
          <p:cNvSpPr txBox="1">
            <a:spLocks noGrp="1"/>
          </p:cNvSpPr>
          <p:nvPr>
            <p:ph type="title"/>
          </p:nvPr>
        </p:nvSpPr>
        <p:spPr>
          <a:xfrm>
            <a:off x="342889" y="708660"/>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Software</a:t>
            </a:r>
            <a:endParaRPr dirty="0"/>
          </a:p>
        </p:txBody>
      </p:sp>
      <p:sp>
        <p:nvSpPr>
          <p:cNvPr id="260" name="Google Shape;260;p31"/>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261" name="Google Shape;261;p31"/>
          <p:cNvSpPr txBox="1">
            <a:spLocks noGrp="1"/>
          </p:cNvSpPr>
          <p:nvPr>
            <p:ph type="sldNum" idx="12"/>
          </p:nvPr>
        </p:nvSpPr>
        <p:spPr>
          <a:xfrm>
            <a:off x="7006003" y="4767262"/>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body" idx="1"/>
          </p:nvPr>
        </p:nvSpPr>
        <p:spPr>
          <a:xfrm>
            <a:off x="349050" y="1486650"/>
            <a:ext cx="3939600" cy="33675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Char char="•"/>
            </a:pPr>
            <a:r>
              <a:rPr lang="en-US" sz="2000" dirty="0"/>
              <a:t>Problem Statement</a:t>
            </a:r>
            <a:endParaRPr sz="2000" dirty="0"/>
          </a:p>
          <a:p>
            <a:pPr marL="457200" lvl="0" indent="-355600" algn="l" rtl="0">
              <a:lnSpc>
                <a:spcPct val="115000"/>
              </a:lnSpc>
              <a:spcBef>
                <a:spcPts val="0"/>
              </a:spcBef>
              <a:spcAft>
                <a:spcPts val="0"/>
              </a:spcAft>
              <a:buSzPts val="2000"/>
              <a:buChar char="•"/>
            </a:pPr>
            <a:r>
              <a:rPr lang="en-US" sz="2000" dirty="0"/>
              <a:t>Review of Prior Research</a:t>
            </a:r>
            <a:endParaRPr sz="2000" dirty="0"/>
          </a:p>
          <a:p>
            <a:pPr marL="457200" lvl="0" indent="-355600" algn="l" rtl="0">
              <a:lnSpc>
                <a:spcPct val="115000"/>
              </a:lnSpc>
              <a:spcBef>
                <a:spcPts val="0"/>
              </a:spcBef>
              <a:spcAft>
                <a:spcPts val="0"/>
              </a:spcAft>
              <a:buSzPts val="2000"/>
              <a:buChar char="•"/>
            </a:pPr>
            <a:r>
              <a:rPr lang="en-US" sz="2000" dirty="0"/>
              <a:t>ZigBee</a:t>
            </a:r>
            <a:endParaRPr sz="2000" dirty="0"/>
          </a:p>
          <a:p>
            <a:pPr marL="914400" lvl="1" indent="-355600" algn="l" rtl="0">
              <a:lnSpc>
                <a:spcPct val="115000"/>
              </a:lnSpc>
              <a:spcBef>
                <a:spcPts val="0"/>
              </a:spcBef>
              <a:spcAft>
                <a:spcPts val="0"/>
              </a:spcAft>
              <a:buSzPts val="2000"/>
              <a:buChar char="–"/>
            </a:pPr>
            <a:r>
              <a:rPr lang="en-US" sz="2000" dirty="0"/>
              <a:t>Devices</a:t>
            </a:r>
            <a:endParaRPr sz="2000" dirty="0"/>
          </a:p>
          <a:p>
            <a:pPr marL="914400" lvl="1" indent="-355600" algn="l" rtl="0">
              <a:lnSpc>
                <a:spcPct val="115000"/>
              </a:lnSpc>
              <a:spcBef>
                <a:spcPts val="0"/>
              </a:spcBef>
              <a:spcAft>
                <a:spcPts val="0"/>
              </a:spcAft>
              <a:buSzPts val="2000"/>
              <a:buChar char="–"/>
            </a:pPr>
            <a:r>
              <a:rPr lang="en-US" sz="2000" dirty="0"/>
              <a:t>Protocol</a:t>
            </a:r>
            <a:endParaRPr sz="2000" dirty="0"/>
          </a:p>
          <a:p>
            <a:pPr marL="914400" lvl="1" indent="-355600" algn="l" rtl="0">
              <a:lnSpc>
                <a:spcPct val="115000"/>
              </a:lnSpc>
              <a:spcBef>
                <a:spcPts val="0"/>
              </a:spcBef>
              <a:spcAft>
                <a:spcPts val="0"/>
              </a:spcAft>
              <a:buSzPts val="2000"/>
              <a:buChar char="–"/>
            </a:pPr>
            <a:r>
              <a:rPr lang="en-US" sz="2000" dirty="0"/>
              <a:t>Standards</a:t>
            </a:r>
            <a:endParaRPr sz="2000" dirty="0"/>
          </a:p>
          <a:p>
            <a:pPr marL="457200" lvl="0" indent="-355600" algn="l" rtl="0">
              <a:lnSpc>
                <a:spcPct val="115000"/>
              </a:lnSpc>
              <a:spcBef>
                <a:spcPts val="0"/>
              </a:spcBef>
              <a:spcAft>
                <a:spcPts val="0"/>
              </a:spcAft>
              <a:buSzPts val="2000"/>
              <a:buChar char="•"/>
            </a:pPr>
            <a:r>
              <a:rPr lang="en-US" sz="2000" dirty="0"/>
              <a:t>Block Diagram</a:t>
            </a:r>
            <a:endParaRPr sz="2000" dirty="0"/>
          </a:p>
          <a:p>
            <a:pPr marL="457200" lvl="0" indent="-355600" algn="l" rtl="0">
              <a:lnSpc>
                <a:spcPct val="115000"/>
              </a:lnSpc>
              <a:spcBef>
                <a:spcPts val="0"/>
              </a:spcBef>
              <a:spcAft>
                <a:spcPts val="0"/>
              </a:spcAft>
              <a:buSzPts val="2000"/>
              <a:buChar char="•"/>
            </a:pPr>
            <a:r>
              <a:rPr lang="en-US" sz="2000" dirty="0"/>
              <a:t>Specifications</a:t>
            </a:r>
            <a:endParaRPr sz="2000" dirty="0"/>
          </a:p>
          <a:p>
            <a:pPr marL="457200" lvl="0" indent="0" algn="l" rtl="0">
              <a:lnSpc>
                <a:spcPct val="115000"/>
              </a:lnSpc>
              <a:spcBef>
                <a:spcPts val="0"/>
              </a:spcBef>
              <a:spcAft>
                <a:spcPts val="0"/>
              </a:spcAft>
              <a:buNone/>
            </a:pPr>
            <a:endParaRPr sz="2000" dirty="0"/>
          </a:p>
        </p:txBody>
      </p:sp>
      <p:sp>
        <p:nvSpPr>
          <p:cNvPr id="110" name="Google Shape;110;p14"/>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Outline</a:t>
            </a:r>
            <a:endParaRPr dirty="0"/>
          </a:p>
        </p:txBody>
      </p:sp>
      <p:sp>
        <p:nvSpPr>
          <p:cNvPr id="111" name="Google Shape;111;p14"/>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112" name="Google Shape;112;p14"/>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
        <p:nvSpPr>
          <p:cNvPr id="113" name="Google Shape;113;p14"/>
          <p:cNvSpPr txBox="1">
            <a:spLocks noGrp="1"/>
          </p:cNvSpPr>
          <p:nvPr>
            <p:ph type="body" idx="1"/>
          </p:nvPr>
        </p:nvSpPr>
        <p:spPr>
          <a:xfrm>
            <a:off x="4432601" y="1486650"/>
            <a:ext cx="4630800" cy="33675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Char char="•"/>
            </a:pPr>
            <a:r>
              <a:rPr lang="en-US" sz="2000" dirty="0"/>
              <a:t>Parts Ordered/Inventory</a:t>
            </a:r>
            <a:endParaRPr sz="2000" dirty="0"/>
          </a:p>
          <a:p>
            <a:pPr marL="457200" lvl="0" indent="-355600" algn="l" rtl="0">
              <a:lnSpc>
                <a:spcPct val="115000"/>
              </a:lnSpc>
              <a:spcBef>
                <a:spcPts val="0"/>
              </a:spcBef>
              <a:spcAft>
                <a:spcPts val="0"/>
              </a:spcAft>
              <a:buSzPts val="2000"/>
              <a:buChar char="•"/>
            </a:pPr>
            <a:r>
              <a:rPr lang="en-US" sz="2000" dirty="0"/>
              <a:t>Software</a:t>
            </a:r>
            <a:endParaRPr sz="2000" dirty="0"/>
          </a:p>
          <a:p>
            <a:pPr marL="457200" lvl="0" indent="-355600" algn="l" rtl="0">
              <a:lnSpc>
                <a:spcPct val="115000"/>
              </a:lnSpc>
              <a:spcBef>
                <a:spcPts val="0"/>
              </a:spcBef>
              <a:spcAft>
                <a:spcPts val="0"/>
              </a:spcAft>
              <a:buSzPts val="2000"/>
              <a:buChar char="•"/>
            </a:pPr>
            <a:r>
              <a:rPr lang="en-US" sz="2000" dirty="0"/>
              <a:t>Troubleshooting</a:t>
            </a:r>
            <a:endParaRPr sz="2000" dirty="0"/>
          </a:p>
          <a:p>
            <a:pPr marL="457200" lvl="0" indent="-355600" algn="l" rtl="0">
              <a:lnSpc>
                <a:spcPct val="115000"/>
              </a:lnSpc>
              <a:spcBef>
                <a:spcPts val="0"/>
              </a:spcBef>
              <a:spcAft>
                <a:spcPts val="0"/>
              </a:spcAft>
              <a:buSzPts val="2000"/>
              <a:buChar char="•"/>
            </a:pPr>
            <a:r>
              <a:rPr lang="en-US" sz="2000" dirty="0"/>
              <a:t>Schedule</a:t>
            </a:r>
            <a:endParaRPr sz="2000" dirty="0"/>
          </a:p>
          <a:p>
            <a:pPr marL="457200" lvl="0" indent="-355600" algn="l" rtl="0">
              <a:lnSpc>
                <a:spcPct val="115000"/>
              </a:lnSpc>
              <a:spcBef>
                <a:spcPts val="0"/>
              </a:spcBef>
              <a:spcAft>
                <a:spcPts val="0"/>
              </a:spcAft>
              <a:buSzPts val="2000"/>
              <a:buChar char="•"/>
            </a:pPr>
            <a:r>
              <a:rPr lang="en-US" sz="2000" dirty="0"/>
              <a:t>Division of Labor</a:t>
            </a:r>
            <a:endParaRPr sz="2000" dirty="0"/>
          </a:p>
          <a:p>
            <a:pPr marL="457200" lvl="0" indent="-355600" algn="l" rtl="0">
              <a:lnSpc>
                <a:spcPct val="115000"/>
              </a:lnSpc>
              <a:spcBef>
                <a:spcPts val="0"/>
              </a:spcBef>
              <a:spcAft>
                <a:spcPts val="0"/>
              </a:spcAft>
              <a:buSzPts val="2000"/>
              <a:buChar char="•"/>
            </a:pPr>
            <a:r>
              <a:rPr lang="en-US" sz="2000" dirty="0"/>
              <a:t>Conclusions</a:t>
            </a:r>
            <a:endParaRPr sz="2000" dirty="0"/>
          </a:p>
          <a:p>
            <a:pPr marL="457200" lvl="0" indent="-355600" algn="l" rtl="0">
              <a:lnSpc>
                <a:spcPct val="115000"/>
              </a:lnSpc>
              <a:spcBef>
                <a:spcPts val="0"/>
              </a:spcBef>
              <a:spcAft>
                <a:spcPts val="0"/>
              </a:spcAft>
              <a:buSzPts val="2000"/>
              <a:buChar char="•"/>
            </a:pPr>
            <a:r>
              <a:rPr lang="en-US" sz="2000" dirty="0"/>
              <a:t>Citations</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2"/>
          <p:cNvSpPr txBox="1">
            <a:spLocks noGrp="1"/>
          </p:cNvSpPr>
          <p:nvPr>
            <p:ph type="body" idx="1"/>
          </p:nvPr>
        </p:nvSpPr>
        <p:spPr>
          <a:xfrm>
            <a:off x="342902" y="1468600"/>
            <a:ext cx="8458200" cy="3367500"/>
          </a:xfrm>
          <a:prstGeom prst="rect">
            <a:avLst/>
          </a:prstGeom>
          <a:noFill/>
          <a:ln>
            <a:noFill/>
          </a:ln>
        </p:spPr>
        <p:txBody>
          <a:bodyPr spcFirstLastPara="1" wrap="square" lIns="91425" tIns="45700" rIns="91425" bIns="45700" anchor="t" anchorCtr="0">
            <a:noAutofit/>
          </a:bodyPr>
          <a:lstStyle/>
          <a:p>
            <a:pPr marL="342900" lvl="0" indent="-330200" algn="l" rtl="0">
              <a:lnSpc>
                <a:spcPct val="115000"/>
              </a:lnSpc>
              <a:spcBef>
                <a:spcPts val="0"/>
              </a:spcBef>
              <a:spcAft>
                <a:spcPts val="0"/>
              </a:spcAft>
              <a:buClr>
                <a:srgbClr val="262626"/>
              </a:buClr>
              <a:buSzPts val="1800"/>
              <a:buChar char="•"/>
            </a:pPr>
            <a:r>
              <a:rPr lang="en-US" sz="1800" dirty="0"/>
              <a:t>Code Composer Studio</a:t>
            </a:r>
            <a:endParaRPr sz="1800" dirty="0"/>
          </a:p>
          <a:p>
            <a:pPr marL="742950" lvl="1" indent="-260350" algn="l" rtl="0">
              <a:lnSpc>
                <a:spcPct val="115000"/>
              </a:lnSpc>
              <a:spcBef>
                <a:spcPts val="0"/>
              </a:spcBef>
              <a:spcAft>
                <a:spcPts val="0"/>
              </a:spcAft>
              <a:buSzPts val="1800"/>
              <a:buChar char="–"/>
            </a:pPr>
            <a:r>
              <a:rPr lang="en-US" sz="1800" dirty="0"/>
              <a:t>Easy to use, able to create test programs for TI SensorTags</a:t>
            </a:r>
            <a:endParaRPr sz="1800" dirty="0"/>
          </a:p>
          <a:p>
            <a:pPr marL="742950" lvl="1" indent="-260350" algn="l" rtl="0">
              <a:lnSpc>
                <a:spcPct val="115000"/>
              </a:lnSpc>
              <a:spcBef>
                <a:spcPts val="0"/>
              </a:spcBef>
              <a:spcAft>
                <a:spcPts val="0"/>
              </a:spcAft>
              <a:buSzPts val="1800"/>
              <a:buChar char="–"/>
            </a:pPr>
            <a:r>
              <a:rPr lang="en-US" sz="1800" dirty="0"/>
              <a:t>Unfortunately, ZigBee capability is exclusive another IDE listed below</a:t>
            </a:r>
            <a:endParaRPr sz="1800" dirty="0"/>
          </a:p>
          <a:p>
            <a:pPr marL="0" lvl="0" indent="0" algn="l" rtl="0">
              <a:lnSpc>
                <a:spcPct val="115000"/>
              </a:lnSpc>
              <a:spcBef>
                <a:spcPts val="0"/>
              </a:spcBef>
              <a:spcAft>
                <a:spcPts val="0"/>
              </a:spcAft>
              <a:buNone/>
            </a:pPr>
            <a:endParaRPr sz="1800" dirty="0"/>
          </a:p>
          <a:p>
            <a:pPr marL="342900" lvl="0" indent="-304800" algn="l" rtl="0">
              <a:lnSpc>
                <a:spcPct val="115000"/>
              </a:lnSpc>
              <a:spcBef>
                <a:spcPts val="0"/>
              </a:spcBef>
              <a:spcAft>
                <a:spcPts val="0"/>
              </a:spcAft>
              <a:buSzPts val="1800"/>
              <a:buChar char="•"/>
            </a:pPr>
            <a:r>
              <a:rPr lang="en-US" sz="1800" dirty="0"/>
              <a:t>IAR Embedded Workbench</a:t>
            </a:r>
            <a:endParaRPr sz="1800" dirty="0"/>
          </a:p>
          <a:p>
            <a:pPr marL="742950" lvl="1" indent="-260350" algn="l" rtl="0">
              <a:lnSpc>
                <a:spcPct val="115000"/>
              </a:lnSpc>
              <a:spcBef>
                <a:spcPts val="0"/>
              </a:spcBef>
              <a:spcAft>
                <a:spcPts val="0"/>
              </a:spcAft>
              <a:buSzPts val="1800"/>
              <a:buChar char="–"/>
            </a:pPr>
            <a:r>
              <a:rPr lang="en-US" sz="1800" dirty="0"/>
              <a:t>Our primary compiler and debugger for the TI SensorTags</a:t>
            </a:r>
            <a:endParaRPr sz="1800" dirty="0"/>
          </a:p>
          <a:p>
            <a:pPr marL="742950" lvl="1" indent="-260350" algn="l" rtl="0">
              <a:lnSpc>
                <a:spcPct val="115000"/>
              </a:lnSpc>
              <a:spcBef>
                <a:spcPts val="0"/>
              </a:spcBef>
              <a:spcAft>
                <a:spcPts val="0"/>
              </a:spcAft>
              <a:buSzPts val="1800"/>
              <a:buChar char="–"/>
            </a:pPr>
            <a:r>
              <a:rPr lang="en-US" sz="1800" dirty="0"/>
              <a:t>ZigBee sample code required use of this IDE</a:t>
            </a:r>
            <a:endParaRPr sz="1800" dirty="0"/>
          </a:p>
          <a:p>
            <a:pPr marL="742950" lvl="1" indent="-260350" algn="l" rtl="0">
              <a:lnSpc>
                <a:spcPct val="115000"/>
              </a:lnSpc>
              <a:spcBef>
                <a:spcPts val="0"/>
              </a:spcBef>
              <a:spcAft>
                <a:spcPts val="0"/>
              </a:spcAft>
              <a:buSzPts val="1800"/>
              <a:buChar char="–"/>
            </a:pPr>
            <a:r>
              <a:rPr lang="en-US" sz="1800" dirty="0"/>
              <a:t>Plagued with constant bugs</a:t>
            </a:r>
            <a:endParaRPr sz="1800" dirty="0"/>
          </a:p>
          <a:p>
            <a:pPr marL="742950" lvl="1" indent="-260350" algn="l" rtl="0">
              <a:lnSpc>
                <a:spcPct val="115000"/>
              </a:lnSpc>
              <a:spcBef>
                <a:spcPts val="0"/>
              </a:spcBef>
              <a:spcAft>
                <a:spcPts val="0"/>
              </a:spcAft>
              <a:buSzPts val="1800"/>
              <a:buChar char="–"/>
            </a:pPr>
            <a:r>
              <a:rPr lang="en-US" sz="1800" dirty="0"/>
              <a:t>Expensive</a:t>
            </a:r>
            <a:endParaRPr sz="1800" dirty="0"/>
          </a:p>
        </p:txBody>
      </p:sp>
      <p:sp>
        <p:nvSpPr>
          <p:cNvPr id="268" name="Google Shape;268;p32"/>
          <p:cNvSpPr txBox="1">
            <a:spLocks noGrp="1"/>
          </p:cNvSpPr>
          <p:nvPr>
            <p:ph type="title"/>
          </p:nvPr>
        </p:nvSpPr>
        <p:spPr>
          <a:xfrm>
            <a:off x="342889" y="780860"/>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Software Continued</a:t>
            </a:r>
            <a:endParaRPr dirty="0"/>
          </a:p>
        </p:txBody>
      </p:sp>
      <p:sp>
        <p:nvSpPr>
          <p:cNvPr id="269" name="Google Shape;269;p32"/>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270" name="Google Shape;270;p32"/>
          <p:cNvSpPr txBox="1">
            <a:spLocks noGrp="1"/>
          </p:cNvSpPr>
          <p:nvPr>
            <p:ph type="sldNum" idx="12"/>
          </p:nvPr>
        </p:nvSpPr>
        <p:spPr>
          <a:xfrm>
            <a:off x="7006003" y="4767262"/>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body" idx="1"/>
          </p:nvPr>
        </p:nvSpPr>
        <p:spPr>
          <a:xfrm>
            <a:off x="349050" y="1486650"/>
            <a:ext cx="8458200" cy="12783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rgbClr val="262626"/>
              </a:buClr>
              <a:buSzPts val="1800"/>
              <a:buChar char="•"/>
            </a:pPr>
            <a:r>
              <a:rPr lang="en-US" sz="1800" dirty="0"/>
              <a:t>Adjusted settings of SensorTag and DIGI Gateway</a:t>
            </a:r>
            <a:endParaRPr sz="1800" dirty="0"/>
          </a:p>
          <a:p>
            <a:pPr marL="742950" lvl="1" indent="-260350" algn="l" rtl="0">
              <a:spcBef>
                <a:spcPts val="0"/>
              </a:spcBef>
              <a:spcAft>
                <a:spcPts val="0"/>
              </a:spcAft>
              <a:buSzPts val="1800"/>
              <a:buChar char="–"/>
            </a:pPr>
            <a:r>
              <a:rPr lang="en-US" sz="1800" dirty="0"/>
              <a:t>Little Success</a:t>
            </a:r>
            <a:endParaRPr sz="1800" dirty="0"/>
          </a:p>
          <a:p>
            <a:pPr marL="342900" lvl="0" indent="-304800" algn="l" rtl="0">
              <a:spcBef>
                <a:spcPts val="0"/>
              </a:spcBef>
              <a:spcAft>
                <a:spcPts val="0"/>
              </a:spcAft>
              <a:buSzPts val="1800"/>
              <a:buChar char="•"/>
            </a:pPr>
            <a:r>
              <a:rPr lang="en-US" sz="1800" dirty="0"/>
              <a:t>Little assistance from documentation from both TI and DIGI</a:t>
            </a:r>
            <a:endParaRPr sz="1800" dirty="0"/>
          </a:p>
          <a:p>
            <a:pPr marL="742950" lvl="1" indent="-260350" algn="l" rtl="0">
              <a:spcBef>
                <a:spcPts val="0"/>
              </a:spcBef>
              <a:spcAft>
                <a:spcPts val="0"/>
              </a:spcAft>
              <a:buSzPts val="1800"/>
              <a:buChar char="–"/>
            </a:pPr>
            <a:r>
              <a:rPr lang="en-US" sz="1800" dirty="0"/>
              <a:t>Compatibility issue(s)</a:t>
            </a:r>
            <a:endParaRPr sz="1800" dirty="0"/>
          </a:p>
        </p:txBody>
      </p:sp>
      <p:sp>
        <p:nvSpPr>
          <p:cNvPr id="277" name="Google Shape;277;p33"/>
          <p:cNvSpPr txBox="1">
            <a:spLocks noGrp="1"/>
          </p:cNvSpPr>
          <p:nvPr>
            <p:ph type="title"/>
          </p:nvPr>
        </p:nvSpPr>
        <p:spPr>
          <a:xfrm>
            <a:off x="342214" y="747060"/>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Troubleshooting Compatibility</a:t>
            </a:r>
            <a:endParaRPr dirty="0"/>
          </a:p>
        </p:txBody>
      </p:sp>
      <p:sp>
        <p:nvSpPr>
          <p:cNvPr id="278" name="Google Shape;278;p33"/>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279" name="Google Shape;279;p33"/>
          <p:cNvSpPr txBox="1">
            <a:spLocks noGrp="1"/>
          </p:cNvSpPr>
          <p:nvPr>
            <p:ph type="sldNum" idx="12"/>
          </p:nvPr>
        </p:nvSpPr>
        <p:spPr>
          <a:xfrm>
            <a:off x="7006003" y="4767262"/>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dirty="0"/>
          </a:p>
        </p:txBody>
      </p:sp>
      <p:pic>
        <p:nvPicPr>
          <p:cNvPr id="280" name="Google Shape;280;p33"/>
          <p:cNvPicPr preferRelativeResize="0"/>
          <p:nvPr/>
        </p:nvPicPr>
        <p:blipFill>
          <a:blip r:embed="rId3">
            <a:alphaModFix/>
          </a:blip>
          <a:stretch>
            <a:fillRect/>
          </a:stretch>
        </p:blipFill>
        <p:spPr>
          <a:xfrm>
            <a:off x="280925" y="2764950"/>
            <a:ext cx="3773776" cy="1675225"/>
          </a:xfrm>
          <a:prstGeom prst="rect">
            <a:avLst/>
          </a:prstGeom>
          <a:noFill/>
          <a:ln>
            <a:noFill/>
          </a:ln>
        </p:spPr>
      </p:pic>
      <p:pic>
        <p:nvPicPr>
          <p:cNvPr id="281" name="Google Shape;281;p33"/>
          <p:cNvPicPr preferRelativeResize="0"/>
          <p:nvPr/>
        </p:nvPicPr>
        <p:blipFill>
          <a:blip r:embed="rId4">
            <a:alphaModFix/>
          </a:blip>
          <a:stretch>
            <a:fillRect/>
          </a:stretch>
        </p:blipFill>
        <p:spPr>
          <a:xfrm>
            <a:off x="4801600" y="2764944"/>
            <a:ext cx="3773775" cy="21140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Schedule</a:t>
            </a:r>
            <a:endParaRPr dirty="0"/>
          </a:p>
        </p:txBody>
      </p:sp>
      <p:sp>
        <p:nvSpPr>
          <p:cNvPr id="287" name="Google Shape;287;p34"/>
          <p:cNvSpPr txBox="1">
            <a:spLocks noGrp="1"/>
          </p:cNvSpPr>
          <p:nvPr>
            <p:ph type="body" idx="1"/>
          </p:nvPr>
        </p:nvSpPr>
        <p:spPr>
          <a:xfrm>
            <a:off x="342225" y="1479175"/>
            <a:ext cx="8458200" cy="2517600"/>
          </a:xfrm>
          <a:prstGeom prst="rect">
            <a:avLst/>
          </a:prstGeom>
          <a:noFill/>
          <a:ln>
            <a:noFill/>
          </a:ln>
        </p:spPr>
        <p:txBody>
          <a:bodyPr spcFirstLastPara="1" wrap="square" lIns="91425" tIns="45700" rIns="91425" bIns="45700" anchor="t" anchorCtr="0">
            <a:noAutofit/>
          </a:bodyPr>
          <a:lstStyle/>
          <a:p>
            <a:pPr marL="400050" indent="-285750">
              <a:spcBef>
                <a:spcPts val="0"/>
              </a:spcBef>
              <a:buSzPts val="1800"/>
            </a:pPr>
            <a:r>
              <a:rPr lang="en-US" sz="1800" dirty="0"/>
              <a:t>Timeline:</a:t>
            </a:r>
            <a:endParaRPr sz="1800" dirty="0"/>
          </a:p>
          <a:p>
            <a:pPr marL="857250" lvl="1" indent="-285750">
              <a:spcBef>
                <a:spcPts val="0"/>
              </a:spcBef>
              <a:buSzPts val="1800"/>
            </a:pPr>
            <a:r>
              <a:rPr lang="en-US" sz="1800" dirty="0"/>
              <a:t>Fall Semester - Researched products for project and ZigBee</a:t>
            </a:r>
            <a:endParaRPr sz="1800" dirty="0"/>
          </a:p>
          <a:p>
            <a:pPr marL="1314450" lvl="2" indent="-285750">
              <a:spcBef>
                <a:spcPts val="0"/>
              </a:spcBef>
              <a:buSzPts val="1800"/>
            </a:pPr>
            <a:r>
              <a:rPr lang="en-US" sz="1800" dirty="0"/>
              <a:t>October - acquired components</a:t>
            </a:r>
            <a:endParaRPr sz="1800" dirty="0"/>
          </a:p>
          <a:p>
            <a:pPr marL="857250" lvl="1" indent="-285750">
              <a:spcBef>
                <a:spcPts val="0"/>
              </a:spcBef>
              <a:buSzPts val="1800"/>
            </a:pPr>
            <a:r>
              <a:rPr lang="en-US" sz="1800" dirty="0"/>
              <a:t>February - Focused on finding firmware (ZigBee Stack) for SensorTag </a:t>
            </a:r>
            <a:endParaRPr sz="1800" dirty="0"/>
          </a:p>
          <a:p>
            <a:pPr marL="857250" lvl="1" indent="-285750">
              <a:spcBef>
                <a:spcPts val="0"/>
              </a:spcBef>
              <a:buSzPts val="1800"/>
            </a:pPr>
            <a:r>
              <a:rPr lang="en-US" sz="1800" dirty="0"/>
              <a:t>March - Setup IAR, DIGI gateway, and started troubleshooting connection </a:t>
            </a:r>
            <a:endParaRPr sz="1800" dirty="0"/>
          </a:p>
          <a:p>
            <a:pPr marL="857250" lvl="1" indent="-285750">
              <a:spcBef>
                <a:spcPts val="0"/>
              </a:spcBef>
              <a:buSzPts val="1800"/>
            </a:pPr>
            <a:r>
              <a:rPr lang="en-US" sz="1800" dirty="0"/>
              <a:t>April - Continued ZigBee/XBee troubleshooting and documentation</a:t>
            </a:r>
            <a:endParaRPr sz="1800" dirty="0"/>
          </a:p>
          <a:p>
            <a:pPr marL="857250" lvl="1" indent="-284163">
              <a:spcBef>
                <a:spcPts val="0"/>
              </a:spcBef>
              <a:buSzPct val="100000"/>
            </a:pPr>
            <a:r>
              <a:rPr lang="en-US" sz="1800" dirty="0"/>
              <a:t>May - Finish final paper and presentation </a:t>
            </a:r>
            <a:br>
              <a:rPr lang="en-US" sz="1600" dirty="0"/>
            </a:br>
            <a:endParaRPr sz="1600" dirty="0"/>
          </a:p>
        </p:txBody>
      </p:sp>
      <p:sp>
        <p:nvSpPr>
          <p:cNvPr id="288" name="Google Shape;288;p34"/>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289" name="Google Shape;289;p34"/>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txBox="1">
            <a:spLocks noGrp="1"/>
          </p:cNvSpPr>
          <p:nvPr>
            <p:ph type="title"/>
          </p:nvPr>
        </p:nvSpPr>
        <p:spPr>
          <a:xfrm>
            <a:off x="342214" y="747060"/>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Division of Labor</a:t>
            </a:r>
            <a:endParaRPr dirty="0"/>
          </a:p>
        </p:txBody>
      </p:sp>
      <p:sp>
        <p:nvSpPr>
          <p:cNvPr id="295" name="Google Shape;295;p35"/>
          <p:cNvSpPr txBox="1">
            <a:spLocks noGrp="1"/>
          </p:cNvSpPr>
          <p:nvPr>
            <p:ph type="body" idx="1"/>
          </p:nvPr>
        </p:nvSpPr>
        <p:spPr>
          <a:xfrm>
            <a:off x="342222" y="1479175"/>
            <a:ext cx="5808000" cy="3264600"/>
          </a:xfrm>
          <a:prstGeom prst="rect">
            <a:avLst/>
          </a:prstGeom>
          <a:noFill/>
          <a:ln>
            <a:noFill/>
          </a:ln>
        </p:spPr>
        <p:txBody>
          <a:bodyPr spcFirstLastPara="1" wrap="square" lIns="91425" tIns="45700" rIns="91425" bIns="45700" anchor="t" anchorCtr="0">
            <a:noAutofit/>
          </a:bodyPr>
          <a:lstStyle/>
          <a:p>
            <a:pPr marL="342900" lvl="0" indent="-342900" algn="l" rtl="0">
              <a:spcBef>
                <a:spcPts val="360"/>
              </a:spcBef>
              <a:spcAft>
                <a:spcPts val="0"/>
              </a:spcAft>
              <a:buClr>
                <a:srgbClr val="262626"/>
              </a:buClr>
              <a:buSzPts val="1800"/>
              <a:buChar char="•"/>
            </a:pPr>
            <a:r>
              <a:rPr lang="en-US" sz="1800" dirty="0"/>
              <a:t>Division of Labor</a:t>
            </a:r>
            <a:endParaRPr dirty="0"/>
          </a:p>
          <a:p>
            <a:pPr marL="742950" lvl="1" indent="-285750" algn="l" rtl="0">
              <a:spcBef>
                <a:spcPts val="320"/>
              </a:spcBef>
              <a:spcAft>
                <a:spcPts val="0"/>
              </a:spcAft>
              <a:buClr>
                <a:srgbClr val="262626"/>
              </a:buClr>
              <a:buSzPts val="1600"/>
              <a:buChar char="–"/>
            </a:pPr>
            <a:r>
              <a:rPr lang="en-US" sz="1600" dirty="0"/>
              <a:t>Typically combined effort by following agile pair programming</a:t>
            </a:r>
            <a:endParaRPr sz="1600" dirty="0"/>
          </a:p>
          <a:p>
            <a:pPr marL="1143000" lvl="2" indent="-203200" algn="l" rtl="0">
              <a:spcBef>
                <a:spcPts val="320"/>
              </a:spcBef>
              <a:spcAft>
                <a:spcPts val="0"/>
              </a:spcAft>
              <a:buSzPts val="1600"/>
              <a:buChar char="•"/>
            </a:pPr>
            <a:r>
              <a:rPr lang="en-US" sz="1600" dirty="0"/>
              <a:t>One would be the ‘driver’ who wrote code or changed ZigBee settings</a:t>
            </a:r>
            <a:endParaRPr sz="1600" dirty="0"/>
          </a:p>
          <a:p>
            <a:pPr marL="1143000" lvl="2" indent="-203200" algn="l" rtl="0">
              <a:spcBef>
                <a:spcPts val="320"/>
              </a:spcBef>
              <a:spcAft>
                <a:spcPts val="0"/>
              </a:spcAft>
              <a:buSzPts val="1600"/>
              <a:buChar char="•"/>
            </a:pPr>
            <a:r>
              <a:rPr lang="en-US" sz="1600" dirty="0"/>
              <a:t>The other would be the ‘navigator’ who checked changes and kept the overall goal of these changes in mind</a:t>
            </a:r>
            <a:endParaRPr sz="1600" dirty="0"/>
          </a:p>
          <a:p>
            <a:pPr marL="1143000" lvl="2" indent="-203200" algn="l" rtl="0">
              <a:spcBef>
                <a:spcPts val="320"/>
              </a:spcBef>
              <a:spcAft>
                <a:spcPts val="0"/>
              </a:spcAft>
              <a:buSzPts val="1600"/>
              <a:buChar char="•"/>
            </a:pPr>
            <a:r>
              <a:rPr lang="en-US" sz="1600" dirty="0"/>
              <a:t>These roles were switched often</a:t>
            </a:r>
            <a:endParaRPr sz="1600" dirty="0"/>
          </a:p>
          <a:p>
            <a:pPr marL="742950" lvl="1" indent="-285750" algn="l" rtl="0">
              <a:spcBef>
                <a:spcPts val="320"/>
              </a:spcBef>
              <a:spcAft>
                <a:spcPts val="0"/>
              </a:spcAft>
              <a:buClr>
                <a:srgbClr val="262626"/>
              </a:buClr>
              <a:buSzPts val="1600"/>
              <a:buChar char="–"/>
            </a:pPr>
            <a:r>
              <a:rPr lang="en-US" sz="1600" dirty="0"/>
              <a:t>Split into one person programming SensorTag and other programming DIGI gateway</a:t>
            </a:r>
            <a:br>
              <a:rPr lang="en-US" sz="1600" dirty="0"/>
            </a:br>
            <a:endParaRPr sz="1600" dirty="0"/>
          </a:p>
        </p:txBody>
      </p:sp>
      <p:sp>
        <p:nvSpPr>
          <p:cNvPr id="296" name="Google Shape;296;p35"/>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297" name="Google Shape;297;p35"/>
          <p:cNvSpPr txBox="1">
            <a:spLocks noGrp="1"/>
          </p:cNvSpPr>
          <p:nvPr>
            <p:ph type="sldNum" idx="12"/>
          </p:nvPr>
        </p:nvSpPr>
        <p:spPr>
          <a:xfrm>
            <a:off x="7006003" y="4767262"/>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dirty="0"/>
          </a:p>
        </p:txBody>
      </p:sp>
      <p:pic>
        <p:nvPicPr>
          <p:cNvPr id="298" name="Google Shape;298;p35"/>
          <p:cNvPicPr preferRelativeResize="0"/>
          <p:nvPr/>
        </p:nvPicPr>
        <p:blipFill>
          <a:blip r:embed="rId3">
            <a:alphaModFix/>
          </a:blip>
          <a:stretch>
            <a:fillRect/>
          </a:stretch>
        </p:blipFill>
        <p:spPr>
          <a:xfrm>
            <a:off x="6150220" y="2118282"/>
            <a:ext cx="2650275" cy="1986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txBox="1">
            <a:spLocks noGrp="1"/>
          </p:cNvSpPr>
          <p:nvPr>
            <p:ph type="title"/>
          </p:nvPr>
        </p:nvSpPr>
        <p:spPr>
          <a:xfrm>
            <a:off x="342225" y="784090"/>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Conclusion</a:t>
            </a:r>
            <a:endParaRPr dirty="0"/>
          </a:p>
        </p:txBody>
      </p:sp>
      <p:sp>
        <p:nvSpPr>
          <p:cNvPr id="304" name="Google Shape;304;p36"/>
          <p:cNvSpPr txBox="1">
            <a:spLocks noGrp="1"/>
          </p:cNvSpPr>
          <p:nvPr>
            <p:ph type="body" idx="1"/>
          </p:nvPr>
        </p:nvSpPr>
        <p:spPr>
          <a:xfrm>
            <a:off x="342225" y="1502650"/>
            <a:ext cx="8458200" cy="3229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360"/>
              </a:spcBef>
              <a:spcAft>
                <a:spcPts val="0"/>
              </a:spcAft>
              <a:buClr>
                <a:srgbClr val="262626"/>
              </a:buClr>
              <a:buSzPts val="1800"/>
              <a:buFont typeface="Arial"/>
              <a:buChar char="•"/>
            </a:pPr>
            <a:r>
              <a:rPr lang="en-US" sz="1800" dirty="0"/>
              <a:t>Use of DIGI’s XBee is situational to where only DIGI devices will be interfaced with</a:t>
            </a:r>
            <a:endParaRPr sz="1800" dirty="0"/>
          </a:p>
          <a:p>
            <a:pPr marL="342900" marR="0" lvl="0" indent="0" algn="l" rtl="0">
              <a:lnSpc>
                <a:spcPct val="100000"/>
              </a:lnSpc>
              <a:spcBef>
                <a:spcPts val="360"/>
              </a:spcBef>
              <a:spcAft>
                <a:spcPts val="0"/>
              </a:spcAft>
              <a:buNone/>
            </a:pPr>
            <a:endParaRPr sz="1800" dirty="0"/>
          </a:p>
          <a:p>
            <a:pPr marL="342900" marR="0" lvl="0" indent="-342900" algn="l" rtl="0">
              <a:lnSpc>
                <a:spcPct val="100000"/>
              </a:lnSpc>
              <a:spcBef>
                <a:spcPts val="360"/>
              </a:spcBef>
              <a:spcAft>
                <a:spcPts val="0"/>
              </a:spcAft>
              <a:buSzPts val="1800"/>
              <a:buChar char="•"/>
            </a:pPr>
            <a:r>
              <a:rPr lang="en-US" sz="1800" dirty="0"/>
              <a:t>Some companies have their own ‘brand’ of ZigBee with questionable cross compatibility</a:t>
            </a:r>
            <a:endParaRPr sz="1800" dirty="0"/>
          </a:p>
          <a:p>
            <a:pPr marL="342900" marR="0" lvl="0" indent="0" algn="l" rtl="0">
              <a:lnSpc>
                <a:spcPct val="100000"/>
              </a:lnSpc>
              <a:spcBef>
                <a:spcPts val="360"/>
              </a:spcBef>
              <a:spcAft>
                <a:spcPts val="0"/>
              </a:spcAft>
              <a:buNone/>
            </a:pPr>
            <a:endParaRPr sz="1800" dirty="0"/>
          </a:p>
          <a:p>
            <a:pPr marL="342900" marR="0" lvl="0" indent="-342900" algn="l" rtl="0">
              <a:lnSpc>
                <a:spcPct val="100000"/>
              </a:lnSpc>
              <a:spcBef>
                <a:spcPts val="360"/>
              </a:spcBef>
              <a:spcAft>
                <a:spcPts val="0"/>
              </a:spcAft>
              <a:buSzPts val="1800"/>
              <a:buChar char="•"/>
            </a:pPr>
            <a:r>
              <a:rPr lang="en-US" sz="1800" dirty="0"/>
              <a:t>Beware inaccurate advertising</a:t>
            </a:r>
            <a:endParaRPr sz="1800" dirty="0"/>
          </a:p>
          <a:p>
            <a:pPr marL="342900" marR="0" lvl="0" indent="0" algn="l" rtl="0">
              <a:lnSpc>
                <a:spcPct val="100000"/>
              </a:lnSpc>
              <a:spcBef>
                <a:spcPts val="360"/>
              </a:spcBef>
              <a:spcAft>
                <a:spcPts val="0"/>
              </a:spcAft>
              <a:buNone/>
            </a:pPr>
            <a:endParaRPr sz="1800" dirty="0"/>
          </a:p>
          <a:p>
            <a:pPr marL="342900" marR="0" lvl="0" indent="-342900" algn="l" rtl="0">
              <a:lnSpc>
                <a:spcPct val="100000"/>
              </a:lnSpc>
              <a:spcBef>
                <a:spcPts val="360"/>
              </a:spcBef>
              <a:spcAft>
                <a:spcPts val="0"/>
              </a:spcAft>
              <a:buSzPts val="1800"/>
              <a:buChar char="•"/>
            </a:pPr>
            <a:r>
              <a:rPr lang="en-US" sz="1800" dirty="0"/>
              <a:t>Next step would be understanding the ZCL (ZigBee Cluster Library)</a:t>
            </a:r>
            <a:br>
              <a:rPr lang="en-US" sz="1800" dirty="0"/>
            </a:br>
            <a:endParaRPr sz="1800" dirty="0"/>
          </a:p>
          <a:p>
            <a:pPr marL="0" marR="0" lvl="0" indent="0" algn="l" rtl="0">
              <a:lnSpc>
                <a:spcPct val="100000"/>
              </a:lnSpc>
              <a:spcBef>
                <a:spcPts val="360"/>
              </a:spcBef>
              <a:spcAft>
                <a:spcPts val="0"/>
              </a:spcAft>
              <a:buNone/>
            </a:pPr>
            <a:endParaRPr sz="1800" dirty="0"/>
          </a:p>
        </p:txBody>
      </p:sp>
      <p:sp>
        <p:nvSpPr>
          <p:cNvPr id="305" name="Google Shape;305;p36"/>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306" name="Google Shape;306;p36"/>
          <p:cNvSpPr txBox="1">
            <a:spLocks noGrp="1"/>
          </p:cNvSpPr>
          <p:nvPr>
            <p:ph type="sldNum" idx="12"/>
          </p:nvPr>
        </p:nvSpPr>
        <p:spPr>
          <a:xfrm>
            <a:off x="7006003" y="4767262"/>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Citations</a:t>
            </a:r>
            <a:endParaRPr dirty="0"/>
          </a:p>
        </p:txBody>
      </p:sp>
      <p:sp>
        <p:nvSpPr>
          <p:cNvPr id="312" name="Google Shape;312;p37"/>
          <p:cNvSpPr txBox="1">
            <a:spLocks noGrp="1"/>
          </p:cNvSpPr>
          <p:nvPr>
            <p:ph type="body" idx="1"/>
          </p:nvPr>
        </p:nvSpPr>
        <p:spPr>
          <a:xfrm>
            <a:off x="342214" y="1479176"/>
            <a:ext cx="8458200" cy="32646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480"/>
              </a:spcBef>
              <a:spcAft>
                <a:spcPts val="0"/>
              </a:spcAft>
              <a:buClr>
                <a:srgbClr val="262626"/>
              </a:buClr>
              <a:buSzPts val="2400"/>
              <a:buNone/>
            </a:pPr>
            <a:r>
              <a:rPr lang="en-US" sz="900" dirty="0"/>
              <a:t>[1] J. Lee, Y. Su and C. Shen, "A Comparative Study of Wireless Protocols: Bluetooth, UWB, ZigBee, and Wi-Fi," IECON 2007 - 33rd Annual Conference of the IEEE Industrial Electronics Society, Taipei, 2007, pp. 46-51.</a:t>
            </a:r>
            <a:endParaRPr sz="900" dirty="0"/>
          </a:p>
          <a:p>
            <a:pPr marL="457200" lvl="0" indent="-457200" algn="l" rtl="0">
              <a:lnSpc>
                <a:spcPct val="115000"/>
              </a:lnSpc>
              <a:spcBef>
                <a:spcPts val="480"/>
              </a:spcBef>
              <a:spcAft>
                <a:spcPts val="0"/>
              </a:spcAft>
              <a:buClr>
                <a:srgbClr val="262626"/>
              </a:buClr>
              <a:buSzPts val="2400"/>
              <a:buNone/>
            </a:pPr>
            <a:r>
              <a:rPr lang="en-US" sz="900" dirty="0"/>
              <a:t>[2] swrr134c.pdf CC2650 SensorTag Texas Instruments</a:t>
            </a:r>
            <a:endParaRPr sz="900" dirty="0"/>
          </a:p>
          <a:p>
            <a:pPr marL="457200" lvl="0" indent="-457200" algn="l" rtl="0">
              <a:lnSpc>
                <a:spcPct val="115000"/>
              </a:lnSpc>
              <a:spcBef>
                <a:spcPts val="480"/>
              </a:spcBef>
              <a:spcAft>
                <a:spcPts val="0"/>
              </a:spcAft>
              <a:buClr>
                <a:srgbClr val="262626"/>
              </a:buClr>
              <a:buSzPts val="2400"/>
              <a:buNone/>
            </a:pPr>
            <a:r>
              <a:rPr lang="en-US" sz="900" dirty="0"/>
              <a:t>[3] https://www.digi.com/resources/documentation/Digidocs/90002002/Default.htm#Containers/cont_operation.htm%3FTocPath%3DOperation%7C_____0</a:t>
            </a:r>
            <a:endParaRPr sz="900" dirty="0"/>
          </a:p>
          <a:p>
            <a:pPr marL="457200" lvl="0" indent="-457200" algn="l" rtl="0">
              <a:lnSpc>
                <a:spcPct val="115000"/>
              </a:lnSpc>
              <a:spcBef>
                <a:spcPts val="480"/>
              </a:spcBef>
              <a:spcAft>
                <a:spcPts val="0"/>
              </a:spcAft>
              <a:buClr>
                <a:srgbClr val="262626"/>
              </a:buClr>
              <a:buSzPts val="2400"/>
              <a:buNone/>
            </a:pPr>
            <a:r>
              <a:rPr lang="en-US" sz="900" dirty="0"/>
              <a:t>[4] A. Dementyev, S. Hodges, S. Taylor and J. Smith, "Power consumption analysis of Bluetooth Low Energy, ZigBee and ANT sensor nodes in a cyclic sleep scenario," 2013 IEEE International Wireless Symposium (IWS), Beijing, 2013, pp. 1-4.</a:t>
            </a:r>
            <a:endParaRPr sz="900" dirty="0"/>
          </a:p>
          <a:p>
            <a:pPr marL="457200" lvl="0" indent="-457200" algn="l" rtl="0">
              <a:lnSpc>
                <a:spcPct val="115000"/>
              </a:lnSpc>
              <a:spcBef>
                <a:spcPts val="480"/>
              </a:spcBef>
              <a:spcAft>
                <a:spcPts val="0"/>
              </a:spcAft>
              <a:buClr>
                <a:schemeClr val="dk1"/>
              </a:buClr>
              <a:buSzPts val="1100"/>
              <a:buNone/>
            </a:pPr>
            <a:r>
              <a:rPr lang="en-US" sz="900" dirty="0"/>
              <a:t>[5] J. Lee, M. Dong and Y. Sun, "A preliminary study of low power wireless technologies: ZigBee and Bluetooth Low Energy," 2015 IEEE 10th Conference on Industrial Electronics and Applications (ICIEA), Auckland, 2015, pp. 135-139.</a:t>
            </a:r>
            <a:endParaRPr sz="900" dirty="0"/>
          </a:p>
          <a:p>
            <a:pPr marL="457200" lvl="0" indent="-457200" algn="l" rtl="0">
              <a:lnSpc>
                <a:spcPct val="115000"/>
              </a:lnSpc>
              <a:spcBef>
                <a:spcPts val="480"/>
              </a:spcBef>
              <a:spcAft>
                <a:spcPts val="0"/>
              </a:spcAft>
              <a:buClr>
                <a:schemeClr val="dk1"/>
              </a:buClr>
              <a:buSzPts val="1100"/>
              <a:buNone/>
            </a:pPr>
            <a:r>
              <a:rPr lang="en-US" sz="900" dirty="0"/>
              <a:t>[6] N. Baker, "ZigBee and Bluetooth strengths and weaknesses for industrial applications," in Computing &amp; Control Engineering Journal, vol. 16, no. 2, pp. 20-25, April-May 2005.</a:t>
            </a:r>
            <a:endParaRPr sz="900" dirty="0"/>
          </a:p>
          <a:p>
            <a:pPr marL="457200" lvl="0" indent="-457200" algn="l" rtl="0">
              <a:lnSpc>
                <a:spcPct val="115000"/>
              </a:lnSpc>
              <a:spcBef>
                <a:spcPts val="480"/>
              </a:spcBef>
              <a:spcAft>
                <a:spcPts val="0"/>
              </a:spcAft>
              <a:buClr>
                <a:schemeClr val="dk1"/>
              </a:buClr>
              <a:buSzPts val="1100"/>
              <a:buNone/>
            </a:pPr>
            <a:r>
              <a:rPr lang="en-US" sz="900" dirty="0"/>
              <a:t>[7] E. Antonopoulos, K. Kosmatopoulos and T. Laopoulos, "Reducing power consumption in pseudo-ZigBee sensor networks," 2009 IEEE Instrumentation and Measurement Technology Conference, Singapore, 2009, pp. 300-304.</a:t>
            </a:r>
            <a:endParaRPr sz="900" dirty="0"/>
          </a:p>
          <a:p>
            <a:pPr marL="457200" lvl="0" indent="-457200" algn="l" rtl="0">
              <a:lnSpc>
                <a:spcPct val="115000"/>
              </a:lnSpc>
              <a:spcBef>
                <a:spcPts val="480"/>
              </a:spcBef>
              <a:spcAft>
                <a:spcPts val="0"/>
              </a:spcAft>
              <a:buClr>
                <a:schemeClr val="dk1"/>
              </a:buClr>
              <a:buSzPts val="1100"/>
              <a:buNone/>
            </a:pPr>
            <a:r>
              <a:rPr lang="en-US" sz="900" dirty="0"/>
              <a:t>[8] A. A. Essa, Xuan Zhang, Peiqiao Wu and A. Abuzneid, "ZigBee network using low power techniques and modified LEACH protocol," 2017 IEEE Long Island Systems, Applications and Technology Conference (LISAT), Farmingdale, NY, 2017, pp. 1-5.</a:t>
            </a:r>
            <a:endParaRPr sz="900" dirty="0"/>
          </a:p>
          <a:p>
            <a:pPr marL="457200" lvl="0" indent="-457200" algn="l" rtl="0">
              <a:lnSpc>
                <a:spcPct val="115000"/>
              </a:lnSpc>
              <a:spcBef>
                <a:spcPts val="480"/>
              </a:spcBef>
              <a:spcAft>
                <a:spcPts val="0"/>
              </a:spcAft>
              <a:buClr>
                <a:schemeClr val="dk1"/>
              </a:buClr>
              <a:buSzPts val="1100"/>
              <a:buNone/>
            </a:pPr>
            <a:r>
              <a:rPr lang="en-US" sz="900" dirty="0"/>
              <a:t>[9] Itsuki Tanabe, Hiroshi Sasaki and Li Zheng, "An ultra low power ZigBee module - AA batteries with life expectancy of 10 or more years!," 2008 5th International Conference on Networked Sensing Systems, Kanazawa, 2008, pp. 245-245.</a:t>
            </a:r>
            <a:endParaRPr sz="900" dirty="0"/>
          </a:p>
          <a:p>
            <a:pPr marL="457200" lvl="0" indent="-457200" algn="l" rtl="0">
              <a:lnSpc>
                <a:spcPct val="115000"/>
              </a:lnSpc>
              <a:spcBef>
                <a:spcPts val="480"/>
              </a:spcBef>
              <a:spcAft>
                <a:spcPts val="0"/>
              </a:spcAft>
              <a:buClr>
                <a:srgbClr val="262626"/>
              </a:buClr>
              <a:buSzPts val="2400"/>
              <a:buNone/>
            </a:pPr>
            <a:endParaRPr sz="900" dirty="0"/>
          </a:p>
        </p:txBody>
      </p:sp>
      <p:sp>
        <p:nvSpPr>
          <p:cNvPr id="313" name="Google Shape;313;p37"/>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314" name="Google Shape;314;p37"/>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txBox="1">
            <a:spLocks noGrp="1"/>
          </p:cNvSpPr>
          <p:nvPr>
            <p:ph type="sldNum" idx="12"/>
          </p:nvPr>
        </p:nvSpPr>
        <p:spPr>
          <a:xfrm>
            <a:off x="7006003" y="4767262"/>
            <a:ext cx="2057400" cy="2745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
        <p:nvSpPr>
          <p:cNvPr id="2" name="Footer Placeholder 1">
            <a:extLst>
              <a:ext uri="{FF2B5EF4-FFF2-40B4-BE49-F238E27FC236}">
                <a16:creationId xmlns:a16="http://schemas.microsoft.com/office/drawing/2014/main" id="{E1C72919-13C0-460C-9EA3-D79D48E5685B}"/>
              </a:ext>
            </a:extLst>
          </p:cNvPr>
          <p:cNvSpPr>
            <a:spLocks noGrp="1"/>
          </p:cNvSpPr>
          <p:nvPr>
            <p:ph type="ftr" idx="11"/>
          </p:nvPr>
        </p:nvSpPr>
        <p:spPr/>
        <p:txBody>
          <a:bodyPr/>
          <a:lstStyle/>
          <a:p>
            <a:r>
              <a:rPr lang="en-US" dirty="0"/>
              <a:t>Holler &amp; McKinley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Problem Statement</a:t>
            </a:r>
            <a:endParaRPr dirty="0"/>
          </a:p>
        </p:txBody>
      </p:sp>
      <p:sp>
        <p:nvSpPr>
          <p:cNvPr id="119" name="Google Shape;119;p15"/>
          <p:cNvSpPr txBox="1">
            <a:spLocks noGrp="1"/>
          </p:cNvSpPr>
          <p:nvPr>
            <p:ph type="body" idx="1"/>
          </p:nvPr>
        </p:nvSpPr>
        <p:spPr>
          <a:xfrm>
            <a:off x="342214" y="1479176"/>
            <a:ext cx="8458200" cy="3264648"/>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None/>
            </a:pPr>
            <a:r>
              <a:rPr lang="en-US" sz="1800" dirty="0"/>
              <a:t>Our goal was to research into ZigBee communication protocol as an alternative to Bluetooth.</a:t>
            </a:r>
            <a:endParaRPr sz="1800" dirty="0"/>
          </a:p>
          <a:p>
            <a:pPr marL="0" lvl="0" indent="457200" algn="l" rtl="0">
              <a:spcBef>
                <a:spcPts val="0"/>
              </a:spcBef>
              <a:spcAft>
                <a:spcPts val="0"/>
              </a:spcAft>
              <a:buNone/>
            </a:pPr>
            <a:endParaRPr sz="1800" dirty="0"/>
          </a:p>
          <a:p>
            <a:pPr marL="323850" indent="-285750">
              <a:buSzPts val="1800"/>
            </a:pPr>
            <a:r>
              <a:rPr lang="en-US" sz="1800" dirty="0"/>
              <a:t>How exactly data is transmitted between ZigBee devices</a:t>
            </a:r>
            <a:endParaRPr sz="1800" dirty="0"/>
          </a:p>
          <a:p>
            <a:pPr marL="323850" indent="-285750">
              <a:buSzPts val="1800"/>
            </a:pPr>
            <a:r>
              <a:rPr lang="en-US" sz="1800" dirty="0"/>
              <a:t>The structure of a ZigBee mesh network and the roles of each device</a:t>
            </a:r>
            <a:endParaRPr sz="1800" dirty="0"/>
          </a:p>
          <a:p>
            <a:pPr marL="323850" indent="-285750">
              <a:buSzPts val="1800"/>
            </a:pPr>
            <a:r>
              <a:rPr lang="en-US" sz="1800" dirty="0"/>
              <a:t>What low-power capabilities were available to extend battery life of sensors</a:t>
            </a:r>
            <a:endParaRPr sz="1800" dirty="0"/>
          </a:p>
          <a:p>
            <a:pPr marL="323850" indent="-285750">
              <a:buSzPts val="1800"/>
            </a:pPr>
            <a:r>
              <a:rPr lang="en-US" sz="1800" dirty="0"/>
              <a:t>What benefits over Bluetooth does ZigBee offer and is it the better choice for certain applications</a:t>
            </a:r>
            <a:endParaRPr sz="1800" dirty="0"/>
          </a:p>
        </p:txBody>
      </p:sp>
      <p:sp>
        <p:nvSpPr>
          <p:cNvPr id="120" name="Google Shape;120;p15"/>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121" name="Google Shape;121;p15"/>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body" idx="1"/>
          </p:nvPr>
        </p:nvSpPr>
        <p:spPr>
          <a:xfrm>
            <a:off x="342214" y="1767999"/>
            <a:ext cx="4038600" cy="1847700"/>
          </a:xfrm>
          <a:prstGeom prst="rect">
            <a:avLst/>
          </a:prstGeom>
          <a:noFill/>
          <a:ln>
            <a:noFill/>
          </a:ln>
        </p:spPr>
        <p:txBody>
          <a:bodyPr spcFirstLastPara="1" wrap="square" lIns="91425" tIns="45700" rIns="91425" bIns="45700" anchor="t" anchorCtr="0">
            <a:noAutofit/>
          </a:bodyPr>
          <a:lstStyle/>
          <a:p>
            <a:pPr marL="323850" indent="-285750">
              <a:spcBef>
                <a:spcPts val="0"/>
              </a:spcBef>
              <a:buSzPts val="1800"/>
            </a:pPr>
            <a:r>
              <a:rPr lang="en-US" sz="1800" dirty="0"/>
              <a:t>Researched into communication protocols: Bluetooth Low Energy &amp; ZigBee vs Wi-Fi, 6LoWPAN, etc.…</a:t>
            </a:r>
            <a:endParaRPr sz="1800" dirty="0"/>
          </a:p>
          <a:p>
            <a:pPr marL="628650" indent="-285750">
              <a:spcBef>
                <a:spcPts val="0"/>
              </a:spcBef>
            </a:pPr>
            <a:endParaRPr sz="1800" dirty="0"/>
          </a:p>
          <a:p>
            <a:pPr marL="323850" indent="-285750">
              <a:buSzPts val="1800"/>
            </a:pPr>
            <a:r>
              <a:rPr lang="en-US" sz="1800" dirty="0"/>
              <a:t>Read various IEEE papers on ZigBee capabilities</a:t>
            </a:r>
            <a:endParaRPr sz="1800" dirty="0"/>
          </a:p>
        </p:txBody>
      </p:sp>
      <p:sp>
        <p:nvSpPr>
          <p:cNvPr id="127" name="Google Shape;127;p16"/>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Review of Literature/Prior Work </a:t>
            </a:r>
            <a:endParaRPr dirty="0"/>
          </a:p>
        </p:txBody>
      </p:sp>
      <p:pic>
        <p:nvPicPr>
          <p:cNvPr id="128" name="Google Shape;128;p16" descr="https://lh4.googleusercontent.com/3kpH-l-1xJ5IQXRwaWrM6ni2_c89ddkRW_QQuS4SO06WCTiaV7Vx13hATmFauEvcQG_Jv-RQGPKedZqWupg7TyW6g28nXB3NqAumnpbjuH6xX7GnfhwYbv_XSgHeSoaNXHE_Lp1Ue6g"/>
          <p:cNvPicPr preferRelativeResize="0">
            <a:picLocks noGrp="1"/>
          </p:cNvPicPr>
          <p:nvPr>
            <p:ph type="body" idx="2"/>
          </p:nvPr>
        </p:nvPicPr>
        <p:blipFill rotWithShape="1">
          <a:blip r:embed="rId3">
            <a:alphaModFix/>
          </a:blip>
          <a:srcRect/>
          <a:stretch/>
        </p:blipFill>
        <p:spPr>
          <a:xfrm>
            <a:off x="4792441" y="1611799"/>
            <a:ext cx="3576940" cy="2160100"/>
          </a:xfrm>
          <a:prstGeom prst="rect">
            <a:avLst/>
          </a:prstGeom>
          <a:noFill/>
          <a:ln>
            <a:noFill/>
          </a:ln>
        </p:spPr>
      </p:pic>
      <p:sp>
        <p:nvSpPr>
          <p:cNvPr id="129" name="Google Shape;129;p16"/>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130" name="Google Shape;130;p16"/>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body" idx="1"/>
          </p:nvPr>
        </p:nvSpPr>
        <p:spPr>
          <a:xfrm>
            <a:off x="342214" y="1689732"/>
            <a:ext cx="4038600" cy="2759400"/>
          </a:xfrm>
          <a:prstGeom prst="rect">
            <a:avLst/>
          </a:prstGeom>
          <a:noFill/>
          <a:ln>
            <a:noFill/>
          </a:ln>
        </p:spPr>
        <p:txBody>
          <a:bodyPr spcFirstLastPara="1" wrap="square" lIns="91425" tIns="45700" rIns="91425" bIns="45700" anchor="t" anchorCtr="0">
            <a:noAutofit/>
          </a:bodyPr>
          <a:lstStyle/>
          <a:p>
            <a:pPr marL="285750" indent="-285750">
              <a:spcBef>
                <a:spcPts val="0"/>
              </a:spcBef>
              <a:buSzPts val="1800"/>
            </a:pPr>
            <a:r>
              <a:rPr lang="en-US" sz="1800" dirty="0"/>
              <a:t>ZigBee is an IEEE 802.15.4 based specification</a:t>
            </a:r>
            <a:endParaRPr sz="1800" dirty="0"/>
          </a:p>
          <a:p>
            <a:pPr marL="628650" indent="-285750">
              <a:spcBef>
                <a:spcPts val="0"/>
              </a:spcBef>
            </a:pPr>
            <a:endParaRPr sz="1800" dirty="0"/>
          </a:p>
          <a:p>
            <a:pPr marL="285750" indent="-285750">
              <a:spcBef>
                <a:spcPts val="0"/>
              </a:spcBef>
              <a:buSzPts val="1800"/>
            </a:pPr>
            <a:r>
              <a:rPr lang="en-US" sz="1800" dirty="0"/>
              <a:t>A way to link hundreds of devices in a single mesh network. </a:t>
            </a:r>
            <a:endParaRPr sz="1800" dirty="0"/>
          </a:p>
          <a:p>
            <a:pPr marL="285750" indent="-285750">
              <a:spcBef>
                <a:spcPts val="320"/>
              </a:spcBef>
              <a:buSzPts val="1600"/>
            </a:pPr>
            <a:endParaRPr sz="1800" dirty="0"/>
          </a:p>
          <a:p>
            <a:pPr marL="285750" indent="-285750">
              <a:spcBef>
                <a:spcPts val="320"/>
              </a:spcBef>
              <a:buSzPts val="1800"/>
            </a:pPr>
            <a:r>
              <a:rPr lang="en-US" sz="1800" dirty="0"/>
              <a:t>ZigBee Pro, a more popular version, is capable of linking up to 64,000 devices</a:t>
            </a:r>
            <a:endParaRPr sz="1800" dirty="0"/>
          </a:p>
        </p:txBody>
      </p:sp>
      <p:pic>
        <p:nvPicPr>
          <p:cNvPr id="136" name="Google Shape;136;p17"/>
          <p:cNvPicPr preferRelativeResize="0">
            <a:picLocks noGrp="1"/>
          </p:cNvPicPr>
          <p:nvPr>
            <p:ph type="body" idx="2"/>
          </p:nvPr>
        </p:nvPicPr>
        <p:blipFill rotWithShape="1">
          <a:blip r:embed="rId3">
            <a:alphaModFix/>
          </a:blip>
          <a:srcRect/>
          <a:stretch/>
        </p:blipFill>
        <p:spPr>
          <a:xfrm>
            <a:off x="4571314" y="1748631"/>
            <a:ext cx="4038600" cy="2271712"/>
          </a:xfrm>
          <a:prstGeom prst="rect">
            <a:avLst/>
          </a:prstGeom>
          <a:noFill/>
          <a:ln>
            <a:noFill/>
          </a:ln>
        </p:spPr>
      </p:pic>
      <p:sp>
        <p:nvSpPr>
          <p:cNvPr id="137" name="Google Shape;137;p17"/>
          <p:cNvSpPr txBox="1">
            <a:spLocks noGrp="1"/>
          </p:cNvSpPr>
          <p:nvPr>
            <p:ph type="title"/>
          </p:nvPr>
        </p:nvSpPr>
        <p:spPr>
          <a:xfrm>
            <a:off x="342214" y="747060"/>
            <a:ext cx="8458200" cy="6245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ZigBee</a:t>
            </a:r>
            <a:endParaRPr dirty="0"/>
          </a:p>
        </p:txBody>
      </p:sp>
      <p:sp>
        <p:nvSpPr>
          <p:cNvPr id="138" name="Google Shape;138;p17"/>
          <p:cNvSpPr txBox="1">
            <a:spLocks noGrp="1"/>
          </p:cNvSpPr>
          <p:nvPr>
            <p:ph type="ftr" idx="11"/>
          </p:nvPr>
        </p:nvSpPr>
        <p:spPr>
          <a:xfrm>
            <a:off x="70430" y="4767263"/>
            <a:ext cx="1711663" cy="2746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139" name="Google Shape;139;p17"/>
          <p:cNvSpPr txBox="1">
            <a:spLocks noGrp="1"/>
          </p:cNvSpPr>
          <p:nvPr>
            <p:ph type="sldNum" idx="12"/>
          </p:nvPr>
        </p:nvSpPr>
        <p:spPr>
          <a:xfrm>
            <a:off x="7006003" y="4767262"/>
            <a:ext cx="2057400" cy="27463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342214" y="746677"/>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ZigBee End Devices</a:t>
            </a:r>
            <a:endParaRPr dirty="0"/>
          </a:p>
        </p:txBody>
      </p:sp>
      <p:sp>
        <p:nvSpPr>
          <p:cNvPr id="145" name="Google Shape;145;p18"/>
          <p:cNvSpPr txBox="1">
            <a:spLocks noGrp="1"/>
          </p:cNvSpPr>
          <p:nvPr>
            <p:ph type="body" idx="1"/>
          </p:nvPr>
        </p:nvSpPr>
        <p:spPr>
          <a:xfrm>
            <a:off x="342214" y="1704951"/>
            <a:ext cx="8458200" cy="3264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262626"/>
              </a:buClr>
              <a:buSzPts val="1800"/>
              <a:buChar char="•"/>
            </a:pPr>
            <a:r>
              <a:rPr lang="en-US" sz="1800" dirty="0"/>
              <a:t>Reduced Function Devices (RFDs)</a:t>
            </a:r>
            <a:endParaRPr sz="1800" dirty="0"/>
          </a:p>
          <a:p>
            <a:pPr marL="742950" lvl="1" indent="-285750" algn="l" rtl="0">
              <a:spcBef>
                <a:spcPts val="360"/>
              </a:spcBef>
              <a:spcAft>
                <a:spcPts val="0"/>
              </a:spcAft>
              <a:buClr>
                <a:srgbClr val="262626"/>
              </a:buClr>
              <a:buSzPts val="1800"/>
              <a:buChar char="–"/>
            </a:pPr>
            <a:r>
              <a:rPr lang="en-US" sz="1800" dirty="0"/>
              <a:t>Awake</a:t>
            </a:r>
            <a:endParaRPr sz="1800" dirty="0"/>
          </a:p>
          <a:p>
            <a:pPr marL="1143000" lvl="2" indent="-241300" algn="l" rtl="0">
              <a:spcBef>
                <a:spcPts val="320"/>
              </a:spcBef>
              <a:spcAft>
                <a:spcPts val="0"/>
              </a:spcAft>
              <a:buClr>
                <a:srgbClr val="262626"/>
              </a:buClr>
              <a:buSzPts val="1800"/>
              <a:buChar char="•"/>
            </a:pPr>
            <a:r>
              <a:rPr lang="en-US" sz="1800" dirty="0"/>
              <a:t>Gather sensor data</a:t>
            </a:r>
            <a:endParaRPr sz="1800" dirty="0"/>
          </a:p>
          <a:p>
            <a:pPr marL="1143000" lvl="2" indent="-241300" algn="l" rtl="0">
              <a:spcBef>
                <a:spcPts val="320"/>
              </a:spcBef>
              <a:spcAft>
                <a:spcPts val="0"/>
              </a:spcAft>
              <a:buClr>
                <a:srgbClr val="262626"/>
              </a:buClr>
              <a:buSzPts val="1800"/>
              <a:buChar char="•"/>
            </a:pPr>
            <a:r>
              <a:rPr lang="en-US" sz="1800" dirty="0"/>
              <a:t>Send data to ZigBee router or coordinator</a:t>
            </a:r>
            <a:endParaRPr sz="1800" dirty="0"/>
          </a:p>
          <a:p>
            <a:pPr marL="742950" lvl="1" indent="-285750" algn="l" rtl="0">
              <a:spcBef>
                <a:spcPts val="360"/>
              </a:spcBef>
              <a:spcAft>
                <a:spcPts val="0"/>
              </a:spcAft>
              <a:buClr>
                <a:srgbClr val="262626"/>
              </a:buClr>
              <a:buSzPts val="1800"/>
              <a:buChar char="–"/>
            </a:pPr>
            <a:r>
              <a:rPr lang="en-US" sz="1800" dirty="0"/>
              <a:t>Sleep</a:t>
            </a:r>
            <a:endParaRPr sz="1800" dirty="0"/>
          </a:p>
          <a:p>
            <a:pPr marL="1143000" lvl="2" indent="-241300" algn="l" rtl="0">
              <a:spcBef>
                <a:spcPts val="320"/>
              </a:spcBef>
              <a:spcAft>
                <a:spcPts val="0"/>
              </a:spcAft>
              <a:buClr>
                <a:srgbClr val="262626"/>
              </a:buClr>
              <a:buSzPts val="1800"/>
              <a:buChar char="•"/>
            </a:pPr>
            <a:r>
              <a:rPr lang="en-US" sz="1800" dirty="0"/>
              <a:t>Sensor waits a specified amount of time before waking up to transmit again</a:t>
            </a:r>
            <a:endParaRPr sz="1800" dirty="0"/>
          </a:p>
          <a:p>
            <a:pPr marL="342900" lvl="0" indent="-304800" algn="l" rtl="0">
              <a:spcBef>
                <a:spcPts val="320"/>
              </a:spcBef>
              <a:spcAft>
                <a:spcPts val="0"/>
              </a:spcAft>
              <a:buSzPts val="1800"/>
              <a:buChar char="•"/>
            </a:pPr>
            <a:r>
              <a:rPr lang="en-US" sz="1800" dirty="0"/>
              <a:t>RFDs do not have to constantly receive data, so a sleep cycle is ideal for extending battery life</a:t>
            </a:r>
            <a:endParaRPr sz="1800" dirty="0"/>
          </a:p>
        </p:txBody>
      </p:sp>
      <p:sp>
        <p:nvSpPr>
          <p:cNvPr id="146" name="Google Shape;146;p18"/>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147" name="Google Shape;147;p18"/>
          <p:cNvSpPr txBox="1">
            <a:spLocks noGrp="1"/>
          </p:cNvSpPr>
          <p:nvPr>
            <p:ph type="sldNum" idx="12"/>
          </p:nvPr>
        </p:nvSpPr>
        <p:spPr>
          <a:xfrm>
            <a:off x="7006003" y="4767262"/>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a:spLocks noGrp="1"/>
          </p:cNvSpPr>
          <p:nvPr>
            <p:ph type="title"/>
          </p:nvPr>
        </p:nvSpPr>
        <p:spPr>
          <a:xfrm>
            <a:off x="342214" y="744804"/>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ZigBee Routers </a:t>
            </a:r>
            <a:endParaRPr dirty="0"/>
          </a:p>
        </p:txBody>
      </p:sp>
      <p:sp>
        <p:nvSpPr>
          <p:cNvPr id="153" name="Google Shape;153;p19"/>
          <p:cNvSpPr txBox="1">
            <a:spLocks noGrp="1"/>
          </p:cNvSpPr>
          <p:nvPr>
            <p:ph type="body" idx="1"/>
          </p:nvPr>
        </p:nvSpPr>
        <p:spPr>
          <a:xfrm>
            <a:off x="342214" y="1677876"/>
            <a:ext cx="8458200" cy="3264600"/>
          </a:xfrm>
          <a:prstGeom prst="rect">
            <a:avLst/>
          </a:prstGeom>
          <a:noFill/>
          <a:ln>
            <a:noFill/>
          </a:ln>
        </p:spPr>
        <p:txBody>
          <a:bodyPr spcFirstLastPara="1" wrap="square" lIns="91425" tIns="45700" rIns="91425" bIns="45700" anchor="t" anchorCtr="0">
            <a:noAutofit/>
          </a:bodyPr>
          <a:lstStyle/>
          <a:p>
            <a:pPr marL="342900" lvl="0" indent="-304800" algn="l" rtl="0">
              <a:spcBef>
                <a:spcPts val="360"/>
              </a:spcBef>
              <a:spcAft>
                <a:spcPts val="0"/>
              </a:spcAft>
              <a:buSzPts val="1800"/>
              <a:buChar char="•"/>
            </a:pPr>
            <a:r>
              <a:rPr lang="en-US" sz="1800" dirty="0"/>
              <a:t>Fully Functional Devices (FFDs)</a:t>
            </a:r>
            <a:endParaRPr sz="1800" dirty="0"/>
          </a:p>
          <a:p>
            <a:pPr marL="342900" lvl="0" indent="0" algn="l" rtl="0">
              <a:spcBef>
                <a:spcPts val="360"/>
              </a:spcBef>
              <a:spcAft>
                <a:spcPts val="0"/>
              </a:spcAft>
              <a:buNone/>
            </a:pPr>
            <a:endParaRPr sz="1800" dirty="0"/>
          </a:p>
          <a:p>
            <a:pPr marL="342900" lvl="0" indent="-304800" algn="l" rtl="0">
              <a:spcBef>
                <a:spcPts val="360"/>
              </a:spcBef>
              <a:spcAft>
                <a:spcPts val="0"/>
              </a:spcAft>
              <a:buSzPts val="1800"/>
              <a:buChar char="•"/>
            </a:pPr>
            <a:r>
              <a:rPr lang="en-US" sz="1800" dirty="0"/>
              <a:t>Capable of sending, receiving and even collecting data on its own</a:t>
            </a:r>
            <a:endParaRPr sz="1800" dirty="0"/>
          </a:p>
          <a:p>
            <a:pPr marL="342900" lvl="0" indent="0" algn="l" rtl="0">
              <a:spcBef>
                <a:spcPts val="360"/>
              </a:spcBef>
              <a:spcAft>
                <a:spcPts val="0"/>
              </a:spcAft>
              <a:buNone/>
            </a:pPr>
            <a:endParaRPr sz="1800" dirty="0"/>
          </a:p>
          <a:p>
            <a:pPr marL="342900" lvl="0" indent="-304800" algn="l" rtl="0">
              <a:spcBef>
                <a:spcPts val="360"/>
              </a:spcBef>
              <a:spcAft>
                <a:spcPts val="0"/>
              </a:spcAft>
              <a:buSzPts val="1800"/>
              <a:buChar char="•"/>
            </a:pPr>
            <a:r>
              <a:rPr lang="en-US" sz="1800" dirty="0"/>
              <a:t>Acts as messenger by routing information between other nodes</a:t>
            </a:r>
            <a:endParaRPr sz="1800" dirty="0"/>
          </a:p>
          <a:p>
            <a:pPr marL="342900" lvl="0" indent="0" algn="l" rtl="0">
              <a:spcBef>
                <a:spcPts val="360"/>
              </a:spcBef>
              <a:spcAft>
                <a:spcPts val="0"/>
              </a:spcAft>
              <a:buNone/>
            </a:pPr>
            <a:endParaRPr sz="1800" dirty="0"/>
          </a:p>
          <a:p>
            <a:pPr marL="342900" lvl="0" indent="-304800" algn="l" rtl="0">
              <a:spcBef>
                <a:spcPts val="360"/>
              </a:spcBef>
              <a:spcAft>
                <a:spcPts val="0"/>
              </a:spcAft>
              <a:buSzPts val="1800"/>
              <a:buChar char="•"/>
            </a:pPr>
            <a:r>
              <a:rPr lang="en-US" sz="1800" dirty="0"/>
              <a:t>Buffers data to be sent to sleeping end devices attached to the router</a:t>
            </a:r>
            <a:endParaRPr sz="1800" dirty="0"/>
          </a:p>
          <a:p>
            <a:pPr marL="342900" lvl="0" indent="0" algn="l" rtl="0">
              <a:spcBef>
                <a:spcPts val="360"/>
              </a:spcBef>
              <a:spcAft>
                <a:spcPts val="0"/>
              </a:spcAft>
              <a:buNone/>
            </a:pPr>
            <a:endParaRPr sz="1800" dirty="0"/>
          </a:p>
          <a:p>
            <a:pPr marL="342900" lvl="0" indent="-304800" algn="l" rtl="0">
              <a:spcBef>
                <a:spcPts val="360"/>
              </a:spcBef>
              <a:spcAft>
                <a:spcPts val="0"/>
              </a:spcAft>
              <a:buSzPts val="1800"/>
              <a:buChar char="•"/>
            </a:pPr>
            <a:r>
              <a:rPr lang="en-US" sz="1800" dirty="0"/>
              <a:t>Must be continually powered</a:t>
            </a:r>
            <a:endParaRPr sz="1800" dirty="0"/>
          </a:p>
        </p:txBody>
      </p:sp>
      <p:sp>
        <p:nvSpPr>
          <p:cNvPr id="154" name="Google Shape;154;p19"/>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155" name="Google Shape;155;p19"/>
          <p:cNvSpPr txBox="1">
            <a:spLocks noGrp="1"/>
          </p:cNvSpPr>
          <p:nvPr>
            <p:ph type="sldNum" idx="12"/>
          </p:nvPr>
        </p:nvSpPr>
        <p:spPr>
          <a:xfrm>
            <a:off x="7006003" y="4767262"/>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342214" y="775439"/>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ZigBee Coordinators </a:t>
            </a:r>
            <a:endParaRPr dirty="0"/>
          </a:p>
        </p:txBody>
      </p:sp>
      <p:sp>
        <p:nvSpPr>
          <p:cNvPr id="161" name="Google Shape;161;p20"/>
          <p:cNvSpPr txBox="1">
            <a:spLocks noGrp="1"/>
          </p:cNvSpPr>
          <p:nvPr>
            <p:ph type="body" idx="1"/>
          </p:nvPr>
        </p:nvSpPr>
        <p:spPr>
          <a:xfrm>
            <a:off x="342214" y="1588601"/>
            <a:ext cx="8458200" cy="3264600"/>
          </a:xfrm>
          <a:prstGeom prst="rect">
            <a:avLst/>
          </a:prstGeom>
          <a:noFill/>
          <a:ln>
            <a:noFill/>
          </a:ln>
        </p:spPr>
        <p:txBody>
          <a:bodyPr spcFirstLastPara="1" wrap="square" lIns="91425" tIns="45700" rIns="91425" bIns="45700" anchor="t" anchorCtr="0">
            <a:noAutofit/>
          </a:bodyPr>
          <a:lstStyle/>
          <a:p>
            <a:pPr marL="342900" lvl="0" indent="-304800" algn="l" rtl="0">
              <a:spcBef>
                <a:spcPts val="360"/>
              </a:spcBef>
              <a:spcAft>
                <a:spcPts val="0"/>
              </a:spcAft>
              <a:buSzPts val="1800"/>
              <a:buChar char="•"/>
            </a:pPr>
            <a:r>
              <a:rPr lang="en-US" sz="1800" dirty="0"/>
              <a:t>Selects the channel and PAN IDs for the network</a:t>
            </a:r>
            <a:endParaRPr sz="1800" dirty="0"/>
          </a:p>
          <a:p>
            <a:pPr marL="342900" lvl="0" indent="0" algn="l" rtl="0">
              <a:spcBef>
                <a:spcPts val="360"/>
              </a:spcBef>
              <a:spcAft>
                <a:spcPts val="0"/>
              </a:spcAft>
              <a:buNone/>
            </a:pPr>
            <a:endParaRPr sz="1800" dirty="0"/>
          </a:p>
          <a:p>
            <a:pPr marL="342900" lvl="0" indent="-304800" algn="l" rtl="0">
              <a:spcBef>
                <a:spcPts val="360"/>
              </a:spcBef>
              <a:spcAft>
                <a:spcPts val="0"/>
              </a:spcAft>
              <a:buSzPts val="1800"/>
              <a:buChar char="•"/>
            </a:pPr>
            <a:r>
              <a:rPr lang="en-US" sz="1800" dirty="0"/>
              <a:t>Can perform all the functions of a router including interfacing with end devices</a:t>
            </a:r>
            <a:endParaRPr sz="1800" dirty="0"/>
          </a:p>
          <a:p>
            <a:pPr marL="342900" lvl="0" indent="0" algn="l" rtl="0">
              <a:spcBef>
                <a:spcPts val="360"/>
              </a:spcBef>
              <a:spcAft>
                <a:spcPts val="0"/>
              </a:spcAft>
              <a:buNone/>
            </a:pPr>
            <a:endParaRPr sz="1800" dirty="0"/>
          </a:p>
          <a:p>
            <a:pPr marL="342900" lvl="0" indent="-304800" algn="l" rtl="0">
              <a:spcBef>
                <a:spcPts val="360"/>
              </a:spcBef>
              <a:spcAft>
                <a:spcPts val="0"/>
              </a:spcAft>
              <a:buSzPts val="1800"/>
              <a:buChar char="•"/>
            </a:pPr>
            <a:r>
              <a:rPr lang="en-US" sz="1800" dirty="0"/>
              <a:t>Manages other functions to maintain the network</a:t>
            </a:r>
            <a:endParaRPr sz="1800" dirty="0"/>
          </a:p>
          <a:p>
            <a:pPr marL="342900" lvl="0" indent="0" algn="l" rtl="0">
              <a:spcBef>
                <a:spcPts val="360"/>
              </a:spcBef>
              <a:spcAft>
                <a:spcPts val="0"/>
              </a:spcAft>
              <a:buNone/>
            </a:pPr>
            <a:endParaRPr sz="1800" dirty="0"/>
          </a:p>
          <a:p>
            <a:pPr marL="342900" lvl="0" indent="-304800" algn="l" rtl="0">
              <a:spcBef>
                <a:spcPts val="360"/>
              </a:spcBef>
              <a:spcAft>
                <a:spcPts val="0"/>
              </a:spcAft>
              <a:buSzPts val="1800"/>
              <a:buChar char="•"/>
            </a:pPr>
            <a:r>
              <a:rPr lang="en-US" sz="1800" dirty="0"/>
              <a:t>Must be continuously powered</a:t>
            </a:r>
            <a:endParaRPr sz="1800" dirty="0"/>
          </a:p>
          <a:p>
            <a:pPr marL="342900" lvl="0" indent="0" algn="l" rtl="0">
              <a:spcBef>
                <a:spcPts val="360"/>
              </a:spcBef>
              <a:spcAft>
                <a:spcPts val="0"/>
              </a:spcAft>
              <a:buNone/>
            </a:pPr>
            <a:endParaRPr sz="1800" dirty="0"/>
          </a:p>
          <a:p>
            <a:pPr marL="342900" lvl="0" indent="-304800" algn="l" rtl="0">
              <a:spcBef>
                <a:spcPts val="360"/>
              </a:spcBef>
              <a:spcAft>
                <a:spcPts val="0"/>
              </a:spcAft>
              <a:buSzPts val="1800"/>
              <a:buChar char="•"/>
            </a:pPr>
            <a:r>
              <a:rPr lang="en-US" sz="1800" dirty="0"/>
              <a:t>Only 1 per network</a:t>
            </a:r>
            <a:endParaRPr sz="1800" dirty="0"/>
          </a:p>
        </p:txBody>
      </p:sp>
      <p:sp>
        <p:nvSpPr>
          <p:cNvPr id="162" name="Google Shape;162;p20"/>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sp>
        <p:nvSpPr>
          <p:cNvPr id="163" name="Google Shape;163;p20"/>
          <p:cNvSpPr txBox="1">
            <a:spLocks noGrp="1"/>
          </p:cNvSpPr>
          <p:nvPr>
            <p:ph type="sldNum" idx="12"/>
          </p:nvPr>
        </p:nvSpPr>
        <p:spPr>
          <a:xfrm>
            <a:off x="7006003" y="4767262"/>
            <a:ext cx="2057400" cy="274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dirty="0"/>
          </a:p>
        </p:txBody>
      </p:sp>
      <p:pic>
        <p:nvPicPr>
          <p:cNvPr id="164" name="Google Shape;164;p20"/>
          <p:cNvPicPr preferRelativeResize="0"/>
          <p:nvPr/>
        </p:nvPicPr>
        <p:blipFill>
          <a:blip r:embed="rId3">
            <a:alphaModFix/>
          </a:blip>
          <a:stretch>
            <a:fillRect/>
          </a:stretch>
        </p:blipFill>
        <p:spPr>
          <a:xfrm>
            <a:off x="4961838" y="3062288"/>
            <a:ext cx="3838575" cy="1704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342214" y="747060"/>
            <a:ext cx="8458200" cy="62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000"/>
              <a:buFont typeface="Arial"/>
              <a:buNone/>
            </a:pPr>
            <a:r>
              <a:rPr lang="en-US" dirty="0"/>
              <a:t>ZigBee Stack Layers</a:t>
            </a:r>
            <a:endParaRPr dirty="0"/>
          </a:p>
        </p:txBody>
      </p:sp>
      <p:sp>
        <p:nvSpPr>
          <p:cNvPr id="170" name="Google Shape;170;p21"/>
          <p:cNvSpPr txBox="1">
            <a:spLocks noGrp="1"/>
          </p:cNvSpPr>
          <p:nvPr>
            <p:ph type="body" idx="1"/>
          </p:nvPr>
        </p:nvSpPr>
        <p:spPr>
          <a:xfrm>
            <a:off x="349050" y="1371650"/>
            <a:ext cx="5069400" cy="34824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0"/>
              </a:spcBef>
              <a:spcAft>
                <a:spcPts val="0"/>
              </a:spcAft>
              <a:buClr>
                <a:srgbClr val="262626"/>
              </a:buClr>
              <a:buSzPts val="1200"/>
              <a:buFont typeface="Arial"/>
              <a:buChar char="•"/>
            </a:pPr>
            <a:r>
              <a:rPr lang="en-US" sz="1200" dirty="0"/>
              <a:t>PHY</a:t>
            </a:r>
            <a:endParaRPr sz="1200" dirty="0"/>
          </a:p>
          <a:p>
            <a:pPr marL="742950" marR="0" lvl="1" indent="-222250" algn="l" rtl="0">
              <a:lnSpc>
                <a:spcPct val="100000"/>
              </a:lnSpc>
              <a:spcBef>
                <a:spcPts val="0"/>
              </a:spcBef>
              <a:spcAft>
                <a:spcPts val="0"/>
              </a:spcAft>
              <a:buSzPts val="1200"/>
              <a:buChar char="–"/>
            </a:pPr>
            <a:r>
              <a:rPr lang="en-US" sz="1200" dirty="0"/>
              <a:t>receive sensitivity, channel rejection, output power, number of channels, chip modulation, and transmission rate. 2.4 GHz ISM band, 250 kb/s data rate</a:t>
            </a:r>
            <a:endParaRPr sz="1200" dirty="0"/>
          </a:p>
          <a:p>
            <a:pPr marL="342900" marR="0" lvl="0" indent="-266700" algn="l" rtl="0">
              <a:lnSpc>
                <a:spcPct val="100000"/>
              </a:lnSpc>
              <a:spcBef>
                <a:spcPts val="0"/>
              </a:spcBef>
              <a:spcAft>
                <a:spcPts val="0"/>
              </a:spcAft>
              <a:buSzPts val="1200"/>
              <a:buChar char="•"/>
            </a:pPr>
            <a:r>
              <a:rPr lang="en-US" sz="1200" dirty="0"/>
              <a:t>MAC</a:t>
            </a:r>
            <a:endParaRPr sz="1200" dirty="0"/>
          </a:p>
          <a:p>
            <a:pPr marL="742950" marR="0" lvl="1" indent="-222250" algn="l" rtl="0">
              <a:lnSpc>
                <a:spcPct val="100000"/>
              </a:lnSpc>
              <a:spcBef>
                <a:spcPts val="0"/>
              </a:spcBef>
              <a:spcAft>
                <a:spcPts val="0"/>
              </a:spcAft>
              <a:buSzPts val="1200"/>
              <a:buChar char="–"/>
            </a:pPr>
            <a:r>
              <a:rPr lang="en-US" sz="1200" dirty="0"/>
              <a:t>Manages RF data transactions. Transmission retry and acknowledgment management, and collision avoidance techniques </a:t>
            </a:r>
            <a:endParaRPr sz="1200" dirty="0"/>
          </a:p>
          <a:p>
            <a:pPr marL="342900" marR="0" lvl="0" indent="-266700" algn="l" rtl="0">
              <a:lnSpc>
                <a:spcPct val="100000"/>
              </a:lnSpc>
              <a:spcBef>
                <a:spcPts val="0"/>
              </a:spcBef>
              <a:spcAft>
                <a:spcPts val="0"/>
              </a:spcAft>
              <a:buSzPts val="1200"/>
              <a:buChar char="•"/>
            </a:pPr>
            <a:r>
              <a:rPr lang="en-US" sz="1200" dirty="0"/>
              <a:t>Network</a:t>
            </a:r>
            <a:endParaRPr sz="1200" dirty="0"/>
          </a:p>
          <a:p>
            <a:pPr marL="742950" marR="0" lvl="1" indent="-222250" algn="l" rtl="0">
              <a:lnSpc>
                <a:spcPct val="100000"/>
              </a:lnSpc>
              <a:spcBef>
                <a:spcPts val="0"/>
              </a:spcBef>
              <a:spcAft>
                <a:spcPts val="0"/>
              </a:spcAft>
              <a:buSzPts val="1200"/>
              <a:buChar char="–"/>
            </a:pPr>
            <a:r>
              <a:rPr lang="en-US" sz="1200" dirty="0"/>
              <a:t>Adds routing capabilities for RF data packets. Traverse multiple devices to route data </a:t>
            </a:r>
            <a:endParaRPr sz="1200" dirty="0"/>
          </a:p>
          <a:p>
            <a:pPr marL="342900" marR="0" lvl="0" indent="-266700" algn="l" rtl="0">
              <a:lnSpc>
                <a:spcPct val="100000"/>
              </a:lnSpc>
              <a:spcBef>
                <a:spcPts val="0"/>
              </a:spcBef>
              <a:spcAft>
                <a:spcPts val="0"/>
              </a:spcAft>
              <a:buSzPts val="1200"/>
              <a:buChar char="•"/>
            </a:pPr>
            <a:r>
              <a:rPr lang="en-US" sz="1200" dirty="0"/>
              <a:t>APS (AF)</a:t>
            </a:r>
            <a:endParaRPr sz="1200" dirty="0"/>
          </a:p>
          <a:p>
            <a:pPr marL="742950" marR="0" lvl="1" indent="-222250" algn="l" rtl="0">
              <a:lnSpc>
                <a:spcPct val="100000"/>
              </a:lnSpc>
              <a:spcBef>
                <a:spcPts val="0"/>
              </a:spcBef>
              <a:spcAft>
                <a:spcPts val="0"/>
              </a:spcAft>
              <a:buSzPts val="1200"/>
              <a:buChar char="–"/>
            </a:pPr>
            <a:r>
              <a:rPr lang="en-US" sz="1200" dirty="0"/>
              <a:t>Application layer that defines various addressing objects including profiles, clusters, and endpoints. </a:t>
            </a:r>
            <a:endParaRPr sz="1200" dirty="0"/>
          </a:p>
          <a:p>
            <a:pPr marL="342900" marR="0" lvl="0" indent="-266700" algn="l" rtl="0">
              <a:lnSpc>
                <a:spcPct val="100000"/>
              </a:lnSpc>
              <a:spcBef>
                <a:spcPts val="0"/>
              </a:spcBef>
              <a:spcAft>
                <a:spcPts val="0"/>
              </a:spcAft>
              <a:buSzPts val="1200"/>
              <a:buChar char="•"/>
            </a:pPr>
            <a:r>
              <a:rPr lang="en-US" sz="1200" dirty="0"/>
              <a:t>ZDO</a:t>
            </a:r>
            <a:endParaRPr sz="1200" dirty="0"/>
          </a:p>
          <a:p>
            <a:pPr marL="742950" marR="0" lvl="1" indent="-222250" algn="l" rtl="0">
              <a:lnSpc>
                <a:spcPct val="100000"/>
              </a:lnSpc>
              <a:spcBef>
                <a:spcPts val="0"/>
              </a:spcBef>
              <a:spcAft>
                <a:spcPts val="0"/>
              </a:spcAft>
              <a:buSzPts val="1200"/>
              <a:buChar char="–"/>
            </a:pPr>
            <a:r>
              <a:rPr lang="en-US" sz="1200" dirty="0"/>
              <a:t>Application layer that provides device and service discovery features and advanced network management capabilities.</a:t>
            </a:r>
            <a:endParaRPr sz="1200" dirty="0"/>
          </a:p>
        </p:txBody>
      </p:sp>
      <p:sp>
        <p:nvSpPr>
          <p:cNvPr id="171" name="Google Shape;171;p21"/>
          <p:cNvSpPr txBox="1">
            <a:spLocks noGrp="1"/>
          </p:cNvSpPr>
          <p:nvPr>
            <p:ph type="ftr" idx="11"/>
          </p:nvPr>
        </p:nvSpPr>
        <p:spPr>
          <a:xfrm>
            <a:off x="70430" y="4767263"/>
            <a:ext cx="1711800" cy="27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Holler &amp; McKinley</a:t>
            </a:r>
            <a:endParaRPr dirty="0"/>
          </a:p>
        </p:txBody>
      </p:sp>
      <p:pic>
        <p:nvPicPr>
          <p:cNvPr id="172" name="Google Shape;172;p21"/>
          <p:cNvPicPr preferRelativeResize="0"/>
          <p:nvPr/>
        </p:nvPicPr>
        <p:blipFill>
          <a:blip r:embed="rId3">
            <a:alphaModFix/>
          </a:blip>
          <a:stretch>
            <a:fillRect/>
          </a:stretch>
        </p:blipFill>
        <p:spPr>
          <a:xfrm>
            <a:off x="5418450" y="1882038"/>
            <a:ext cx="3381975" cy="2461634"/>
          </a:xfrm>
          <a:prstGeom prst="rect">
            <a:avLst/>
          </a:prstGeom>
          <a:noFill/>
          <a:ln>
            <a:noFill/>
          </a:ln>
        </p:spPr>
      </p:pic>
      <p:sp>
        <p:nvSpPr>
          <p:cNvPr id="173" name="Google Shape;173;p21"/>
          <p:cNvSpPr txBox="1">
            <a:spLocks noGrp="1"/>
          </p:cNvSpPr>
          <p:nvPr>
            <p:ph type="sldNum" idx="12"/>
          </p:nvPr>
        </p:nvSpPr>
        <p:spPr>
          <a:xfrm>
            <a:off x="7006003" y="4767262"/>
            <a:ext cx="2057400" cy="2745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2196</Words>
  <Application>Microsoft Office PowerPoint</Application>
  <PresentationFormat>On-screen Show (16:9)</PresentationFormat>
  <Paragraphs>303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Arial</vt:lpstr>
      <vt:lpstr>Lustria</vt:lpstr>
      <vt:lpstr>Office Theme</vt:lpstr>
      <vt:lpstr>ZigBee Infrastructure using DIGI Gateway and TI CC2650 SensorTags  </vt:lpstr>
      <vt:lpstr>Outline</vt:lpstr>
      <vt:lpstr>Problem Statement</vt:lpstr>
      <vt:lpstr>Review of Literature/Prior Work </vt:lpstr>
      <vt:lpstr>ZigBee</vt:lpstr>
      <vt:lpstr>ZigBee End Devices</vt:lpstr>
      <vt:lpstr>ZigBee Routers </vt:lpstr>
      <vt:lpstr>ZigBee Coordinators </vt:lpstr>
      <vt:lpstr>ZigBee Stack Layers</vt:lpstr>
      <vt:lpstr>ZigBee Protocol</vt:lpstr>
      <vt:lpstr>ZigBee Protocol Continued</vt:lpstr>
      <vt:lpstr>ZigBee Operating Channels</vt:lpstr>
      <vt:lpstr>ZigBee Home Automation (HA) Standard</vt:lpstr>
      <vt:lpstr>ZigBee Home Automation (HA) Standard</vt:lpstr>
      <vt:lpstr>PowerPoint Presentation</vt:lpstr>
      <vt:lpstr>Device Specifications</vt:lpstr>
      <vt:lpstr>Parts Ordered and Inventory</vt:lpstr>
      <vt:lpstr>Parts Ordered and Inventory</vt:lpstr>
      <vt:lpstr>Software</vt:lpstr>
      <vt:lpstr>Software Continued</vt:lpstr>
      <vt:lpstr>Troubleshooting Compatibility</vt:lpstr>
      <vt:lpstr>Schedule</vt:lpstr>
      <vt:lpstr>Division of Labor</vt:lpstr>
      <vt:lpstr>Conclusion</vt:lpstr>
      <vt:lpstr>Citations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ZigBee Infrastructure using DIGI Gateway and TI CC2650 SensorTags  </dc:title>
  <cp:lastModifiedBy>Adam Holler</cp:lastModifiedBy>
  <cp:revision>14</cp:revision>
  <dcterms:modified xsi:type="dcterms:W3CDTF">2019-05-04T03:34:21Z</dcterms:modified>
</cp:coreProperties>
</file>