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7"/>
  </p:notesMasterIdLst>
  <p:sldIdLst>
    <p:sldId id="256" r:id="rId2"/>
    <p:sldId id="257" r:id="rId3"/>
    <p:sldId id="276" r:id="rId4"/>
    <p:sldId id="277" r:id="rId5"/>
    <p:sldId id="258" r:id="rId6"/>
    <p:sldId id="259" r:id="rId7"/>
    <p:sldId id="280" r:id="rId8"/>
    <p:sldId id="263" r:id="rId9"/>
    <p:sldId id="260" r:id="rId10"/>
    <p:sldId id="262" r:id="rId11"/>
    <p:sldId id="264" r:id="rId12"/>
    <p:sldId id="261" r:id="rId13"/>
    <p:sldId id="268" r:id="rId14"/>
    <p:sldId id="266" r:id="rId15"/>
    <p:sldId id="275" r:id="rId16"/>
    <p:sldId id="265" r:id="rId17"/>
    <p:sldId id="267" r:id="rId18"/>
    <p:sldId id="278" r:id="rId19"/>
    <p:sldId id="279" r:id="rId20"/>
    <p:sldId id="270" r:id="rId21"/>
    <p:sldId id="269" r:id="rId22"/>
    <p:sldId id="271" r:id="rId23"/>
    <p:sldId id="272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>
        <p:scale>
          <a:sx n="76" d="100"/>
          <a:sy n="76" d="100"/>
        </p:scale>
        <p:origin x="92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D9410-7CF4-444C-9B82-58C82C081490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06B64-52AD-41C5-A5CC-635004FB5B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4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Satisfy Nyquist Sampling Criterion</a:t>
            </a:r>
          </a:p>
          <a:p>
            <a:r>
              <a:rPr lang="en-US" dirty="0" smtClean="0"/>
              <a:t>96% fall detection</a:t>
            </a:r>
          </a:p>
          <a:p>
            <a:r>
              <a:rPr lang="en-US" dirty="0" smtClean="0"/>
              <a:t>5% false positives</a:t>
            </a:r>
          </a:p>
          <a:p>
            <a:r>
              <a:rPr lang="en-US" dirty="0" smtClean="0"/>
              <a:t>Reliable Data Transfer</a:t>
            </a:r>
          </a:p>
          <a:p>
            <a:r>
              <a:rPr lang="en-US" dirty="0" smtClean="0"/>
              <a:t>Minimum Battery Life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06B64-52AD-41C5-A5CC-635004FB5B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9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6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9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11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251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5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02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2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86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3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8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6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0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0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6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0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9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2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6569-2068-4455-975C-8B59B6424371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6953-4314-487A-95E7-C57183FF3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39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Self-Activating Fall Alert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Hayley Langley and Sean Miller</a:t>
            </a:r>
          </a:p>
          <a:p>
            <a:r>
              <a:rPr lang="en-US" dirty="0" smtClean="0"/>
              <a:t>Advised by: Dr. Imtiaz</a:t>
            </a:r>
          </a:p>
        </p:txBody>
      </p:sp>
    </p:spTree>
    <p:extLst>
      <p:ext uri="{BB962C8B-B14F-4D97-AF65-F5344CB8AC3E}">
        <p14:creationId xmlns:p14="http://schemas.microsoft.com/office/powerpoint/2010/main" val="298017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Sampling Rate of Data: 0.3 microseconds</a:t>
            </a:r>
          </a:p>
          <a:p>
            <a:r>
              <a:rPr lang="en-US" dirty="0" smtClean="0"/>
              <a:t>Sampling Frequency: 16 MHz</a:t>
            </a:r>
          </a:p>
          <a:p>
            <a:r>
              <a:rPr lang="en-US" dirty="0" smtClean="0"/>
              <a:t>Length of Device Battery Life </a:t>
            </a:r>
            <a:r>
              <a:rPr lang="en-US" dirty="0"/>
              <a:t>M</a:t>
            </a:r>
            <a:r>
              <a:rPr lang="en-US" dirty="0" smtClean="0"/>
              <a:t>aximized</a:t>
            </a:r>
          </a:p>
          <a:p>
            <a:r>
              <a:rPr lang="en-US" dirty="0" smtClean="0"/>
              <a:t>Accurately </a:t>
            </a:r>
            <a:r>
              <a:rPr lang="en-US" dirty="0"/>
              <a:t>R</a:t>
            </a:r>
            <a:r>
              <a:rPr lang="en-US" dirty="0" smtClean="0"/>
              <a:t>eport Falls</a:t>
            </a:r>
          </a:p>
          <a:p>
            <a:r>
              <a:rPr lang="en-US" dirty="0" smtClean="0"/>
              <a:t>Reduce the Number of False </a:t>
            </a:r>
            <a:r>
              <a:rPr lang="en-US" dirty="0"/>
              <a:t>P</a:t>
            </a:r>
            <a:r>
              <a:rPr lang="en-US" dirty="0" smtClean="0"/>
              <a:t>ositives</a:t>
            </a:r>
          </a:p>
          <a:p>
            <a:r>
              <a:rPr lang="en-US" dirty="0" smtClean="0"/>
              <a:t>Reliable Data Transfer </a:t>
            </a:r>
          </a:p>
          <a:p>
            <a:r>
              <a:rPr lang="en-US" dirty="0" smtClean="0"/>
              <a:t>User Friendly</a:t>
            </a:r>
          </a:p>
          <a:p>
            <a:r>
              <a:rPr lang="en-US" dirty="0" smtClean="0"/>
              <a:t>Minimization of Device Size</a:t>
            </a:r>
          </a:p>
          <a:p>
            <a:r>
              <a:rPr lang="en-US" dirty="0" smtClean="0"/>
              <a:t>Minimization of Energy Consumption of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reparing </a:t>
            </a:r>
            <a:r>
              <a:rPr lang="en-US" dirty="0"/>
              <a:t>the </a:t>
            </a:r>
            <a:r>
              <a:rPr lang="en-US" dirty="0" smtClean="0"/>
              <a:t>Data </a:t>
            </a:r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/>
              <a:t>D</a:t>
            </a:r>
            <a:r>
              <a:rPr lang="en-US" dirty="0" smtClean="0"/>
              <a:t>evice</a:t>
            </a:r>
          </a:p>
          <a:p>
            <a:pPr lvl="1"/>
            <a:r>
              <a:rPr lang="en-US" dirty="0" smtClean="0"/>
              <a:t>Collect Data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egin the data analytics necessary for this project</a:t>
            </a:r>
          </a:p>
          <a:p>
            <a:r>
              <a:rPr lang="en-US" dirty="0"/>
              <a:t>C</a:t>
            </a:r>
            <a:r>
              <a:rPr lang="en-US" dirty="0" smtClean="0"/>
              <a:t>hosen </a:t>
            </a:r>
            <a:r>
              <a:rPr lang="en-US" dirty="0"/>
              <a:t>p</a:t>
            </a:r>
            <a:r>
              <a:rPr lang="en-US" dirty="0" smtClean="0"/>
              <a:t>rototype </a:t>
            </a:r>
            <a:r>
              <a:rPr lang="en-US" dirty="0"/>
              <a:t>that is </a:t>
            </a:r>
            <a:r>
              <a:rPr lang="en-US" dirty="0" smtClean="0"/>
              <a:t>to be distributed </a:t>
            </a:r>
            <a:r>
              <a:rPr lang="en-US" dirty="0"/>
              <a:t>to </a:t>
            </a:r>
            <a:r>
              <a:rPr lang="en-US" dirty="0" smtClean="0"/>
              <a:t>volunteers</a:t>
            </a:r>
          </a:p>
          <a:p>
            <a:pPr lvl="1"/>
            <a:r>
              <a:rPr lang="en-US" dirty="0" smtClean="0"/>
              <a:t>Create a database of data</a:t>
            </a:r>
          </a:p>
          <a:p>
            <a:r>
              <a:rPr lang="en-US" dirty="0" smtClean="0"/>
              <a:t>Selected new hardware</a:t>
            </a:r>
            <a:endParaRPr lang="en-US" dirty="0"/>
          </a:p>
          <a:p>
            <a:pPr lvl="1"/>
            <a:r>
              <a:rPr lang="en-US" dirty="0" smtClean="0"/>
              <a:t>Old device was discontinued </a:t>
            </a:r>
          </a:p>
          <a:p>
            <a:pPr lvl="1"/>
            <a:r>
              <a:rPr lang="en-US" dirty="0" smtClean="0"/>
              <a:t>More reliable for data </a:t>
            </a:r>
          </a:p>
        </p:txBody>
      </p:sp>
    </p:spTree>
    <p:extLst>
      <p:ext uri="{BB962C8B-B14F-4D97-AF65-F5344CB8AC3E}">
        <p14:creationId xmlns:p14="http://schemas.microsoft.com/office/powerpoint/2010/main" val="4903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741" y="2017974"/>
            <a:ext cx="6584371" cy="4218264"/>
          </a:xfrm>
        </p:spPr>
      </p:pic>
      <p:sp>
        <p:nvSpPr>
          <p:cNvPr id="3" name="TextBox 2"/>
          <p:cNvSpPr txBox="1"/>
          <p:nvPr/>
        </p:nvSpPr>
        <p:spPr>
          <a:xfrm>
            <a:off x="3541094" y="6420047"/>
            <a:ext cx="412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1-2 Block Diagram of Device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9DOF Razor IMU</a:t>
            </a:r>
          </a:p>
          <a:p>
            <a:r>
              <a:rPr lang="en-US" dirty="0" smtClean="0"/>
              <a:t>Bluetooth Mate Gold Module</a:t>
            </a:r>
          </a:p>
          <a:p>
            <a:r>
              <a:rPr lang="en-US" dirty="0" smtClean="0"/>
              <a:t>400mAh Lithium-Ion Battery</a:t>
            </a:r>
          </a:p>
          <a:p>
            <a:r>
              <a:rPr lang="en-US" dirty="0" smtClean="0"/>
              <a:t>JST Connector (Male-to-Male)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67" y="1708806"/>
            <a:ext cx="3499248" cy="4636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7757" y="6427966"/>
            <a:ext cx="347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1-3 Device Components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and Software Block Diagram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83" y="1834166"/>
            <a:ext cx="7952173" cy="4490559"/>
          </a:xfrm>
        </p:spPr>
      </p:pic>
      <p:sp>
        <p:nvSpPr>
          <p:cNvPr id="4" name="TextBox 3"/>
          <p:cNvSpPr txBox="1"/>
          <p:nvPr/>
        </p:nvSpPr>
        <p:spPr>
          <a:xfrm>
            <a:off x="2086385" y="6309360"/>
            <a:ext cx="7059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1-4 Block Diagram of Device and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Overview of the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297" y="1916104"/>
            <a:ext cx="5774759" cy="4446904"/>
          </a:xfrm>
        </p:spPr>
      </p:pic>
      <p:sp>
        <p:nvSpPr>
          <p:cNvPr id="3" name="TextBox 2"/>
          <p:cNvSpPr txBox="1"/>
          <p:nvPr/>
        </p:nvSpPr>
        <p:spPr>
          <a:xfrm>
            <a:off x="3298536" y="6382512"/>
            <a:ext cx="452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1-5 Flowchart of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Data Collection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517" y="2172208"/>
            <a:ext cx="8555465" cy="3977736"/>
          </a:xfrm>
        </p:spPr>
      </p:pic>
      <p:sp>
        <p:nvSpPr>
          <p:cNvPr id="3" name="TextBox 2"/>
          <p:cNvSpPr txBox="1"/>
          <p:nvPr/>
        </p:nvSpPr>
        <p:spPr>
          <a:xfrm>
            <a:off x="3674737" y="6303320"/>
            <a:ext cx="3625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1-6 Screenshot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software </a:t>
            </a:r>
            <a:r>
              <a:rPr lang="en-US" dirty="0" smtClean="0"/>
              <a:t>drivers </a:t>
            </a:r>
            <a:r>
              <a:rPr lang="en-US" dirty="0"/>
              <a:t>will constantly record the user’s movement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ecorded </a:t>
            </a:r>
            <a:r>
              <a:rPr lang="en-US" dirty="0"/>
              <a:t>if the user’s movement data is consistent with a </a:t>
            </a:r>
            <a:r>
              <a:rPr lang="en-US" dirty="0" smtClean="0"/>
              <a:t>fall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of this data will be stored for later comparison and data analysis, otherwise the data will be </a:t>
            </a:r>
            <a:r>
              <a:rPr lang="en-US" dirty="0" smtClean="0"/>
              <a:t>overwritten</a:t>
            </a:r>
          </a:p>
          <a:p>
            <a:r>
              <a:rPr lang="en-US" dirty="0" smtClean="0"/>
              <a:t>For </a:t>
            </a:r>
            <a:r>
              <a:rPr lang="en-US" dirty="0"/>
              <a:t>a fall to be recognized initially the acceleration of the user must be both near the gravitational acceleration constant, as well as decreasing </a:t>
            </a:r>
            <a:r>
              <a:rPr lang="en-US" dirty="0" smtClean="0"/>
              <a:t>suddenly </a:t>
            </a:r>
          </a:p>
          <a:p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a Google account to send texts to the user’s designated </a:t>
            </a:r>
            <a:r>
              <a:rPr lang="en-US" dirty="0" smtClean="0"/>
              <a:t>contacts </a:t>
            </a:r>
          </a:p>
        </p:txBody>
      </p:sp>
    </p:spTree>
    <p:extLst>
      <p:ext uri="{BB962C8B-B14F-4D97-AF65-F5344CB8AC3E}">
        <p14:creationId xmlns:p14="http://schemas.microsoft.com/office/powerpoint/2010/main" val="38480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Once the device is capable of these functionalities</a:t>
            </a:r>
          </a:p>
          <a:p>
            <a:pPr lvl="1"/>
            <a:r>
              <a:rPr lang="en-US" sz="2400" dirty="0"/>
              <a:t>Distribute the prototype to fall risk volunteers </a:t>
            </a:r>
          </a:p>
          <a:p>
            <a:pPr lvl="2"/>
            <a:r>
              <a:rPr lang="en-US" sz="2000" dirty="0"/>
              <a:t>The prototype transmits anonymized data preceding the fall for statistical analysis</a:t>
            </a:r>
          </a:p>
          <a:p>
            <a:pPr lvl="2"/>
            <a:r>
              <a:rPr lang="en-US" sz="2000" dirty="0"/>
              <a:t>Analyzed by an artificial neural network. </a:t>
            </a:r>
          </a:p>
          <a:p>
            <a:pPr lvl="1"/>
            <a:r>
              <a:rPr lang="en-US" sz="2400" dirty="0"/>
              <a:t>Several volunteers who are not at a risk of falling will be given the device</a:t>
            </a:r>
          </a:p>
          <a:p>
            <a:pPr lvl="2"/>
            <a:r>
              <a:rPr lang="en-US" sz="2000" dirty="0"/>
              <a:t>Establish a baseline muscle usage for low-fall risk individuals</a:t>
            </a:r>
          </a:p>
          <a:p>
            <a:pPr lvl="2"/>
            <a:r>
              <a:rPr lang="en-US" sz="2000" dirty="0"/>
              <a:t>Coefficients will then be calculated for muscle movement</a:t>
            </a:r>
          </a:p>
          <a:p>
            <a:pPr lvl="3"/>
            <a:r>
              <a:rPr lang="en-US" sz="1800" dirty="0"/>
              <a:t>Used to see what muscle is not performing optimal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Focus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 Device </a:t>
            </a:r>
            <a:r>
              <a:rPr lang="en-US" sz="2800" dirty="0"/>
              <a:t>D</a:t>
            </a:r>
            <a:r>
              <a:rPr lang="en-US" sz="2800" dirty="0" smtClean="0"/>
              <a:t>rivers</a:t>
            </a:r>
          </a:p>
          <a:p>
            <a:pPr lvl="1"/>
            <a:r>
              <a:rPr lang="en-US" sz="2400" dirty="0" smtClean="0"/>
              <a:t>More accurate detection</a:t>
            </a:r>
          </a:p>
          <a:p>
            <a:pPr lvl="1"/>
            <a:r>
              <a:rPr lang="en-US" sz="2400" dirty="0" smtClean="0"/>
              <a:t>Eliminate false positives </a:t>
            </a:r>
          </a:p>
          <a:p>
            <a:pPr lvl="1"/>
            <a:r>
              <a:rPr lang="en-US" sz="2400" dirty="0" smtClean="0"/>
              <a:t>More control of the device</a:t>
            </a:r>
          </a:p>
          <a:p>
            <a:r>
              <a:rPr lang="en-US" sz="2800" dirty="0" smtClean="0"/>
              <a:t>Minimize Energy Consumption</a:t>
            </a:r>
          </a:p>
          <a:p>
            <a:r>
              <a:rPr lang="en-US" sz="2800" dirty="0" smtClean="0"/>
              <a:t>Maximize Battery Life of the Device</a:t>
            </a:r>
          </a:p>
        </p:txBody>
      </p:sp>
    </p:spTree>
    <p:extLst>
      <p:ext uri="{BB962C8B-B14F-4D97-AF65-F5344CB8AC3E}">
        <p14:creationId xmlns:p14="http://schemas.microsoft.com/office/powerpoint/2010/main" val="13156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Review</a:t>
            </a:r>
            <a:endParaRPr lang="en-US" dirty="0"/>
          </a:p>
          <a:p>
            <a:pPr lvl="1"/>
            <a:r>
              <a:rPr lang="en-US" sz="1800" dirty="0" smtClean="0"/>
              <a:t>Review of Literature </a:t>
            </a:r>
          </a:p>
          <a:p>
            <a:pPr lvl="1"/>
            <a:r>
              <a:rPr lang="en-US" sz="1800" dirty="0" smtClean="0"/>
              <a:t>Previous Work</a:t>
            </a:r>
          </a:p>
          <a:p>
            <a:r>
              <a:rPr lang="en-US" dirty="0" smtClean="0"/>
              <a:t>Proposal</a:t>
            </a:r>
          </a:p>
          <a:p>
            <a:pPr lvl="1"/>
            <a:r>
              <a:rPr lang="en-US" sz="1400" dirty="0" smtClean="0"/>
              <a:t>Problem Statement</a:t>
            </a:r>
          </a:p>
          <a:p>
            <a:pPr lvl="1"/>
            <a:r>
              <a:rPr lang="en-US" sz="1400" dirty="0" smtClean="0"/>
              <a:t>Significance</a:t>
            </a:r>
          </a:p>
          <a:p>
            <a:pPr lvl="1"/>
            <a:r>
              <a:rPr lang="en-US" sz="1400" dirty="0" smtClean="0"/>
              <a:t>Functional Requirements </a:t>
            </a:r>
          </a:p>
          <a:p>
            <a:pPr lvl="1"/>
            <a:r>
              <a:rPr lang="en-US" sz="1400" dirty="0" smtClean="0"/>
              <a:t>Specifications </a:t>
            </a:r>
          </a:p>
          <a:p>
            <a:r>
              <a:rPr lang="en-US" dirty="0" smtClean="0"/>
              <a:t>Current Progress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</a:t>
            </a:r>
            <a:r>
              <a:rPr lang="en-US" dirty="0"/>
              <a:t>Design</a:t>
            </a:r>
          </a:p>
          <a:p>
            <a:pPr lvl="1"/>
            <a:r>
              <a:rPr lang="en-US" sz="1400" dirty="0"/>
              <a:t>Parts List</a:t>
            </a:r>
          </a:p>
          <a:p>
            <a:pPr lvl="1"/>
            <a:r>
              <a:rPr lang="en-US" sz="1400" dirty="0"/>
              <a:t>Hardware and Software Block Diagram </a:t>
            </a:r>
          </a:p>
          <a:p>
            <a:pPr lvl="1"/>
            <a:r>
              <a:rPr lang="en-US" sz="1400" dirty="0"/>
              <a:t>Broad Overview of the System</a:t>
            </a:r>
          </a:p>
          <a:p>
            <a:r>
              <a:rPr lang="en-US" dirty="0"/>
              <a:t>Simulation of Data Collection</a:t>
            </a:r>
          </a:p>
          <a:p>
            <a:r>
              <a:rPr lang="en-US" dirty="0"/>
              <a:t>Project Plan</a:t>
            </a:r>
          </a:p>
          <a:p>
            <a:pPr lvl="1"/>
            <a:r>
              <a:rPr lang="en-US" sz="1400" dirty="0"/>
              <a:t>Division of Labor</a:t>
            </a:r>
          </a:p>
          <a:p>
            <a:pPr lvl="1"/>
            <a:r>
              <a:rPr lang="en-US" sz="1400" dirty="0"/>
              <a:t>Deliverables for ECE 499</a:t>
            </a:r>
          </a:p>
          <a:p>
            <a:pPr lvl="1"/>
            <a:r>
              <a:rPr lang="en-US" sz="1400" dirty="0"/>
              <a:t>Schedule for Completion</a:t>
            </a:r>
          </a:p>
          <a:p>
            <a:r>
              <a:rPr lang="en-US" dirty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75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Statement of Problem – Sean and Hayley</a:t>
            </a:r>
          </a:p>
          <a:p>
            <a:r>
              <a:rPr lang="en-US" dirty="0" smtClean="0"/>
              <a:t>Functional Requirements – Sean and Hayley </a:t>
            </a:r>
          </a:p>
          <a:p>
            <a:r>
              <a:rPr lang="en-US" dirty="0" smtClean="0"/>
              <a:t>Proposal - Sean and Hayley</a:t>
            </a:r>
          </a:p>
          <a:p>
            <a:r>
              <a:rPr lang="en-US" dirty="0" smtClean="0"/>
              <a:t>Proposal Presentation – Hayley</a:t>
            </a:r>
          </a:p>
          <a:p>
            <a:r>
              <a:rPr lang="en-US" dirty="0" smtClean="0"/>
              <a:t>Part Ordering -Sean</a:t>
            </a:r>
          </a:p>
          <a:p>
            <a:r>
              <a:rPr lang="en-US" dirty="0" smtClean="0"/>
              <a:t>Data Collection -Hayley</a:t>
            </a:r>
          </a:p>
          <a:p>
            <a:r>
              <a:rPr lang="en-US" dirty="0" smtClean="0"/>
              <a:t>Previous Device Working -Hayley</a:t>
            </a:r>
          </a:p>
          <a:p>
            <a:r>
              <a:rPr lang="en-US" dirty="0" smtClean="0"/>
              <a:t>Algorithms - Sean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for ECE 499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305478"/>
              </p:ext>
            </p:extLst>
          </p:nvPr>
        </p:nvGraphicFramePr>
        <p:xfrm>
          <a:off x="3342664" y="2340864"/>
          <a:ext cx="469114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482"/>
                <a:gridCol w="3042666"/>
              </a:tblGrid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Due Dates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Assignments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</a:tr>
              <a:tr h="5053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December</a:t>
                      </a:r>
                      <a:r>
                        <a:rPr lang="en-US" sz="1400" baseline="0" dirty="0" smtClean="0"/>
                        <a:t> 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2017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</a:t>
                      </a:r>
                      <a:r>
                        <a:rPr lang="en-US" sz="1400" baseline="0" dirty="0" smtClean="0"/>
                        <a:t> Website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</a:tr>
              <a:tr h="5053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February</a:t>
                      </a:r>
                      <a:r>
                        <a:rPr lang="en-US" sz="1400" baseline="0" dirty="0" smtClean="0"/>
                        <a:t> 15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Midpoint</a:t>
                      </a:r>
                      <a:r>
                        <a:rPr lang="en-US" sz="1400" baseline="0" dirty="0" smtClean="0"/>
                        <a:t> Project Progress Self-Check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 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,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Expo Registration</a:t>
                      </a:r>
                      <a:r>
                        <a:rPr lang="en-US" sz="1400" baseline="0" dirty="0" smtClean="0"/>
                        <a:t> </a:t>
                      </a:r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 29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Final Report</a:t>
                      </a:r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March 30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Expo Abstract</a:t>
                      </a:r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April</a:t>
                      </a:r>
                      <a:r>
                        <a:rPr lang="en-US" sz="1400" baseline="0" dirty="0" smtClean="0"/>
                        <a:t> 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Poster Print</a:t>
                      </a:r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April 10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Expo Poster Setup</a:t>
                      </a:r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April 12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Expo Poster Judging</a:t>
                      </a:r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April 13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Award Ceremony</a:t>
                      </a:r>
                    </a:p>
                  </a:txBody>
                  <a:tcPr marL="72189" marR="72189" marT="36095" marB="36095"/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April</a:t>
                      </a:r>
                      <a:r>
                        <a:rPr lang="en-US" sz="1400" baseline="0" dirty="0" smtClean="0"/>
                        <a:t> 17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Final Presentation</a:t>
                      </a:r>
                    </a:p>
                  </a:txBody>
                  <a:tcPr marL="72189" marR="72189" marT="36095" marB="36095"/>
                </a:tc>
              </a:tr>
              <a:tr h="5053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 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dirty="0" smtClean="0"/>
                        <a:t>, 2018</a:t>
                      </a:r>
                      <a:endParaRPr lang="en-US" sz="1400" dirty="0"/>
                    </a:p>
                  </a:txBody>
                  <a:tcPr marL="72189" marR="72189" marT="36095" marB="36095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All Deliverables Completed and Uploaded to Website</a:t>
                      </a:r>
                    </a:p>
                  </a:txBody>
                  <a:tcPr marL="72189" marR="72189" marT="36095" marB="36095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61674" y="1971532"/>
            <a:ext cx="445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1-1 Schedule of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Completion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611517"/>
              </p:ext>
            </p:extLst>
          </p:nvPr>
        </p:nvGraphicFramePr>
        <p:xfrm>
          <a:off x="3141082" y="2758328"/>
          <a:ext cx="5664590" cy="358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14"/>
                <a:gridCol w="3337076"/>
              </a:tblGrid>
              <a:tr h="575075"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Milestones</a:t>
                      </a:r>
                      <a:endParaRPr lang="en-US" dirty="0"/>
                    </a:p>
                  </a:txBody>
                  <a:tcPr/>
                </a:tc>
              </a:tr>
              <a:tr h="575075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r>
                        <a:rPr lang="en-US" baseline="0" dirty="0" smtClean="0"/>
                        <a:t> Ready for Data Collection</a:t>
                      </a:r>
                      <a:endParaRPr lang="en-US" dirty="0"/>
                    </a:p>
                  </a:txBody>
                  <a:tcPr/>
                </a:tc>
              </a:tr>
              <a:tr h="575075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31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,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Collection Started</a:t>
                      </a:r>
                      <a:r>
                        <a:rPr lang="en-US" baseline="0" dirty="0" smtClean="0"/>
                        <a:t>, if not earlier</a:t>
                      </a:r>
                    </a:p>
                  </a:txBody>
                  <a:tcPr/>
                </a:tc>
              </a:tr>
              <a:tr h="575075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Writing of the Drivers</a:t>
                      </a:r>
                    </a:p>
                  </a:txBody>
                  <a:tcPr/>
                </a:tc>
              </a:tr>
              <a:tr h="575075"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,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Testing of the Drivers</a:t>
                      </a:r>
                    </a:p>
                  </a:txBody>
                  <a:tcPr/>
                </a:tc>
              </a:tr>
              <a:tr h="575075"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ANN and Coefficients Tested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90297" y="2286000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1-2 Schedule of Milestones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the detection accuracy</a:t>
            </a:r>
          </a:p>
          <a:p>
            <a:r>
              <a:rPr lang="en-US" dirty="0" smtClean="0"/>
              <a:t>Maximize Battery life</a:t>
            </a:r>
          </a:p>
          <a:p>
            <a:r>
              <a:rPr lang="en-US" dirty="0" smtClean="0"/>
              <a:t>Ultimately this device could improve the treatment of falls</a:t>
            </a:r>
          </a:p>
          <a:p>
            <a:r>
              <a:rPr lang="en-US" dirty="0" smtClean="0"/>
              <a:t>Allows falls to be treated at the source </a:t>
            </a:r>
          </a:p>
          <a:p>
            <a:r>
              <a:rPr lang="en-US" dirty="0" smtClean="0"/>
              <a:t>This could reduce the amount of falls, and therefore reduce the amount of effort society must spend on falls.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[1] “Important Facts about Falls | Home and Recreational Safety | CDC Injury Center.” [Online]. Available: https://www.cdc.gov/homeandrecreationalsafety/falls/adultfalls.html. [Accessed: 16-Nov-2017].</a:t>
            </a:r>
          </a:p>
          <a:p>
            <a:r>
              <a:rPr lang="en-US" dirty="0" smtClean="0">
                <a:effectLst/>
              </a:rPr>
              <a:t>[2] “Latest Alzheimer’s Facts and Figures,” </a:t>
            </a:r>
            <a:r>
              <a:rPr lang="en-US" i="1" dirty="0" smtClean="0">
                <a:effectLst/>
              </a:rPr>
              <a:t>Latest Facts &amp; Figures Report | Alzheimer’s Association</a:t>
            </a:r>
            <a:r>
              <a:rPr lang="en-US" dirty="0" smtClean="0">
                <a:effectLst/>
              </a:rPr>
              <a:t>, 17-Sep-2013. [Online]. Available: //www.alz.org/facts/overview.asp. [Accessed: 16-Nov-2017].</a:t>
            </a:r>
          </a:p>
          <a:p>
            <a:r>
              <a:rPr lang="en-US" dirty="0" smtClean="0">
                <a:effectLst/>
              </a:rPr>
              <a:t>[3] FallAlert2017, </a:t>
            </a:r>
            <a:r>
              <a:rPr lang="en-US" i="1" dirty="0" smtClean="0">
                <a:effectLst/>
              </a:rPr>
              <a:t>Contribute to Self-Activating-Fall-Alert development by creating an account on GitHub</a:t>
            </a:r>
            <a:r>
              <a:rPr lang="en-US" dirty="0" smtClean="0">
                <a:effectLst/>
              </a:rPr>
              <a:t>. 2017.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4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11 seconds, an elderly is treated in the emergency room for a fall; every 19 minutes, an older adult dies from a fall. </a:t>
            </a:r>
            <a:r>
              <a:rPr lang="en-US" sz="1700" dirty="0" smtClean="0"/>
              <a:t>[1]</a:t>
            </a:r>
          </a:p>
          <a:p>
            <a:r>
              <a:rPr lang="en-US" dirty="0" smtClean="0"/>
              <a:t>Problems with Current Solutions</a:t>
            </a:r>
          </a:p>
          <a:p>
            <a:pPr lvl="1"/>
            <a:r>
              <a:rPr lang="en-US" dirty="0" smtClean="0"/>
              <a:t>Inappropriately go off and difficult to maintain</a:t>
            </a:r>
          </a:p>
          <a:p>
            <a:pPr lvl="1"/>
            <a:r>
              <a:rPr lang="en-US" dirty="0" smtClean="0"/>
              <a:t>Not self-automated</a:t>
            </a:r>
          </a:p>
          <a:p>
            <a:pPr lvl="1"/>
            <a:r>
              <a:rPr lang="en-US" dirty="0" smtClean="0"/>
              <a:t>Fees</a:t>
            </a:r>
            <a:endParaRPr lang="en-US" dirty="0"/>
          </a:p>
          <a:p>
            <a:r>
              <a:rPr lang="en-US" dirty="0" smtClean="0"/>
              <a:t>Previous Work</a:t>
            </a:r>
          </a:p>
          <a:p>
            <a:pPr lvl="1"/>
            <a:r>
              <a:rPr lang="en-US" dirty="0" smtClean="0"/>
              <a:t>The device was created </a:t>
            </a:r>
          </a:p>
          <a:p>
            <a:pPr lvl="1"/>
            <a:r>
              <a:rPr lang="en-US" dirty="0" smtClean="0"/>
              <a:t>Data collection was started</a:t>
            </a:r>
          </a:p>
          <a:p>
            <a:r>
              <a:rPr lang="en-US" dirty="0" smtClean="0"/>
              <a:t>Our Plan</a:t>
            </a:r>
          </a:p>
          <a:p>
            <a:pPr lvl="1"/>
            <a:r>
              <a:rPr lang="en-US" dirty="0" smtClean="0"/>
              <a:t>Energy Efficiency </a:t>
            </a:r>
          </a:p>
          <a:p>
            <a:pPr lvl="1"/>
            <a:r>
              <a:rPr lang="en-US" dirty="0" smtClean="0"/>
              <a:t>More accuracy of fall detection</a:t>
            </a:r>
          </a:p>
        </p:txBody>
      </p:sp>
    </p:spTree>
    <p:extLst>
      <p:ext uri="{BB962C8B-B14F-4D97-AF65-F5344CB8AC3E}">
        <p14:creationId xmlns:p14="http://schemas.microsoft.com/office/powerpoint/2010/main" val="30158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location to collect acceleration data is the waist</a:t>
            </a:r>
          </a:p>
          <a:p>
            <a:r>
              <a:rPr lang="en-US" dirty="0" smtClean="0"/>
              <a:t>Used an ADXL345, contains a 3-axis accelerometer</a:t>
            </a:r>
          </a:p>
          <a:p>
            <a:r>
              <a:rPr lang="en-US" dirty="0" smtClean="0"/>
              <a:t>Magnitude of the acceleration, establish a threshold</a:t>
            </a:r>
          </a:p>
          <a:p>
            <a:r>
              <a:rPr lang="en-US" dirty="0" smtClean="0"/>
              <a:t>Data to expect in Figure 1-1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10" y="3698580"/>
            <a:ext cx="3787140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0849" y="6517980"/>
            <a:ext cx="316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1-1 Expected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Falls were successfully detected</a:t>
            </a:r>
          </a:p>
          <a:p>
            <a:r>
              <a:rPr lang="en-US" dirty="0" smtClean="0"/>
              <a:t>Post-fall alerts were delivered effectively</a:t>
            </a:r>
          </a:p>
          <a:p>
            <a:r>
              <a:rPr lang="en-US" dirty="0" smtClean="0"/>
              <a:t>Software Designed</a:t>
            </a:r>
          </a:p>
          <a:p>
            <a:pPr lvl="1"/>
            <a:r>
              <a:rPr lang="en-US" dirty="0" smtClean="0"/>
              <a:t>Matlab</a:t>
            </a:r>
          </a:p>
          <a:p>
            <a:pPr lvl="2"/>
            <a:r>
              <a:rPr lang="en-US" dirty="0" smtClean="0"/>
              <a:t>Which was too slow for real-time applications</a:t>
            </a:r>
          </a:p>
          <a:p>
            <a:pPr lvl="1"/>
            <a:r>
              <a:rPr lang="en-US" dirty="0" smtClean="0"/>
              <a:t>C++</a:t>
            </a:r>
          </a:p>
          <a:p>
            <a:pPr lvl="2"/>
            <a:r>
              <a:rPr lang="en-US" dirty="0" smtClean="0"/>
              <a:t>Worked well for real-time application</a:t>
            </a:r>
          </a:p>
          <a:p>
            <a:r>
              <a:rPr lang="en-US" dirty="0" smtClean="0"/>
              <a:t>Designed a cost-effective, highly configurable fall/inactivity detection system</a:t>
            </a:r>
          </a:p>
          <a:p>
            <a:pPr lvl="1"/>
            <a:r>
              <a:rPr lang="en-US" dirty="0" smtClean="0"/>
              <a:t>User-Friendly</a:t>
            </a:r>
          </a:p>
          <a:p>
            <a:pPr lvl="1"/>
            <a:r>
              <a:rPr lang="en-US" dirty="0" smtClean="0"/>
              <a:t>Improved of current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considerable </a:t>
            </a:r>
            <a:r>
              <a:rPr lang="en-US" dirty="0"/>
              <a:t>population of senior citizens who have </a:t>
            </a:r>
            <a:r>
              <a:rPr lang="en-US" dirty="0" smtClean="0"/>
              <a:t>dementia, Alzheimer’s, </a:t>
            </a:r>
            <a:r>
              <a:rPr lang="en-US" dirty="0"/>
              <a:t>or some other disease that affects their balance and coherence. </a:t>
            </a:r>
            <a:endParaRPr lang="en-US" dirty="0" smtClean="0"/>
          </a:p>
          <a:p>
            <a:pPr lvl="2"/>
            <a:r>
              <a:rPr lang="en-US" dirty="0" smtClean="0"/>
              <a:t>Therefore they could become incapable of contacting help</a:t>
            </a:r>
          </a:p>
          <a:p>
            <a:r>
              <a:rPr lang="en-US" dirty="0" smtClean="0"/>
              <a:t>If </a:t>
            </a:r>
            <a:r>
              <a:rPr lang="en-US" dirty="0"/>
              <a:t>these senior citizens fall then they may need medical attention, as such it becomes necessary for them to be able to contact </a:t>
            </a:r>
            <a:r>
              <a:rPr lang="en-US" dirty="0" smtClean="0"/>
              <a:t>help. </a:t>
            </a:r>
          </a:p>
          <a:p>
            <a:r>
              <a:rPr lang="en-US" dirty="0" smtClean="0"/>
              <a:t>There is </a:t>
            </a:r>
            <a:r>
              <a:rPr lang="en-US" dirty="0"/>
              <a:t>substantial evidence suggesting the longer a senior citizen is left unaided after a fall, their injuries will become more severe.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such, it becomes necessary to design systems that can detect when someone falls, and automatically contacts assistance, therefore minimizing their time left </a:t>
            </a:r>
            <a:r>
              <a:rPr lang="en-US" dirty="0" smtClean="0"/>
              <a:t>unaided.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77" y="2041200"/>
            <a:ext cx="9613861" cy="4248764"/>
          </a:xfrm>
        </p:spPr>
        <p:txBody>
          <a:bodyPr>
            <a:noAutofit/>
          </a:bodyPr>
          <a:lstStyle/>
          <a:p>
            <a:r>
              <a:rPr lang="en-US" sz="2000" dirty="0"/>
              <a:t>Falls present a very serious issue for senior citizens with one fifth of all falls causing a serious injury. </a:t>
            </a:r>
          </a:p>
          <a:p>
            <a:r>
              <a:rPr lang="en-US" sz="2000" dirty="0" smtClean="0"/>
              <a:t>Annually </a:t>
            </a:r>
            <a:r>
              <a:rPr lang="en-US" sz="2000" dirty="0"/>
              <a:t>2.8 million people are seen in the emergency room for falls; 800,000 of them will need to be hospitalized for injuries received from that fall. </a:t>
            </a:r>
            <a:endParaRPr lang="en-US" sz="2000" dirty="0" smtClean="0"/>
          </a:p>
          <a:p>
            <a:pPr lvl="1"/>
            <a:r>
              <a:rPr lang="en-US" sz="1800" dirty="0" smtClean="0"/>
              <a:t>These </a:t>
            </a:r>
            <a:r>
              <a:rPr lang="en-US" sz="1800" dirty="0"/>
              <a:t>falls cost 31 billion dollars annually. </a:t>
            </a:r>
            <a:endParaRPr lang="en-US" sz="1800" dirty="0" smtClean="0"/>
          </a:p>
          <a:p>
            <a:r>
              <a:rPr lang="en-US" sz="2000" dirty="0" smtClean="0"/>
              <a:t>Additionally</a:t>
            </a:r>
            <a:r>
              <a:rPr lang="en-US" sz="2000" dirty="0"/>
              <a:t>, these falls cause serious injuries to senior citizens as 95 percent of hip fractures are caused from falling. These falls could also cause some sort of traumatic brain injury[1]. </a:t>
            </a:r>
            <a:endParaRPr lang="en-US" sz="2000" dirty="0" smtClean="0"/>
          </a:p>
          <a:p>
            <a:r>
              <a:rPr lang="en-US" sz="2000" dirty="0" smtClean="0"/>
              <a:t>One </a:t>
            </a:r>
            <a:r>
              <a:rPr lang="en-US" sz="2000" dirty="0"/>
              <a:t>in three seniors has </a:t>
            </a:r>
            <a:r>
              <a:rPr lang="en-US" sz="2000" dirty="0" smtClean="0"/>
              <a:t>Alzheimer's </a:t>
            </a:r>
            <a:r>
              <a:rPr lang="en-US" sz="2000" dirty="0"/>
              <a:t>disease or some other form of dementia at the time of their death.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09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77" y="2041200"/>
            <a:ext cx="9613861" cy="3599316"/>
          </a:xfrm>
        </p:spPr>
        <p:txBody>
          <a:bodyPr>
            <a:no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more than 5 million Americans currently living with </a:t>
            </a:r>
            <a:r>
              <a:rPr lang="en-US" dirty="0" smtClean="0"/>
              <a:t>Alzheimer's </a:t>
            </a:r>
            <a:r>
              <a:rPr lang="en-US" dirty="0"/>
              <a:t>and this number is projected to approach 16 million by 2050. 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devices such as life alert naturally assumes the user knows that they are wearing the device, and hence have the ability to interact with it.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 case of dementia patients, this assumption fails. 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devices have been developed to contact assistance for fallen seniors, but these devices provide no post processing.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8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Inputs</a:t>
            </a:r>
          </a:p>
          <a:p>
            <a:pPr lvl="1"/>
            <a:r>
              <a:rPr lang="en-US" sz="1600" dirty="0" smtClean="0"/>
              <a:t>An acceleration vector</a:t>
            </a:r>
          </a:p>
          <a:p>
            <a:pPr lvl="2"/>
            <a:r>
              <a:rPr lang="en-US" sz="1400" dirty="0" smtClean="0"/>
              <a:t>IMU generates an acceleration vector in real and polar coordinates</a:t>
            </a:r>
          </a:p>
          <a:p>
            <a:pPr lvl="1"/>
            <a:r>
              <a:rPr lang="en-US" sz="1600" dirty="0" smtClean="0"/>
              <a:t>Power</a:t>
            </a:r>
          </a:p>
          <a:p>
            <a:pPr lvl="2"/>
            <a:r>
              <a:rPr lang="en-US" sz="1400" dirty="0" smtClean="0"/>
              <a:t>Device requires energy to run</a:t>
            </a:r>
          </a:p>
          <a:p>
            <a:r>
              <a:rPr lang="en-US" sz="1800" dirty="0" smtClean="0"/>
              <a:t>Outputs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all for help</a:t>
            </a:r>
          </a:p>
          <a:p>
            <a:pPr lvl="2"/>
            <a:r>
              <a:rPr lang="en-US" sz="1400" dirty="0" smtClean="0"/>
              <a:t>Capable of contacting assistance if fall occurs</a:t>
            </a:r>
          </a:p>
          <a:p>
            <a:pPr lvl="1"/>
            <a:r>
              <a:rPr lang="en-US" sz="1600" dirty="0" smtClean="0"/>
              <a:t>Data stream</a:t>
            </a:r>
          </a:p>
          <a:p>
            <a:pPr lvl="2"/>
            <a:r>
              <a:rPr lang="en-US" sz="1400" dirty="0" smtClean="0"/>
              <a:t>Contains raw data from the device</a:t>
            </a:r>
          </a:p>
          <a:p>
            <a:pPr lvl="2"/>
            <a:r>
              <a:rPr lang="en-US" sz="1400" dirty="0" smtClean="0"/>
              <a:t>Used for post analysis</a:t>
            </a:r>
          </a:p>
          <a:p>
            <a:pPr lvl="1"/>
            <a:r>
              <a:rPr lang="en-US" sz="1600" dirty="0" smtClean="0"/>
              <a:t>Signal for indicating prolonged inactivity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Modes</a:t>
            </a:r>
          </a:p>
          <a:p>
            <a:pPr lvl="1"/>
            <a:r>
              <a:rPr lang="en-US" sz="1600" dirty="0"/>
              <a:t>Active</a:t>
            </a:r>
          </a:p>
          <a:p>
            <a:pPr lvl="2"/>
            <a:r>
              <a:rPr lang="en-US" sz="1400" dirty="0"/>
              <a:t>Check the acceleration data and check for a fall</a:t>
            </a:r>
          </a:p>
          <a:p>
            <a:pPr lvl="1"/>
            <a:r>
              <a:rPr lang="en-US" sz="1600" dirty="0"/>
              <a:t>Sleep</a:t>
            </a:r>
          </a:p>
          <a:p>
            <a:pPr lvl="2"/>
            <a:r>
              <a:rPr lang="en-US" sz="1400" dirty="0"/>
              <a:t>Is used to save power by taking less samples when patient is </a:t>
            </a:r>
            <a:r>
              <a:rPr lang="en-US" sz="1400" dirty="0" smtClean="0"/>
              <a:t>inactive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7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582</TotalTime>
  <Words>1262</Words>
  <Application>Microsoft Office PowerPoint</Application>
  <PresentationFormat>Widescreen</PresentationFormat>
  <Paragraphs>209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Trebuchet MS</vt:lpstr>
      <vt:lpstr>Berlin</vt:lpstr>
      <vt:lpstr>Self-Activating Fall Alert</vt:lpstr>
      <vt:lpstr>Outline</vt:lpstr>
      <vt:lpstr>Introduction</vt:lpstr>
      <vt:lpstr>Review of Literature</vt:lpstr>
      <vt:lpstr>Previous Work</vt:lpstr>
      <vt:lpstr>Problem Statement</vt:lpstr>
      <vt:lpstr>Significance</vt:lpstr>
      <vt:lpstr>Significance (continued)</vt:lpstr>
      <vt:lpstr>Functional Requirements</vt:lpstr>
      <vt:lpstr>Specifications</vt:lpstr>
      <vt:lpstr>Current Progress</vt:lpstr>
      <vt:lpstr>Device Design</vt:lpstr>
      <vt:lpstr>Parts List</vt:lpstr>
      <vt:lpstr>Hardware and Software Block Diagram</vt:lpstr>
      <vt:lpstr>Broad Overview of the System</vt:lpstr>
      <vt:lpstr>Simulation of Data Collection</vt:lpstr>
      <vt:lpstr>Project Plan</vt:lpstr>
      <vt:lpstr>Project Plan (Continued)</vt:lpstr>
      <vt:lpstr>Main Focus of Project</vt:lpstr>
      <vt:lpstr>Division of Labor</vt:lpstr>
      <vt:lpstr>Deliverables for ECE 499</vt:lpstr>
      <vt:lpstr>Schedule of Completion</vt:lpstr>
      <vt:lpstr>Conclusion</vt:lpstr>
      <vt:lpstr>References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Self-Activating Fall Alert</dc:title>
  <dc:creator>Hayley Langley</dc:creator>
  <cp:lastModifiedBy>Hayley Langley</cp:lastModifiedBy>
  <cp:revision>30</cp:revision>
  <dcterms:created xsi:type="dcterms:W3CDTF">2017-11-16T14:42:44Z</dcterms:created>
  <dcterms:modified xsi:type="dcterms:W3CDTF">2017-11-29T18:00:15Z</dcterms:modified>
</cp:coreProperties>
</file>