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58" r:id="rId4"/>
    <p:sldId id="263" r:id="rId5"/>
    <p:sldId id="259" r:id="rId6"/>
    <p:sldId id="260" r:id="rId7"/>
    <p:sldId id="266" r:id="rId8"/>
    <p:sldId id="274" r:id="rId9"/>
    <p:sldId id="276" r:id="rId10"/>
    <p:sldId id="265" r:id="rId11"/>
    <p:sldId id="273" r:id="rId12"/>
    <p:sldId id="275" r:id="rId13"/>
    <p:sldId id="277" r:id="rId14"/>
    <p:sldId id="291" r:id="rId15"/>
    <p:sldId id="292" r:id="rId16"/>
    <p:sldId id="278" r:id="rId17"/>
    <p:sldId id="279" r:id="rId18"/>
    <p:sldId id="280" r:id="rId19"/>
    <p:sldId id="289" r:id="rId20"/>
    <p:sldId id="290" r:id="rId21"/>
    <p:sldId id="281" r:id="rId22"/>
    <p:sldId id="282" r:id="rId23"/>
    <p:sldId id="284" r:id="rId24"/>
    <p:sldId id="288" r:id="rId25"/>
    <p:sldId id="287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10C0A-6638-4CB8-9FFC-3BCD4A684CE7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BAB27-3358-4D2C-9C6A-502AF0C0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1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3240-E77B-4045-ACDF-92E987B9FA42}" type="datetime1">
              <a:rPr lang="en-US" smtClean="0"/>
              <a:t>10/1/2015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02CA580-BC3C-4249-A19F-A50FC012C2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95E2-F663-475A-A584-AF9CFE46255D}" type="datetime1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580-BC3C-4249-A19F-A50FC012C2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AECB5-FD46-449B-BEAD-4F5778F5FAD9}" type="datetime1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580-BC3C-4249-A19F-A50FC012C2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80803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E9C7-B7B6-4958-9AA8-4872D12F51B2}" type="datetime1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580-BC3C-4249-A19F-A50FC012C2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029200"/>
          </a:xfrm>
        </p:spPr>
        <p:txBody>
          <a:bodyPr vert="horz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99D7-6C0A-402B-A7BC-468A5D0212C4}" type="datetime1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02CA580-BC3C-4249-A19F-A50FC012C2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AB7D-C163-4DA1-AADF-A0E3195FBC21}" type="datetime1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580-BC3C-4249-A19F-A50FC012C2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AC67-53C3-448F-BA4D-B3706C9898F7}" type="datetime1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580-BC3C-4249-A19F-A50FC012C2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9654-D1F8-4096-B769-D1BC28A2EC58}" type="datetime1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580-BC3C-4249-A19F-A50FC012C2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2620-129A-4883-8310-3FFB88758960}" type="datetime1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580-BC3C-4249-A19F-A50FC012C2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9FF1-C0C2-4259-A6A9-EFA613FC6A08}" type="datetime1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A580-BC3C-4249-A19F-A50FC012C2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B586-EA50-47EF-91B6-30A443A07306}" type="datetime1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02CA580-BC3C-4249-A19F-A50FC012C2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287EF8-5EAE-4FD2-A696-CBDD84F4BE24}" type="datetime1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02CA580-BC3C-4249-A19F-A50FC012C2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00400"/>
            <a:ext cx="9144000" cy="2819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Timothy </a:t>
            </a:r>
            <a:r>
              <a:rPr lang="en-US" sz="2800" dirty="0" err="1" smtClean="0"/>
              <a:t>Kritzler</a:t>
            </a:r>
            <a:r>
              <a:rPr lang="en-US" sz="2800" dirty="0" smtClean="0"/>
              <a:t> and Joseph </a:t>
            </a:r>
            <a:r>
              <a:rPr lang="en-US" sz="2800" dirty="0" err="1" smtClean="0"/>
              <a:t>Mintun</a:t>
            </a:r>
            <a:endParaRPr lang="en-US" sz="2800" dirty="0" smtClean="0"/>
          </a:p>
          <a:p>
            <a:endParaRPr lang="en-US" sz="1800" dirty="0" smtClean="0"/>
          </a:p>
          <a:p>
            <a:r>
              <a:rPr lang="en-US" sz="2800" dirty="0" smtClean="0"/>
              <a:t>Sponsor: Martin Engineering, Illinois</a:t>
            </a:r>
          </a:p>
          <a:p>
            <a:r>
              <a:rPr lang="en-US" sz="2800" dirty="0" smtClean="0"/>
              <a:t>Advisors: Dr. Malinowski and Dr. </a:t>
            </a:r>
            <a:r>
              <a:rPr lang="en-US" sz="2800" dirty="0" err="1" smtClean="0"/>
              <a:t>Ahn</a:t>
            </a:r>
            <a:endParaRPr lang="en-US" sz="2800" dirty="0" smtClean="0"/>
          </a:p>
          <a:p>
            <a:endParaRPr lang="en-US" sz="1800" dirty="0" smtClean="0"/>
          </a:p>
          <a:p>
            <a:r>
              <a:rPr lang="en-US" sz="2800" dirty="0" smtClean="0"/>
              <a:t>Bradley University Electrical and Computer Engineering</a:t>
            </a:r>
          </a:p>
          <a:p>
            <a:r>
              <a:rPr lang="en-US" sz="2800" dirty="0" smtClean="0"/>
              <a:t>October 1, 2015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Modular Rapid Monitoring System</a:t>
            </a:r>
            <a:endParaRPr lang="en-US" dirty="0"/>
          </a:p>
        </p:txBody>
      </p:sp>
      <p:pic>
        <p:nvPicPr>
          <p:cNvPr id="4" name="Picture 3" descr="E:\BradleyImage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63" b="35520"/>
          <a:stretch/>
        </p:blipFill>
        <p:spPr bwMode="auto">
          <a:xfrm>
            <a:off x="228600" y="228600"/>
            <a:ext cx="3810000" cy="1104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http://www.coalzoom.com/pictures/martin_eng_logo_12978110498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38125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46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Design: Key Skills and Research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/>
              <a:t>Sensor Interface System (SIS</a:t>
            </a:r>
            <a:r>
              <a:rPr lang="en-US" dirty="0" smtClean="0"/>
              <a:t>) 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Experience with Atmel 8-bit microcontrollers and C programming from ECE </a:t>
            </a:r>
            <a:r>
              <a:rPr lang="en-US" dirty="0"/>
              <a:t>103, 205, 322, </a:t>
            </a:r>
            <a:r>
              <a:rPr lang="en-US" dirty="0" smtClean="0"/>
              <a:t>471.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/>
              <a:t>Analog I/O, I2C, and </a:t>
            </a:r>
            <a:r>
              <a:rPr lang="en-US" dirty="0" smtClean="0"/>
              <a:t>UART </a:t>
            </a:r>
            <a:r>
              <a:rPr lang="en-US" dirty="0"/>
              <a:t>communications were covered in ECE 322</a:t>
            </a:r>
            <a:r>
              <a:rPr lang="en-US" dirty="0" smtClean="0"/>
              <a:t>.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Need to research different approach used in 32-bit systems.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Design: Key Skills and Research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Gateway </a:t>
            </a:r>
            <a:r>
              <a:rPr lang="en-US" dirty="0"/>
              <a:t>Interface System </a:t>
            </a:r>
            <a:r>
              <a:rPr lang="en-US" dirty="0" smtClean="0"/>
              <a:t>(GIS) 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Experience with operating systems and microcontroller Linux from ECE 472.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Peripheral access covered in ECE 471.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Need to research driver setup and boot time optimization for embedded </a:t>
            </a:r>
            <a:r>
              <a:rPr lang="en-US" dirty="0"/>
              <a:t>L</a:t>
            </a:r>
            <a:r>
              <a:rPr lang="en-US" dirty="0" smtClean="0"/>
              <a:t>inux.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Design: Facilities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Development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All programming can be completed in Bradley ECE labs.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Any assistance can be provided from Dr. Alexander Malinowski and Dr. In </a:t>
            </a:r>
            <a:r>
              <a:rPr lang="en-US" dirty="0" err="1" smtClean="0"/>
              <a:t>Soo</a:t>
            </a:r>
            <a:r>
              <a:rPr lang="en-US" dirty="0" smtClean="0"/>
              <a:t> </a:t>
            </a:r>
            <a:r>
              <a:rPr lang="en-US" dirty="0" err="1" smtClean="0"/>
              <a:t>Ahn</a:t>
            </a:r>
            <a:r>
              <a:rPr lang="en-US" dirty="0" smtClean="0"/>
              <a:t>. 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Testing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Primary testing will be done in Bradley ECE labs.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If ahead of schedule, onsite testing at Martin Engineering will be arranged.</a:t>
            </a:r>
          </a:p>
        </p:txBody>
      </p:sp>
    </p:spTree>
    <p:extLst>
      <p:ext uri="{BB962C8B-B14F-4D97-AF65-F5344CB8AC3E}">
        <p14:creationId xmlns:p14="http://schemas.microsoft.com/office/powerpoint/2010/main" val="203346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Design: Testing Criteria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Sensor Interface System (SIS)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Boot time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Data acquisition </a:t>
            </a:r>
          </a:p>
          <a:p>
            <a:pPr marL="822960" lvl="3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Amplitude</a:t>
            </a:r>
            <a:r>
              <a:rPr lang="en-US" dirty="0"/>
              <a:t> </a:t>
            </a:r>
            <a:r>
              <a:rPr lang="en-US" dirty="0" smtClean="0"/>
              <a:t>and frequency</a:t>
            </a:r>
          </a:p>
          <a:p>
            <a:pPr marL="822960" lvl="3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Rotary Buffer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C and accelerometer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UART communication to Gateway Interface System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479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Design: Testing Criteria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Gateway Interface System (GIS)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Boot time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UART communication to Sensor Interface System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mtClean="0"/>
              <a:t>Web </a:t>
            </a:r>
            <a:r>
              <a:rPr lang="en-US" dirty="0" smtClean="0"/>
              <a:t>server</a:t>
            </a:r>
          </a:p>
          <a:p>
            <a:pPr marL="822960" lvl="3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Ethernet communication first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Wi-Fi communication</a:t>
            </a:r>
          </a:p>
          <a:p>
            <a:pPr marL="822960" lvl="3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Check driver works by connecting to access point</a:t>
            </a:r>
          </a:p>
          <a:p>
            <a:pPr marL="822960" lvl="3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Create ad-hoc network and connect to web server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75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Design: Testing Criteria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SIS and GIS combined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Data acquired is displayed on web server. </a:t>
            </a:r>
          </a:p>
          <a:p>
            <a:pPr marL="822960" lvl="3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Accelerometer and ADC.</a:t>
            </a:r>
          </a:p>
          <a:p>
            <a:pPr marL="1097280" lvl="4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Accuracy of data.</a:t>
            </a:r>
          </a:p>
          <a:p>
            <a:pPr marL="1097280" lvl="4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Speed of data update on web server. 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Boot times are synchronized with the rotary buffer.</a:t>
            </a:r>
          </a:p>
          <a:p>
            <a:pPr marL="274320" lvl="2" indent="0">
              <a:spcBef>
                <a:spcPts val="580"/>
              </a:spcBef>
              <a:buClr>
                <a:schemeClr val="accent1"/>
              </a:buCl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75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Analysis: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04056586"/>
              </p:ext>
            </p:extLst>
          </p:nvPr>
        </p:nvGraphicFramePr>
        <p:xfrm>
          <a:off x="152400" y="1752600"/>
          <a:ext cx="8839200" cy="2743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62400"/>
                <a:gridCol w="1073150"/>
                <a:gridCol w="3803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Store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Raspberry Pi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$30.00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Element14 Online Store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Atmel UC3-A3 </a:t>
                      </a:r>
                      <a:r>
                        <a:rPr lang="en-US" sz="2400" dirty="0" err="1" smtClean="0"/>
                        <a:t>Xplained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$31.25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Atmel Online Store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ADXL335 Accelerometer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$15.00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Sparkfun</a:t>
                      </a:r>
                      <a:r>
                        <a:rPr lang="en-US" sz="2400" dirty="0" smtClean="0"/>
                        <a:t> Online Store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2x 2A</a:t>
                      </a:r>
                      <a:r>
                        <a:rPr lang="en-US" sz="2400" baseline="0" dirty="0" smtClean="0"/>
                        <a:t> Micro USB Power Adapter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$7.99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Amazon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RT5370 USB Wi-Fi Adapter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$11.99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Amazon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>
          <a:xfrm>
            <a:off x="581247" y="3733800"/>
            <a:ext cx="8229600" cy="205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4191000"/>
            <a:ext cx="8229600" cy="2286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endParaRPr lang="en-US" dirty="0" smtClean="0"/>
          </a:p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 smtClean="0"/>
              <a:t>Total Cost: $96.23</a:t>
            </a:r>
          </a:p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endParaRPr lang="en-US" sz="1000" dirty="0" smtClean="0"/>
          </a:p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 smtClean="0"/>
              <a:t>Much less than $300 constraint!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1371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1: Components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05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Analysis: Total Cost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81247" y="3733800"/>
            <a:ext cx="8229600" cy="205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81247" y="1066800"/>
            <a:ext cx="8229600" cy="5029200"/>
          </a:xfrm>
        </p:spPr>
        <p:txBody>
          <a:bodyPr/>
          <a:lstStyle/>
          <a:p>
            <a:r>
              <a:rPr lang="en-US" dirty="0" smtClean="0"/>
              <a:t>All software used is either “Open Source” or provided free from developer.</a:t>
            </a:r>
          </a:p>
          <a:p>
            <a:r>
              <a:rPr lang="en-US" dirty="0" smtClean="0"/>
              <a:t>Bradley ECE Department has all equipment necessary.</a:t>
            </a:r>
          </a:p>
          <a:p>
            <a:endParaRPr lang="en-US" sz="1100" dirty="0" smtClean="0"/>
          </a:p>
          <a:p>
            <a:r>
              <a:rPr lang="en-US" dirty="0" smtClean="0"/>
              <a:t>Total cost of project is only that of the components: $96.23</a:t>
            </a:r>
            <a:endParaRPr lang="en-US" dirty="0"/>
          </a:p>
        </p:txBody>
      </p:sp>
      <p:pic>
        <p:nvPicPr>
          <p:cNvPr id="3074" name="Picture 2" descr="Paper Money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05200"/>
            <a:ext cx="6896426" cy="293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1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Analysis: Production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81247" y="3733800"/>
            <a:ext cx="8229600" cy="205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81247" y="1066800"/>
            <a:ext cx="8229600" cy="5029200"/>
          </a:xfrm>
        </p:spPr>
        <p:txBody>
          <a:bodyPr/>
          <a:lstStyle/>
          <a:p>
            <a:r>
              <a:rPr lang="en-US" dirty="0" smtClean="0"/>
              <a:t>Martin Engineering has not provided any production information.</a:t>
            </a:r>
          </a:p>
          <a:p>
            <a:pPr lvl="1"/>
            <a:r>
              <a:rPr lang="en-US" dirty="0" smtClean="0"/>
              <a:t>Quantity required and cost of installation is unknown.</a:t>
            </a:r>
            <a:endParaRPr lang="en-US" dirty="0"/>
          </a:p>
          <a:p>
            <a:r>
              <a:rPr lang="en-US" dirty="0" smtClean="0"/>
              <a:t>Martin Engineering will set customer price.</a:t>
            </a:r>
          </a:p>
        </p:txBody>
      </p:sp>
      <p:pic>
        <p:nvPicPr>
          <p:cNvPr id="7" name="Picture 2" descr="http://www.coalzoom.com/pictures/martin_eng_logo_12978110498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245" y="3886200"/>
            <a:ext cx="410560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65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Schedule: Deliverables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9734295"/>
              </p:ext>
            </p:extLst>
          </p:nvPr>
        </p:nvGraphicFramePr>
        <p:xfrm>
          <a:off x="457200" y="2057400"/>
          <a:ext cx="8229601" cy="2239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7303"/>
                <a:gridCol w="1912934"/>
                <a:gridCol w="1713670"/>
                <a:gridCol w="1165694"/>
              </a:tblGrid>
              <a:tr h="343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Task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Start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Finish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Duration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</a:tr>
              <a:tr h="343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Proposal Presentation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9/16/2015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9/30/2015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 weeks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</a:tr>
              <a:tr h="343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Proposal Documentation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10/1/2015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10/14/2015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 weeks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</a:tr>
              <a:tr h="343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Webpage Release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10/12/2015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10/26/2015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 weeks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</a:tr>
              <a:tr h="343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Progress Presentation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10/26/2015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11/17/2015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 weeks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</a:tr>
              <a:tr h="343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Performance Review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11/17/2015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12/1/2015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 weeks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472" marR="7472" marT="7472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76600" y="1600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2: Deliverables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7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Problem Background</a:t>
            </a:r>
          </a:p>
          <a:p>
            <a:r>
              <a:rPr lang="en-US" sz="2800" dirty="0" smtClean="0"/>
              <a:t>Design Approach</a:t>
            </a:r>
          </a:p>
          <a:p>
            <a:r>
              <a:rPr lang="en-US" dirty="0" smtClean="0"/>
              <a:t>Economic Analysis</a:t>
            </a:r>
            <a:endParaRPr lang="en-US" sz="2800" dirty="0" smtClean="0"/>
          </a:p>
          <a:p>
            <a:r>
              <a:rPr lang="en-US" sz="2800" dirty="0" smtClean="0"/>
              <a:t>Schedule</a:t>
            </a:r>
          </a:p>
          <a:p>
            <a:r>
              <a:rPr lang="en-US" dirty="0" smtClean="0"/>
              <a:t>Division of Labor</a:t>
            </a:r>
          </a:p>
          <a:p>
            <a:r>
              <a:rPr lang="en-US" sz="2800" dirty="0" smtClean="0"/>
              <a:t>Societal and Environmental Impacts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3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Schedule: Technical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67128137"/>
              </p:ext>
            </p:extLst>
          </p:nvPr>
        </p:nvGraphicFramePr>
        <p:xfrm>
          <a:off x="457200" y="1752600"/>
          <a:ext cx="8229599" cy="4030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869"/>
                <a:gridCol w="3862873"/>
                <a:gridCol w="1375599"/>
                <a:gridCol w="1607531"/>
                <a:gridCol w="935727"/>
              </a:tblGrid>
              <a:tr h="28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Task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Start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Finish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Duration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</a:tr>
              <a:tr h="28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SIS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Develop ADC controller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9/8/2015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9/29/2015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 weeks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</a:tr>
              <a:tr h="28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Develop Serial Communication with GIS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9/29/2015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10/20/2015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 weeks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</a:tr>
              <a:tr h="28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Optimize Rotary Buffer for the Data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10/20/2015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11/10/2015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 weeks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</a:tr>
              <a:tr h="28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Accelerometer Interfacing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11/10/2015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12/8/2015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 weeks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</a:tr>
              <a:tr h="28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Data Storage During GIS Boot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12/8/2015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1/28/2016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 weeks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</a:tr>
              <a:tr h="28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Correct Timings for Sending Data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1/28/2016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2/16/2016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 weeks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</a:tr>
              <a:tr h="28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GIS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Research and decide base OS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9/8/2015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9/24/2015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 weeks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</a:tr>
              <a:tr h="28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Interface Wifi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9/29/2015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10/8/2015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 weeks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</a:tr>
              <a:tr h="28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Develop UART Access program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10/13/2015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11/5/2014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 weeks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</a:tr>
              <a:tr h="28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Develop lightweight web server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11/10/2015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11/26/2015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 weeks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</a:tr>
              <a:tr h="28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Optimize boot time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12/1/2015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1/28/2016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 weeks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</a:tr>
              <a:tr h="28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Optimize Web server GUI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2/2/2016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2/11/2016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 weeks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</a:tr>
              <a:tr h="287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Combined SIS/GIS Testing and debugging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2/16/2016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3/10/2016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 weeks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8" marR="5998" marT="5998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9000" y="1219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3: Technical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94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Labor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Joseph </a:t>
            </a:r>
            <a:r>
              <a:rPr lang="en-US" dirty="0" err="1" smtClean="0"/>
              <a:t>Mintun</a:t>
            </a:r>
            <a:endParaRPr lang="en-US" dirty="0" smtClean="0"/>
          </a:p>
          <a:p>
            <a:pPr lvl="1"/>
            <a:r>
              <a:rPr lang="en-US" dirty="0" smtClean="0"/>
              <a:t>Sensor Interface System</a:t>
            </a:r>
          </a:p>
          <a:p>
            <a:pPr lvl="1"/>
            <a:r>
              <a:rPr lang="en-US" dirty="0" smtClean="0"/>
              <a:t>Web Page</a:t>
            </a:r>
          </a:p>
          <a:p>
            <a:r>
              <a:rPr lang="en-US" dirty="0" smtClean="0"/>
              <a:t>Timothy </a:t>
            </a:r>
            <a:r>
              <a:rPr lang="en-US" dirty="0" err="1" smtClean="0"/>
              <a:t>Kritzler</a:t>
            </a:r>
            <a:endParaRPr lang="en-US" dirty="0" smtClean="0"/>
          </a:p>
          <a:p>
            <a:pPr lvl="1"/>
            <a:r>
              <a:rPr lang="en-US" dirty="0" smtClean="0"/>
              <a:t>Gateway Interface System</a:t>
            </a:r>
          </a:p>
          <a:p>
            <a:pPr lvl="1"/>
            <a:r>
              <a:rPr lang="en-US" dirty="0" smtClean="0"/>
              <a:t>Web Page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7700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is affected?</a:t>
            </a:r>
          </a:p>
          <a:p>
            <a:r>
              <a:rPr lang="en-US" dirty="0" smtClean="0"/>
              <a:t>Ethics</a:t>
            </a:r>
          </a:p>
          <a:p>
            <a:r>
              <a:rPr lang="en-US" dirty="0" smtClean="0"/>
              <a:t>Safety</a:t>
            </a:r>
          </a:p>
          <a:p>
            <a:r>
              <a:rPr lang="en-US" dirty="0" smtClean="0"/>
              <a:t>Liability</a:t>
            </a:r>
          </a:p>
          <a:p>
            <a:r>
              <a:rPr lang="en-US" dirty="0" smtClean="0"/>
              <a:t>Risks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715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Problem Background</a:t>
            </a:r>
          </a:p>
          <a:p>
            <a:r>
              <a:rPr lang="en-US" dirty="0"/>
              <a:t>Design Approach</a:t>
            </a:r>
          </a:p>
          <a:p>
            <a:r>
              <a:rPr lang="en-US" dirty="0"/>
              <a:t>Economic Analysis</a:t>
            </a:r>
          </a:p>
          <a:p>
            <a:r>
              <a:rPr lang="en-US" dirty="0"/>
              <a:t>Schedule</a:t>
            </a:r>
          </a:p>
          <a:p>
            <a:r>
              <a:rPr lang="en-US" dirty="0"/>
              <a:t>Division of Labor</a:t>
            </a:r>
          </a:p>
          <a:p>
            <a:r>
              <a:rPr lang="en-US" dirty="0"/>
              <a:t>Societal and Environmental Impacts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462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00400"/>
            <a:ext cx="9144000" cy="2819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Timothy </a:t>
            </a:r>
            <a:r>
              <a:rPr lang="en-US" sz="2800" dirty="0" err="1" smtClean="0"/>
              <a:t>Kritzler</a:t>
            </a:r>
            <a:r>
              <a:rPr lang="en-US" sz="2800" dirty="0" smtClean="0"/>
              <a:t> and Joseph </a:t>
            </a:r>
            <a:r>
              <a:rPr lang="en-US" sz="2800" dirty="0" err="1" smtClean="0"/>
              <a:t>Mintun</a:t>
            </a:r>
            <a:endParaRPr lang="en-US" sz="2800" dirty="0" smtClean="0"/>
          </a:p>
          <a:p>
            <a:endParaRPr lang="en-US" sz="1800" dirty="0" smtClean="0"/>
          </a:p>
          <a:p>
            <a:r>
              <a:rPr lang="en-US" sz="2800" dirty="0" smtClean="0"/>
              <a:t>Sponsor: Martin Engineering, Illinois</a:t>
            </a:r>
          </a:p>
          <a:p>
            <a:r>
              <a:rPr lang="en-US" sz="2800" dirty="0" smtClean="0"/>
              <a:t>Advisors: Dr. Malinowski and Dr. </a:t>
            </a:r>
            <a:r>
              <a:rPr lang="en-US" sz="2800" dirty="0" err="1" smtClean="0"/>
              <a:t>Ahn</a:t>
            </a:r>
            <a:endParaRPr lang="en-US" sz="2800" dirty="0" smtClean="0"/>
          </a:p>
          <a:p>
            <a:endParaRPr lang="en-US" sz="1800" dirty="0" smtClean="0"/>
          </a:p>
          <a:p>
            <a:r>
              <a:rPr lang="en-US" sz="2800" dirty="0" smtClean="0"/>
              <a:t>Bradley University Electrical and Computer Engineering</a:t>
            </a:r>
          </a:p>
          <a:p>
            <a:r>
              <a:rPr lang="en-US" sz="2800" dirty="0" smtClean="0"/>
              <a:t>October 1, 2015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Modular Rapid Monitoring System</a:t>
            </a:r>
            <a:endParaRPr lang="en-US" dirty="0"/>
          </a:p>
        </p:txBody>
      </p:sp>
      <p:pic>
        <p:nvPicPr>
          <p:cNvPr id="4" name="Picture 3" descr="E:\BradleyImage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63" b="35520"/>
          <a:stretch/>
        </p:blipFill>
        <p:spPr bwMode="auto">
          <a:xfrm>
            <a:off x="228600" y="228600"/>
            <a:ext cx="3810000" cy="1104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http://www.coalzoom.com/pictures/martin_eng_logo_12978110498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38125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/>
          <a:lstStyle/>
          <a:p>
            <a:r>
              <a:rPr lang="en-US" dirty="0" smtClean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32832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Gantt Chart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24</a:t>
            </a:r>
            <a:endParaRPr lang="en-US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0974"/>
            <a:ext cx="8229600" cy="250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57600" y="1524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3: Gantt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674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Flow Chart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25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2" y="1171575"/>
            <a:ext cx="513397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5867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3: Software Flow Chart</a:t>
            </a:r>
          </a:p>
        </p:txBody>
      </p:sp>
    </p:spTree>
    <p:extLst>
      <p:ext uri="{BB962C8B-B14F-4D97-AF65-F5344CB8AC3E}">
        <p14:creationId xmlns:p14="http://schemas.microsoft.com/office/powerpoint/2010/main" val="870619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2197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Sponsored by Martin Engineering</a:t>
            </a:r>
          </a:p>
          <a:p>
            <a:endParaRPr lang="en-US" sz="200" dirty="0" smtClean="0"/>
          </a:p>
          <a:p>
            <a:r>
              <a:rPr lang="en-US" sz="2800" dirty="0" smtClean="0"/>
              <a:t>Modular Rapid </a:t>
            </a:r>
            <a:r>
              <a:rPr lang="en-US" dirty="0"/>
              <a:t>M</a:t>
            </a:r>
            <a:r>
              <a:rPr lang="en-US" sz="2800" dirty="0" smtClean="0"/>
              <a:t>onitoring </a:t>
            </a:r>
            <a:r>
              <a:rPr lang="en-US" dirty="0"/>
              <a:t>S</a:t>
            </a:r>
            <a:r>
              <a:rPr lang="en-US" sz="2800" dirty="0" smtClean="0"/>
              <a:t>ystem</a:t>
            </a:r>
          </a:p>
          <a:p>
            <a:pPr lvl="2"/>
            <a:r>
              <a:rPr lang="en-US" sz="2800" dirty="0" smtClean="0"/>
              <a:t>Logs analog and digital signals.</a:t>
            </a:r>
          </a:p>
          <a:p>
            <a:pPr lvl="2"/>
            <a:r>
              <a:rPr lang="en-US" sz="2800" dirty="0" smtClean="0"/>
              <a:t>Ability to easily add additional inputs.</a:t>
            </a:r>
          </a:p>
          <a:p>
            <a:pPr lvl="2"/>
            <a:r>
              <a:rPr lang="en-US" sz="2800" dirty="0" smtClean="0"/>
              <a:t>Low cost design.</a:t>
            </a:r>
          </a:p>
          <a:p>
            <a:endParaRPr lang="en-US" sz="200" dirty="0" smtClean="0"/>
          </a:p>
          <a:p>
            <a:r>
              <a:rPr lang="en-US" sz="2800" dirty="0" smtClean="0"/>
              <a:t>Past Project </a:t>
            </a:r>
            <a:r>
              <a:rPr lang="en-US" dirty="0"/>
              <a:t>P</a:t>
            </a:r>
            <a:r>
              <a:rPr lang="en-US" sz="2800" dirty="0" smtClean="0"/>
              <a:t>rogress</a:t>
            </a:r>
          </a:p>
          <a:p>
            <a:pPr lvl="2"/>
            <a:r>
              <a:rPr lang="en-US" sz="2800" dirty="0" smtClean="0"/>
              <a:t>Team in class of 2015 worked on same project.</a:t>
            </a:r>
          </a:p>
          <a:p>
            <a:pPr lvl="2"/>
            <a:r>
              <a:rPr lang="en-US" sz="2800" dirty="0" smtClean="0"/>
              <a:t>Goal: Continue development to make a “proof-of-concept” system for sponsor.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939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System logging data within 50 </a:t>
            </a:r>
            <a:r>
              <a:rPr lang="en-US" sz="3200" dirty="0" err="1" smtClean="0"/>
              <a:t>ms</a:t>
            </a:r>
            <a:r>
              <a:rPr lang="en-US" sz="3200" dirty="0" smtClean="0"/>
              <a:t> after boot.</a:t>
            </a:r>
          </a:p>
          <a:p>
            <a:r>
              <a:rPr lang="en-US" sz="3200" dirty="0" smtClean="0"/>
              <a:t>Accelerometer and ADC operating at 600 Hz.</a:t>
            </a:r>
          </a:p>
          <a:p>
            <a:r>
              <a:rPr lang="en-US" sz="3200" dirty="0" smtClean="0"/>
              <a:t>Permanently store the first five minutes of incoming data.</a:t>
            </a:r>
          </a:p>
          <a:p>
            <a:r>
              <a:rPr lang="en-US" sz="3200" dirty="0" smtClean="0"/>
              <a:t>Permanently store the five minutes of data after power down.</a:t>
            </a:r>
          </a:p>
          <a:p>
            <a:r>
              <a:rPr lang="en-US" sz="3200" dirty="0" smtClean="0"/>
              <a:t>Keep cost under $300.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442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Design: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Two subsystems</a:t>
            </a:r>
          </a:p>
          <a:p>
            <a:pPr lvl="1"/>
            <a:r>
              <a:rPr lang="en-US" dirty="0" smtClean="0"/>
              <a:t>Sensor Interface System (SIS)</a:t>
            </a:r>
          </a:p>
          <a:p>
            <a:pPr lvl="2"/>
            <a:r>
              <a:rPr lang="en-US" dirty="0" smtClean="0"/>
              <a:t>Acquires data from ADC and accelerometer.</a:t>
            </a:r>
          </a:p>
          <a:p>
            <a:pPr lvl="2"/>
            <a:r>
              <a:rPr lang="en-US" dirty="0" smtClean="0"/>
              <a:t>Calculates RPM using ADC voltage/current.</a:t>
            </a:r>
          </a:p>
          <a:p>
            <a:pPr lvl="2"/>
            <a:r>
              <a:rPr lang="en-US" dirty="0" smtClean="0"/>
              <a:t>Stores in rotary buffer.</a:t>
            </a:r>
          </a:p>
          <a:p>
            <a:pPr lvl="2"/>
            <a:r>
              <a:rPr lang="en-US" dirty="0" smtClean="0"/>
              <a:t>Sends data via UART.</a:t>
            </a:r>
          </a:p>
          <a:p>
            <a:pPr lvl="1"/>
            <a:r>
              <a:rPr lang="en-US" dirty="0" smtClean="0"/>
              <a:t>Gateway Interface System (GIS)</a:t>
            </a:r>
          </a:p>
          <a:p>
            <a:pPr lvl="2"/>
            <a:r>
              <a:rPr lang="en-US" dirty="0" smtClean="0"/>
              <a:t>Receives and stores data from SIS.</a:t>
            </a:r>
          </a:p>
          <a:p>
            <a:pPr lvl="2"/>
            <a:r>
              <a:rPr lang="en-US" dirty="0" smtClean="0"/>
              <a:t>Hosts web server that displays data to user.</a:t>
            </a:r>
          </a:p>
          <a:p>
            <a:pPr lvl="2"/>
            <a:r>
              <a:rPr lang="en-US" dirty="0" smtClean="0"/>
              <a:t>Wireless ad-hoc network to access server. </a:t>
            </a:r>
            <a:endParaRPr lang="en-US" dirty="0"/>
          </a:p>
          <a:p>
            <a:endParaRPr lang="en-US" dirty="0"/>
          </a:p>
          <a:p>
            <a:pPr marL="32004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6172200"/>
            <a:ext cx="457200" cy="457200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1729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Design: System Block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394346"/>
            <a:ext cx="791745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06226" y="5051946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1: System Block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11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Design: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Sensor Interface System (SIS)</a:t>
            </a:r>
          </a:p>
          <a:p>
            <a:pPr lvl="1"/>
            <a:r>
              <a:rPr lang="en-US" dirty="0"/>
              <a:t>Atmel UC3-A3 </a:t>
            </a:r>
            <a:r>
              <a:rPr lang="en-US" dirty="0" err="1" smtClean="0"/>
              <a:t>Xplained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ADXL335 Accelerometer.</a:t>
            </a:r>
          </a:p>
          <a:p>
            <a:pPr lvl="1"/>
            <a:r>
              <a:rPr lang="en-US" dirty="0" smtClean="0"/>
              <a:t>UART communication.</a:t>
            </a:r>
          </a:p>
          <a:p>
            <a:pPr lvl="1"/>
            <a:r>
              <a:rPr lang="en-US" dirty="0" smtClean="0"/>
              <a:t>Custom embedded firmware.</a:t>
            </a:r>
          </a:p>
        </p:txBody>
      </p:sp>
      <p:pic>
        <p:nvPicPr>
          <p:cNvPr id="2050" name="Picture 2" descr="http://media.digikey.com/Photos/Atmel%20Photos/AT32UC3A3-XPL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" t="25466" r="-378" b="24533"/>
          <a:stretch/>
        </p:blipFill>
        <p:spPr bwMode="auto">
          <a:xfrm>
            <a:off x="2133600" y="3581400"/>
            <a:ext cx="5334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400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Design: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Gateway Interface System (GIS)</a:t>
            </a:r>
            <a:endParaRPr lang="en-US" dirty="0"/>
          </a:p>
          <a:p>
            <a:pPr lvl="1"/>
            <a:r>
              <a:rPr lang="en-US" dirty="0" smtClean="0"/>
              <a:t>Raspberry Pi.</a:t>
            </a:r>
          </a:p>
          <a:p>
            <a:pPr lvl="1"/>
            <a:r>
              <a:rPr lang="en-US" dirty="0" smtClean="0"/>
              <a:t>RT5370 USB Wi-Fi dongle.</a:t>
            </a:r>
          </a:p>
          <a:p>
            <a:pPr lvl="1"/>
            <a:r>
              <a:rPr lang="en-US" dirty="0" smtClean="0"/>
              <a:t>UART communication.</a:t>
            </a:r>
          </a:p>
          <a:p>
            <a:pPr lvl="1"/>
            <a:r>
              <a:rPr lang="en-US" dirty="0" smtClean="0"/>
              <a:t>Lightweight embedded Linux.</a:t>
            </a:r>
            <a:endParaRPr lang="en-US" dirty="0"/>
          </a:p>
        </p:txBody>
      </p:sp>
      <p:pic>
        <p:nvPicPr>
          <p:cNvPr id="1026" name="Picture 2" descr="https://www.raspberrypi.org/wp-content/uploads/2015/01/Pi2ModB1GB_-comp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29000"/>
            <a:ext cx="5646821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975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Design: Alternate Solutions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design must stay the same due to given constraints and previous work.</a:t>
            </a:r>
            <a:endParaRPr lang="en-US" sz="1600" dirty="0"/>
          </a:p>
          <a:p>
            <a:r>
              <a:rPr lang="en-US" dirty="0" smtClean="0"/>
              <a:t>Alternate Components</a:t>
            </a:r>
          </a:p>
          <a:p>
            <a:pPr lvl="1"/>
            <a:r>
              <a:rPr lang="en-US" dirty="0" smtClean="0"/>
              <a:t>Sensor Interface System (SIS)</a:t>
            </a:r>
          </a:p>
          <a:p>
            <a:pPr lvl="2"/>
            <a:r>
              <a:rPr lang="en-US" dirty="0" smtClean="0"/>
              <a:t>Many variations of Atmel UC3 </a:t>
            </a:r>
            <a:r>
              <a:rPr lang="en-US" dirty="0" err="1" smtClean="0"/>
              <a:t>Xplained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Gateway Interface System (GIS)</a:t>
            </a:r>
          </a:p>
          <a:p>
            <a:pPr lvl="2"/>
            <a:r>
              <a:rPr lang="en-US" dirty="0" err="1" smtClean="0"/>
              <a:t>Beaglebone</a:t>
            </a:r>
            <a:r>
              <a:rPr lang="en-US" dirty="0" smtClean="0"/>
              <a:t> Black.</a:t>
            </a:r>
          </a:p>
          <a:p>
            <a:pPr lvl="2"/>
            <a:r>
              <a:rPr lang="en-US" dirty="0" smtClean="0"/>
              <a:t>Other ARM based boards.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045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8065</TotalTime>
  <Words>990</Words>
  <Application>Microsoft Office PowerPoint</Application>
  <PresentationFormat>On-screen Show (4:3)</PresentationFormat>
  <Paragraphs>294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Equity</vt:lpstr>
      <vt:lpstr>Modular Rapid Monitoring System</vt:lpstr>
      <vt:lpstr>Agenda</vt:lpstr>
      <vt:lpstr>Problem Background</vt:lpstr>
      <vt:lpstr>Problem Background</vt:lpstr>
      <vt:lpstr>Design: Approach</vt:lpstr>
      <vt:lpstr>Design: System Block Diagram</vt:lpstr>
      <vt:lpstr>Design: Solution</vt:lpstr>
      <vt:lpstr>Design: Solution</vt:lpstr>
      <vt:lpstr>Design: Alternate Solutions</vt:lpstr>
      <vt:lpstr>Design: Key Skills and Research</vt:lpstr>
      <vt:lpstr>Design: Key Skills and Research</vt:lpstr>
      <vt:lpstr>Design: Facilities</vt:lpstr>
      <vt:lpstr>Design: Testing Criteria</vt:lpstr>
      <vt:lpstr>Design: Testing Criteria</vt:lpstr>
      <vt:lpstr>Design: Testing Criteria</vt:lpstr>
      <vt:lpstr>Economic Analysis: Components</vt:lpstr>
      <vt:lpstr>Economic Analysis: Total Cost</vt:lpstr>
      <vt:lpstr>Economic Analysis: Production</vt:lpstr>
      <vt:lpstr>Schedule: Deliverables</vt:lpstr>
      <vt:lpstr>Schedule: Technical</vt:lpstr>
      <vt:lpstr>Division of Labor</vt:lpstr>
      <vt:lpstr>Impacts</vt:lpstr>
      <vt:lpstr>Summary</vt:lpstr>
      <vt:lpstr>Modular Rapid Monitoring System</vt:lpstr>
      <vt:lpstr>Full Gantt Chart</vt:lpstr>
      <vt:lpstr>Software Flow Chart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Modular Rapid Monitoring System</dc:title>
  <dc:creator>Joe</dc:creator>
  <cp:lastModifiedBy>Joe</cp:lastModifiedBy>
  <cp:revision>58</cp:revision>
  <dcterms:created xsi:type="dcterms:W3CDTF">2015-04-28T13:30:16Z</dcterms:created>
  <dcterms:modified xsi:type="dcterms:W3CDTF">2015-10-01T19:55:20Z</dcterms:modified>
</cp:coreProperties>
</file>