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256" r:id="rId2"/>
    <p:sldId id="281" r:id="rId3"/>
    <p:sldId id="268" r:id="rId4"/>
    <p:sldId id="279" r:id="rId5"/>
    <p:sldId id="259" r:id="rId6"/>
    <p:sldId id="286" r:id="rId7"/>
    <p:sldId id="287" r:id="rId8"/>
    <p:sldId id="296" r:id="rId9"/>
    <p:sldId id="288" r:id="rId10"/>
    <p:sldId id="289" r:id="rId11"/>
    <p:sldId id="297" r:id="rId12"/>
    <p:sldId id="285" r:id="rId13"/>
    <p:sldId id="290" r:id="rId14"/>
    <p:sldId id="299" r:id="rId15"/>
    <p:sldId id="291" r:id="rId16"/>
    <p:sldId id="292" r:id="rId17"/>
    <p:sldId id="293" r:id="rId18"/>
    <p:sldId id="261" r:id="rId19"/>
    <p:sldId id="262" r:id="rId20"/>
    <p:sldId id="263" r:id="rId21"/>
    <p:sldId id="280" r:id="rId22"/>
    <p:sldId id="294" r:id="rId23"/>
    <p:sldId id="295" r:id="rId24"/>
    <p:sldId id="298" r:id="rId25"/>
    <p:sldId id="267" r:id="rId26"/>
    <p:sldId id="273" r:id="rId27"/>
    <p:sldId id="275" r:id="rId28"/>
    <p:sldId id="274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E75E8B-3DAA-423B-BD66-F68673985DB3}" type="datetimeFigureOut">
              <a:rPr lang="en-US" smtClean="0"/>
              <a:pPr/>
              <a:t>10/5/2015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012F89-62C4-4A19-A2CC-7043FA80010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2D98B-2D81-41F8-9ACE-0E2A7C6AF2FA}" type="datetime1">
              <a:rPr lang="en-US" smtClean="0"/>
              <a:pPr/>
              <a:t>10/5/2015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BAC50-1D39-4359-A2B6-9C9716FB4F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076AB-1EDD-40FE-94A6-B4DEB9207A26}" type="datetime1">
              <a:rPr lang="en-US" smtClean="0"/>
              <a:pPr/>
              <a:t>10/5/2015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BAC50-1D39-4359-A2B6-9C9716FB4F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2BB38-F7FB-4E4A-B291-D8B424FB8941}" type="datetime1">
              <a:rPr lang="en-US" smtClean="0"/>
              <a:pPr/>
              <a:t>10/5/2015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BAC50-1D39-4359-A2B6-9C9716FB4F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19626-4E4B-40B4-9857-D907F94EC76F}" type="datetime1">
              <a:rPr lang="en-US" smtClean="0"/>
              <a:pPr/>
              <a:t>10/5/2015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BAC50-1D39-4359-A2B6-9C9716FB4F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21BDB-F762-47A8-B4DC-74F18C420BFC}" type="datetime1">
              <a:rPr lang="en-US" smtClean="0"/>
              <a:pPr/>
              <a:t>10/5/2015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BAC50-1D39-4359-A2B6-9C9716FB4F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101E5-B1BB-44AA-934B-06DCBB933ECC}" type="datetime1">
              <a:rPr lang="en-US" smtClean="0"/>
              <a:pPr/>
              <a:t>10/5/2015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BAC50-1D39-4359-A2B6-9C9716FB4F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2EDF2-91A2-40FB-9B3F-906E19E897D3}" type="datetime1">
              <a:rPr lang="en-US" smtClean="0"/>
              <a:pPr/>
              <a:t>10/5/2015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BAC50-1D39-4359-A2B6-9C9716FB4F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85A36-337F-4804-8E2F-2AB997B181D0}" type="datetime1">
              <a:rPr lang="en-US" smtClean="0"/>
              <a:pPr/>
              <a:t>10/5/2015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BAC50-1D39-4359-A2B6-9C9716FB4F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B626-3D68-4775-9ADA-2DB7E0E8AEB2}" type="datetime1">
              <a:rPr lang="en-US" smtClean="0"/>
              <a:pPr/>
              <a:t>10/5/2015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BAC50-1D39-4359-A2B6-9C9716FB4F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54D2A-C621-4EAC-86EC-5D700F5CB182}" type="datetime1">
              <a:rPr lang="en-US" smtClean="0"/>
              <a:pPr/>
              <a:t>10/5/2015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BAC50-1D39-4359-A2B6-9C9716FB4F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A0399-D7B6-407C-9FE2-2B7DD6FF4F48}" type="datetime1">
              <a:rPr lang="en-US" smtClean="0"/>
              <a:pPr/>
              <a:t>10/5/2015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BAC50-1D39-4359-A2B6-9C9716FB4F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85D38A-6D02-4265-8D70-38B1FCB710B8}" type="datetime1">
              <a:rPr lang="en-US" smtClean="0"/>
              <a:pPr/>
              <a:t>10/5/2015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1BAC50-1D39-4359-A2B6-9C9716FB4F3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914400"/>
            <a:ext cx="7772400" cy="1470025"/>
          </a:xfrm>
        </p:spPr>
        <p:txBody>
          <a:bodyPr>
            <a:normAutofit/>
          </a:bodyPr>
          <a:lstStyle/>
          <a:p>
            <a:r>
              <a:rPr lang="en-US" dirty="0" smtClean="0"/>
              <a:t>RF to DC </a:t>
            </a:r>
            <a:r>
              <a:rPr lang="en-US" dirty="0" smtClean="0"/>
              <a:t>Rectifier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200" dirty="0" smtClean="0"/>
              <a:t>Project Proposal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362200"/>
            <a:ext cx="6400800" cy="12954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Brandon White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Advisor: Dr. Prasad </a:t>
            </a:r>
            <a:r>
              <a:rPr lang="en-US" dirty="0" err="1" smtClean="0">
                <a:solidFill>
                  <a:schemeClr val="tx1"/>
                </a:solidFill>
              </a:rPr>
              <a:t>Shastry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33600" y="3733800"/>
            <a:ext cx="5029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Department of Electrical and Computer Engineering</a:t>
            </a:r>
          </a:p>
          <a:p>
            <a:endParaRPr lang="en-US" dirty="0" smtClean="0"/>
          </a:p>
          <a:p>
            <a:pPr algn="ctr"/>
            <a:r>
              <a:rPr lang="en-US" dirty="0" smtClean="0"/>
              <a:t>10/6/15</a:t>
            </a:r>
            <a:endParaRPr lang="en-US" dirty="0"/>
          </a:p>
        </p:txBody>
      </p:sp>
      <p:pic>
        <p:nvPicPr>
          <p:cNvPr id="5" name="Picture 4" descr="bulog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15000" y="5765697"/>
            <a:ext cx="3429000" cy="1092303"/>
          </a:xfrm>
          <a:prstGeom prst="rect">
            <a:avLst/>
          </a:prstGeom>
        </p:spPr>
      </p:pic>
      <p:pic>
        <p:nvPicPr>
          <p:cNvPr id="6" name="Picture 5" descr="wirelesslogo.jpg"/>
          <p:cNvPicPr>
            <a:picLocks noChangeAspect="1"/>
          </p:cNvPicPr>
          <p:nvPr/>
        </p:nvPicPr>
        <p:blipFill>
          <a:blip r:embed="rId3" cstate="print"/>
          <a:srcRect r="6127" b="5263"/>
          <a:stretch>
            <a:fillRect/>
          </a:stretch>
        </p:blipFill>
        <p:spPr>
          <a:xfrm>
            <a:off x="0" y="0"/>
            <a:ext cx="1676400" cy="1752599"/>
          </a:xfrm>
          <a:prstGeom prst="rect">
            <a:avLst/>
          </a:prstGeo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BAC50-1D39-4359-A2B6-9C9716FB4F3C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Approach</a:t>
            </a:r>
            <a:endParaRPr lang="en-US" dirty="0"/>
          </a:p>
        </p:txBody>
      </p:sp>
      <p:pic>
        <p:nvPicPr>
          <p:cNvPr id="4098" name="Picture 2" descr="F:\Senior Project\in_phase_input_voltag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447801"/>
            <a:ext cx="3432899" cy="2514599"/>
          </a:xfrm>
          <a:prstGeom prst="rect">
            <a:avLst/>
          </a:prstGeom>
          <a:noFill/>
        </p:spPr>
      </p:pic>
      <p:pic>
        <p:nvPicPr>
          <p:cNvPr id="4099" name="Picture 3" descr="F:\Senior Project\out_of_phase_input_voltag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53000" y="1447800"/>
            <a:ext cx="3620770" cy="2508617"/>
          </a:xfrm>
          <a:prstGeom prst="rect">
            <a:avLst/>
          </a:prstGeom>
          <a:noFill/>
        </p:spPr>
      </p:pic>
      <p:pic>
        <p:nvPicPr>
          <p:cNvPr id="4100" name="Picture 4" descr="F:\Senior Project\Output_Voltage_two_diodes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43200" y="4053766"/>
            <a:ext cx="3505200" cy="2569346"/>
          </a:xfrm>
          <a:prstGeom prst="rect">
            <a:avLst/>
          </a:prstGeom>
          <a:noFill/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BAC50-1D39-4359-A2B6-9C9716FB4F3C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Approach</a:t>
            </a:r>
            <a:endParaRPr lang="en-US" dirty="0"/>
          </a:p>
        </p:txBody>
      </p:sp>
      <p:pic>
        <p:nvPicPr>
          <p:cNvPr id="43010" name="Picture 2" descr="http://people.seas.harvard.edu/~jones/es154/lectures/lecture_2/diode_circuits/diode_fullwave_3a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2362200"/>
            <a:ext cx="5846365" cy="2743200"/>
          </a:xfrm>
          <a:prstGeom prst="rect">
            <a:avLst/>
          </a:prstGeom>
          <a:noFill/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BAC50-1D39-4359-A2B6-9C9716FB4F3C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819400" y="5562600"/>
            <a:ext cx="365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Arial Black" pitchFamily="34" charset="0"/>
              </a:rPr>
              <a:t>Diode Bridge Circuit</a:t>
            </a:r>
            <a:endParaRPr lang="en-US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Approach</a:t>
            </a:r>
            <a:endParaRPr lang="en-US" dirty="0"/>
          </a:p>
        </p:txBody>
      </p:sp>
      <p:pic>
        <p:nvPicPr>
          <p:cNvPr id="5" name="Content Placeholder 4" descr="Circuit_four_diode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11218" y="1600200"/>
            <a:ext cx="7521564" cy="4525963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BAC50-1D39-4359-A2B6-9C9716FB4F3C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Approach</a:t>
            </a:r>
            <a:endParaRPr lang="en-US" dirty="0"/>
          </a:p>
        </p:txBody>
      </p:sp>
      <p:pic>
        <p:nvPicPr>
          <p:cNvPr id="5122" name="Picture 2" descr="F:\Senior Project\in_phase_4_diode_input_voltag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295400"/>
            <a:ext cx="3680722" cy="2590800"/>
          </a:xfrm>
          <a:prstGeom prst="rect">
            <a:avLst/>
          </a:prstGeom>
          <a:noFill/>
        </p:spPr>
      </p:pic>
      <p:pic>
        <p:nvPicPr>
          <p:cNvPr id="5123" name="Picture 3" descr="F:\Senior Project\out_of_phase_four_diode_input_voltag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20762" y="1295400"/>
            <a:ext cx="3642769" cy="2590800"/>
          </a:xfrm>
          <a:prstGeom prst="rect">
            <a:avLst/>
          </a:prstGeom>
          <a:noFill/>
        </p:spPr>
      </p:pic>
      <p:pic>
        <p:nvPicPr>
          <p:cNvPr id="5124" name="Picture 4" descr="F:\Senior Project\Output_Voltage_four_doides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19400" y="3995913"/>
            <a:ext cx="3724816" cy="2681502"/>
          </a:xfrm>
          <a:prstGeom prst="rect">
            <a:avLst/>
          </a:prstGeom>
          <a:noFill/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BAC50-1D39-4359-A2B6-9C9716FB4F3C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Approach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BAC50-1D39-4359-A2B6-9C9716FB4F3C}" type="slidenum">
              <a:rPr lang="en-US" smtClean="0"/>
              <a:pPr/>
              <a:t>14</a:t>
            </a:fld>
            <a:endParaRPr lang="en-US"/>
          </a:p>
        </p:txBody>
      </p:sp>
      <p:pic>
        <p:nvPicPr>
          <p:cNvPr id="5" name="Picture 4" descr="input_frequencies_4_diod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1000" y="2438400"/>
            <a:ext cx="4191000" cy="2741206"/>
          </a:xfrm>
          <a:prstGeom prst="rect">
            <a:avLst/>
          </a:prstGeom>
        </p:spPr>
      </p:pic>
      <p:pic>
        <p:nvPicPr>
          <p:cNvPr id="6" name="Picture 5" descr="output_frequencies_4_diod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24400" y="2438400"/>
            <a:ext cx="4191000" cy="278185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Approach</a:t>
            </a:r>
            <a:endParaRPr lang="en-US" dirty="0"/>
          </a:p>
        </p:txBody>
      </p:sp>
      <p:pic>
        <p:nvPicPr>
          <p:cNvPr id="6146" name="Picture 2" descr="F:\Senior Project\cap_circuit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1447800"/>
            <a:ext cx="7656233" cy="4313481"/>
          </a:xfrm>
          <a:prstGeom prst="rect">
            <a:avLst/>
          </a:prstGeom>
          <a:noFill/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BAC50-1D39-4359-A2B6-9C9716FB4F3C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Approach</a:t>
            </a:r>
            <a:endParaRPr lang="en-US" dirty="0"/>
          </a:p>
        </p:txBody>
      </p:sp>
      <p:pic>
        <p:nvPicPr>
          <p:cNvPr id="7170" name="Picture 2" descr="F:\Senior Project\cap_input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799" y="1371600"/>
            <a:ext cx="3886201" cy="2607317"/>
          </a:xfrm>
          <a:prstGeom prst="rect">
            <a:avLst/>
          </a:prstGeom>
          <a:noFill/>
        </p:spPr>
      </p:pic>
      <p:pic>
        <p:nvPicPr>
          <p:cNvPr id="7171" name="Picture 3" descr="F:\Senior Project\cap_out_of_phas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29200" y="1371600"/>
            <a:ext cx="3810000" cy="2590799"/>
          </a:xfrm>
          <a:prstGeom prst="rect">
            <a:avLst/>
          </a:prstGeom>
          <a:noFill/>
        </p:spPr>
      </p:pic>
      <p:pic>
        <p:nvPicPr>
          <p:cNvPr id="7172" name="Picture 4" descr="F:\Senior Project\cap_output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" y="4114800"/>
            <a:ext cx="3886200" cy="2534549"/>
          </a:xfrm>
          <a:prstGeom prst="rect">
            <a:avLst/>
          </a:prstGeom>
          <a:noFill/>
        </p:spPr>
      </p:pic>
      <p:pic>
        <p:nvPicPr>
          <p:cNvPr id="7173" name="Picture 5" descr="F:\Senior Project\cap_output_reference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29200" y="4058895"/>
            <a:ext cx="3781974" cy="2570505"/>
          </a:xfrm>
          <a:prstGeom prst="rect">
            <a:avLst/>
          </a:prstGeom>
          <a:noFill/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BAC50-1D39-4359-A2B6-9C9716FB4F3C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Approach</a:t>
            </a:r>
            <a:endParaRPr lang="en-US" dirty="0"/>
          </a:p>
        </p:txBody>
      </p:sp>
      <p:pic>
        <p:nvPicPr>
          <p:cNvPr id="4" name="Picture 3" descr="frii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57400" y="4876800"/>
            <a:ext cx="5026222" cy="809696"/>
          </a:xfrm>
          <a:prstGeom prst="rect">
            <a:avLst/>
          </a:prstGeom>
        </p:spPr>
      </p:pic>
      <p:pic>
        <p:nvPicPr>
          <p:cNvPr id="5" name="Picture 4" descr="diode_effeciency.jpg"/>
          <p:cNvPicPr>
            <a:picLocks noChangeAspect="1"/>
          </p:cNvPicPr>
          <p:nvPr/>
        </p:nvPicPr>
        <p:blipFill>
          <a:blip r:embed="rId3" cstate="print"/>
          <a:srcRect l="8163" t="12237" r="28571" b="12811"/>
          <a:stretch>
            <a:fillRect/>
          </a:stretch>
        </p:blipFill>
        <p:spPr>
          <a:xfrm rot="16200000">
            <a:off x="3028334" y="553067"/>
            <a:ext cx="2819399" cy="4456468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BAC50-1D39-4359-A2B6-9C9716FB4F3C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895600" y="4267200"/>
            <a:ext cx="3429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Arial Black" pitchFamily="34" charset="0"/>
              </a:rPr>
              <a:t>Efficiency Chart</a:t>
            </a:r>
            <a:endParaRPr lang="en-US" dirty="0">
              <a:latin typeface="Arial Black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743200" y="5867400"/>
            <a:ext cx="3733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Arial Black" pitchFamily="34" charset="0"/>
              </a:rPr>
              <a:t>Friis Transmission Formula</a:t>
            </a:r>
            <a:endParaRPr lang="en-US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Approach</a:t>
            </a:r>
            <a:endParaRPr lang="en-US" dirty="0"/>
          </a:p>
        </p:txBody>
      </p:sp>
      <p:pic>
        <p:nvPicPr>
          <p:cNvPr id="5" name="Picture 4" descr="497_Glass_Box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1000" y="2438400"/>
            <a:ext cx="8372475" cy="1609725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BAC50-1D39-4359-A2B6-9C9716FB4F3C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743200" y="4191000"/>
            <a:ext cx="365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Arial Black" pitchFamily="34" charset="0"/>
              </a:rPr>
              <a:t>Subsystem Block Diagram</a:t>
            </a:r>
            <a:endParaRPr lang="en-US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Nonfunctional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Objectives list for RF to DC converter:</a:t>
            </a:r>
          </a:p>
          <a:p>
            <a:r>
              <a:rPr lang="en-US" dirty="0" smtClean="0"/>
              <a:t>Conversion should be efficient</a:t>
            </a:r>
          </a:p>
          <a:p>
            <a:r>
              <a:rPr lang="en-US" dirty="0"/>
              <a:t>S</a:t>
            </a:r>
            <a:r>
              <a:rPr lang="en-US" dirty="0" smtClean="0"/>
              <a:t>hould be small</a:t>
            </a:r>
          </a:p>
          <a:p>
            <a:r>
              <a:rPr lang="en-US" dirty="0" smtClean="0"/>
              <a:t>Should be safe to use</a:t>
            </a:r>
          </a:p>
          <a:p>
            <a:r>
              <a:rPr lang="en-US" dirty="0" smtClean="0"/>
              <a:t>Should be cost efficient to produce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BAC50-1D39-4359-A2B6-9C9716FB4F3C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300" dirty="0" smtClean="0"/>
              <a:t>Past Project</a:t>
            </a:r>
          </a:p>
          <a:p>
            <a:r>
              <a:rPr lang="en-US" sz="2300" dirty="0" smtClean="0"/>
              <a:t>Problem Background</a:t>
            </a:r>
          </a:p>
          <a:p>
            <a:r>
              <a:rPr lang="en-US" sz="2300" dirty="0" smtClean="0"/>
              <a:t>Constraints</a:t>
            </a:r>
          </a:p>
          <a:p>
            <a:r>
              <a:rPr lang="en-US" sz="2300" dirty="0" smtClean="0"/>
              <a:t>Design Approach</a:t>
            </a:r>
          </a:p>
          <a:p>
            <a:r>
              <a:rPr lang="en-US" sz="2300" dirty="0" smtClean="0"/>
              <a:t>Subsystem Block Diagram</a:t>
            </a:r>
          </a:p>
          <a:p>
            <a:r>
              <a:rPr lang="en-US" sz="2300" dirty="0" smtClean="0"/>
              <a:t>Nonfunctional Requirements</a:t>
            </a:r>
          </a:p>
          <a:p>
            <a:r>
              <a:rPr lang="en-US" sz="2300" dirty="0" smtClean="0"/>
              <a:t>Functional Requirements</a:t>
            </a:r>
          </a:p>
          <a:p>
            <a:r>
              <a:rPr lang="en-US" sz="2300" dirty="0" smtClean="0"/>
              <a:t>Economic Analysis</a:t>
            </a:r>
          </a:p>
          <a:p>
            <a:r>
              <a:rPr lang="en-US" sz="2300" dirty="0" smtClean="0"/>
              <a:t>Scheduling</a:t>
            </a:r>
          </a:p>
          <a:p>
            <a:r>
              <a:rPr lang="en-US" sz="2300" dirty="0" smtClean="0"/>
              <a:t>Societal and Environmental Impacts</a:t>
            </a:r>
          </a:p>
          <a:p>
            <a:r>
              <a:rPr lang="en-US" sz="2300" dirty="0" smtClean="0"/>
              <a:t>Conclusion</a:t>
            </a:r>
          </a:p>
          <a:p>
            <a:endParaRPr lang="en-US" sz="2000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BAC50-1D39-4359-A2B6-9C9716FB4F3C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Functional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Functions for RF to DC converter:</a:t>
            </a:r>
          </a:p>
          <a:p>
            <a:r>
              <a:rPr lang="en-US" dirty="0" smtClean="0"/>
              <a:t>Should convert RF to DC</a:t>
            </a:r>
          </a:p>
          <a:p>
            <a:r>
              <a:rPr lang="en-US" dirty="0" smtClean="0"/>
              <a:t>Should filter out harmonic frequencies generated by rectifier circuit</a:t>
            </a:r>
          </a:p>
          <a:p>
            <a:r>
              <a:rPr lang="en-US" dirty="0" smtClean="0"/>
              <a:t>DC output filter should create a </a:t>
            </a:r>
            <a:r>
              <a:rPr lang="en-US" smtClean="0"/>
              <a:t>DC output</a:t>
            </a:r>
            <a:endParaRPr lang="en-US" dirty="0" smtClean="0"/>
          </a:p>
          <a:p>
            <a:r>
              <a:rPr lang="en-US" dirty="0" smtClean="0"/>
              <a:t>Should be matched to antenna input impedance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BAC50-1D39-4359-A2B6-9C9716FB4F3C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Functional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Specifications for RF to DC converter:</a:t>
            </a:r>
          </a:p>
          <a:p>
            <a:r>
              <a:rPr lang="en-US" dirty="0" smtClean="0"/>
              <a:t>Will work in the frequency range of 5.725GHz to 5.875GHz</a:t>
            </a:r>
          </a:p>
          <a:p>
            <a:r>
              <a:rPr lang="en-US" dirty="0" smtClean="0"/>
              <a:t>Will attach to an antenna at its input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BAC50-1D39-4359-A2B6-9C9716FB4F3C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Economic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Feasible to produce at a low cost</a:t>
            </a:r>
          </a:p>
          <a:p>
            <a:r>
              <a:rPr lang="en-US" dirty="0" smtClean="0"/>
              <a:t>Cheap components being used in design</a:t>
            </a:r>
          </a:p>
          <a:p>
            <a:r>
              <a:rPr lang="en-US" dirty="0" smtClean="0"/>
              <a:t>Massive market</a:t>
            </a:r>
          </a:p>
          <a:p>
            <a:r>
              <a:rPr lang="en-US" dirty="0" smtClean="0"/>
              <a:t>Not ready for commercial use yet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BAC50-1D39-4359-A2B6-9C9716FB4F3C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Schedule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BAC50-1D39-4359-A2B6-9C9716FB4F3C}" type="slidenum">
              <a:rPr lang="en-US" smtClean="0"/>
              <a:pPr/>
              <a:t>23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228604" y="1447799"/>
          <a:ext cx="8686795" cy="3505200"/>
        </p:xfrm>
        <a:graphic>
          <a:graphicData uri="http://schemas.openxmlformats.org/drawingml/2006/table">
            <a:tbl>
              <a:tblPr/>
              <a:tblGrid>
                <a:gridCol w="224035"/>
                <a:gridCol w="1589928"/>
                <a:gridCol w="1561021"/>
                <a:gridCol w="1156313"/>
                <a:gridCol w="693788"/>
                <a:gridCol w="224035"/>
                <a:gridCol w="462525"/>
                <a:gridCol w="462525"/>
                <a:gridCol w="462525"/>
                <a:gridCol w="462525"/>
                <a:gridCol w="462525"/>
                <a:gridCol w="462525"/>
                <a:gridCol w="462525"/>
              </a:tblGrid>
              <a:tr h="271869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ID</a:t>
                      </a:r>
                    </a:p>
                  </a:txBody>
                  <a:tcPr marL="5074" marR="5074" marT="50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Task Name</a:t>
                      </a:r>
                    </a:p>
                  </a:txBody>
                  <a:tcPr marL="5074" marR="5074" marT="50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Start</a:t>
                      </a:r>
                    </a:p>
                  </a:txBody>
                  <a:tcPr marL="5074" marR="5074" marT="50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Finish</a:t>
                      </a:r>
                    </a:p>
                  </a:txBody>
                  <a:tcPr marL="5074" marR="5074" marT="50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Duration</a:t>
                      </a:r>
                    </a:p>
                  </a:txBody>
                  <a:tcPr marL="5074" marR="5074" marT="50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8"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Spring 2015 - Spring 2016</a:t>
                      </a:r>
                    </a:p>
                  </a:txBody>
                  <a:tcPr marL="5074" marR="5074" marT="50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71869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5074" marR="5074" marT="50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Research</a:t>
                      </a:r>
                    </a:p>
                  </a:txBody>
                  <a:tcPr marL="5074" marR="5074" marT="50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Spring 2015</a:t>
                      </a:r>
                    </a:p>
                  </a:txBody>
                  <a:tcPr marL="5074" marR="5074" marT="50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Spring 2016</a:t>
                      </a:r>
                    </a:p>
                  </a:txBody>
                  <a:tcPr marL="5074" marR="5074" marT="50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40 Weeks</a:t>
                      </a:r>
                    </a:p>
                  </a:txBody>
                  <a:tcPr marL="5074" marR="5074" marT="50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074" marR="5074" marT="50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074" marR="5074" marT="50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074" marR="5074" marT="50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074" marR="5074" marT="50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074" marR="5074" marT="50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074" marR="5074" marT="50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074" marR="5074" marT="50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074" marR="5074" marT="50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71869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5074" marR="5074" marT="50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Diode Selection</a:t>
                      </a:r>
                    </a:p>
                  </a:txBody>
                  <a:tcPr marL="5074" marR="5074" marT="50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Fall 2015</a:t>
                      </a:r>
                    </a:p>
                  </a:txBody>
                  <a:tcPr marL="5074" marR="5074" marT="50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Fall 2015</a:t>
                      </a:r>
                    </a:p>
                  </a:txBody>
                  <a:tcPr marL="5074" marR="5074" marT="50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 Week</a:t>
                      </a:r>
                    </a:p>
                  </a:txBody>
                  <a:tcPr marL="5074" marR="5074" marT="50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074" marR="5074" marT="50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074" marR="5074" marT="50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074" marR="5074" marT="50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074" marR="5074" marT="50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074" marR="5074" marT="50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074" marR="5074" marT="50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074" marR="5074" marT="50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074" marR="5074" marT="50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1869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5074" marR="5074" marT="50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Diode Configuration</a:t>
                      </a:r>
                    </a:p>
                  </a:txBody>
                  <a:tcPr marL="5074" marR="5074" marT="50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Fall 2015</a:t>
                      </a:r>
                    </a:p>
                  </a:txBody>
                  <a:tcPr marL="5074" marR="5074" marT="50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Mid Fall 2015</a:t>
                      </a:r>
                    </a:p>
                  </a:txBody>
                  <a:tcPr marL="5074" marR="5074" marT="50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 Weeks</a:t>
                      </a:r>
                    </a:p>
                  </a:txBody>
                  <a:tcPr marL="5074" marR="5074" marT="50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074" marR="5074" marT="50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074" marR="5074" marT="50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074" marR="5074" marT="50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074" marR="5074" marT="50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074" marR="5074" marT="50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074" marR="5074" marT="50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074" marR="5074" marT="50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074" marR="5074" marT="50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1869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5074" marR="5074" marT="50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Filter Design</a:t>
                      </a:r>
                    </a:p>
                  </a:txBody>
                  <a:tcPr marL="5074" marR="5074" marT="50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Mid Fall 2015</a:t>
                      </a:r>
                    </a:p>
                  </a:txBody>
                  <a:tcPr marL="5074" marR="5074" marT="50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Mid Fall 2015</a:t>
                      </a:r>
                    </a:p>
                  </a:txBody>
                  <a:tcPr marL="5074" marR="5074" marT="50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 Weeks</a:t>
                      </a:r>
                    </a:p>
                  </a:txBody>
                  <a:tcPr marL="5074" marR="5074" marT="50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074" marR="5074" marT="50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074" marR="5074" marT="50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074" marR="5074" marT="50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074" marR="5074" marT="50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074" marR="5074" marT="50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074" marR="5074" marT="50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074" marR="5074" marT="50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074" marR="5074" marT="50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1869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5074" marR="5074" marT="50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Impedance Matching</a:t>
                      </a:r>
                    </a:p>
                  </a:txBody>
                  <a:tcPr marL="5074" marR="5074" marT="50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Mid Fall 2015</a:t>
                      </a:r>
                    </a:p>
                  </a:txBody>
                  <a:tcPr marL="5074" marR="5074" marT="50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End Fall 2015</a:t>
                      </a:r>
                    </a:p>
                  </a:txBody>
                  <a:tcPr marL="5074" marR="5074" marT="50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 Weeks</a:t>
                      </a:r>
                    </a:p>
                  </a:txBody>
                  <a:tcPr marL="5074" marR="5074" marT="50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074" marR="5074" marT="50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074" marR="5074" marT="50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074" marR="5074" marT="50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074" marR="5074" marT="50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074" marR="5074" marT="50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074" marR="5074" marT="50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074" marR="5074" marT="50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074" marR="5074" marT="50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1869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</a:t>
                      </a:r>
                    </a:p>
                  </a:txBody>
                  <a:tcPr marL="5074" marR="5074" marT="50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Purchase Parts</a:t>
                      </a:r>
                    </a:p>
                  </a:txBody>
                  <a:tcPr marL="5074" marR="5074" marT="50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End Fall 2016</a:t>
                      </a:r>
                    </a:p>
                  </a:txBody>
                  <a:tcPr marL="5074" marR="5074" marT="50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End Fall 2015</a:t>
                      </a:r>
                    </a:p>
                  </a:txBody>
                  <a:tcPr marL="5074" marR="5074" marT="50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 Day</a:t>
                      </a:r>
                    </a:p>
                  </a:txBody>
                  <a:tcPr marL="5074" marR="5074" marT="50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074" marR="5074" marT="50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074" marR="5074" marT="50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074" marR="5074" marT="50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074" marR="5074" marT="50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074" marR="5074" marT="50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074" marR="5074" marT="50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074" marR="5074" marT="50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074" marR="5074" marT="50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4039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</a:t>
                      </a:r>
                    </a:p>
                  </a:txBody>
                  <a:tcPr marL="5074" marR="5074" marT="50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Circuit Implementation</a:t>
                      </a:r>
                    </a:p>
                  </a:txBody>
                  <a:tcPr marL="5074" marR="5074" marT="50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Beginning Spring 2016</a:t>
                      </a:r>
                    </a:p>
                  </a:txBody>
                  <a:tcPr marL="5074" marR="5074" marT="50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Mid Spring 2016</a:t>
                      </a:r>
                    </a:p>
                  </a:txBody>
                  <a:tcPr marL="5074" marR="5074" marT="50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 Weeks</a:t>
                      </a:r>
                    </a:p>
                  </a:txBody>
                  <a:tcPr marL="5074" marR="5074" marT="50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074" marR="5074" marT="50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074" marR="5074" marT="50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074" marR="5074" marT="50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074" marR="5074" marT="50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074" marR="5074" marT="50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074" marR="5074" marT="50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074" marR="5074" marT="50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074" marR="5074" marT="50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34039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</a:t>
                      </a:r>
                    </a:p>
                  </a:txBody>
                  <a:tcPr marL="5074" marR="5074" marT="50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Contact Manufacturor</a:t>
                      </a:r>
                    </a:p>
                  </a:txBody>
                  <a:tcPr marL="5074" marR="5074" marT="50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Mid Spring 2016</a:t>
                      </a:r>
                    </a:p>
                  </a:txBody>
                  <a:tcPr marL="5074" marR="5074" marT="50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End Spring 2016</a:t>
                      </a:r>
                    </a:p>
                  </a:txBody>
                  <a:tcPr marL="5074" marR="5074" marT="50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 Week</a:t>
                      </a:r>
                    </a:p>
                  </a:txBody>
                  <a:tcPr marL="5074" marR="5074" marT="50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074" marR="5074" marT="50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074" marR="5074" marT="50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074" marR="5074" marT="50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074" marR="5074" marT="50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074" marR="5074" marT="50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074" marR="5074" marT="50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074" marR="5074" marT="50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074" marR="5074" marT="50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4039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</a:t>
                      </a:r>
                    </a:p>
                  </a:txBody>
                  <a:tcPr marL="5074" marR="5074" marT="50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Test Product</a:t>
                      </a:r>
                    </a:p>
                  </a:txBody>
                  <a:tcPr marL="5074" marR="5074" marT="50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End Spring 2016</a:t>
                      </a:r>
                    </a:p>
                  </a:txBody>
                  <a:tcPr marL="5074" marR="5074" marT="50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End Spring 2016</a:t>
                      </a:r>
                    </a:p>
                  </a:txBody>
                  <a:tcPr marL="5074" marR="5074" marT="50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 Weeks</a:t>
                      </a:r>
                    </a:p>
                  </a:txBody>
                  <a:tcPr marL="5074" marR="5074" marT="50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074" marR="5074" marT="50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074" marR="5074" marT="50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074" marR="5074" marT="50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074" marR="5074" marT="50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074" marR="5074" marT="50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074" marR="5074" marT="50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074" marR="5074" marT="50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074" marR="5074" marT="50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Societal and Environmental Impacts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Convenience</a:t>
            </a:r>
          </a:p>
          <a:p>
            <a:r>
              <a:rPr lang="en-US" dirty="0" smtClean="0"/>
              <a:t>Safe</a:t>
            </a:r>
          </a:p>
          <a:p>
            <a:r>
              <a:rPr lang="en-US" dirty="0" smtClean="0"/>
              <a:t>Potential to be used in the future</a:t>
            </a:r>
          </a:p>
          <a:p>
            <a:r>
              <a:rPr lang="en-US" dirty="0" smtClean="0"/>
              <a:t>Less efficient than wired power transfer</a:t>
            </a:r>
          </a:p>
          <a:p>
            <a:r>
              <a:rPr lang="en-US" dirty="0" smtClean="0"/>
              <a:t>Trade-off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BAC50-1D39-4359-A2B6-9C9716FB4F3C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RF to DC rectifier</a:t>
            </a:r>
          </a:p>
          <a:p>
            <a:r>
              <a:rPr lang="en-US" dirty="0" smtClean="0"/>
              <a:t>Continuation of 2014 project</a:t>
            </a:r>
          </a:p>
          <a:p>
            <a:r>
              <a:rPr lang="en-US" dirty="0" smtClean="0"/>
              <a:t>Design Approach</a:t>
            </a:r>
          </a:p>
          <a:p>
            <a:r>
              <a:rPr lang="en-US" dirty="0" smtClean="0"/>
              <a:t>Efficiency</a:t>
            </a:r>
          </a:p>
          <a:p>
            <a:r>
              <a:rPr lang="en-US" dirty="0" smtClean="0"/>
              <a:t>Endless Possibility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BAC50-1D39-4359-A2B6-9C9716FB4F3C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pic>
        <p:nvPicPr>
          <p:cNvPr id="4" name="Picture 3" descr="question-mark-1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6000" y="1676400"/>
            <a:ext cx="4394200" cy="4394200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BAC50-1D39-4359-A2B6-9C9716FB4F3C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Metrics for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0 – 5 point scale</a:t>
            </a:r>
          </a:p>
          <a:p>
            <a:r>
              <a:rPr lang="en-US" dirty="0" smtClean="0"/>
              <a:t>5 highest</a:t>
            </a:r>
          </a:p>
          <a:p>
            <a:r>
              <a:rPr lang="en-US" dirty="0" smtClean="0"/>
              <a:t>0 lowest</a:t>
            </a:r>
          </a:p>
          <a:p>
            <a:r>
              <a:rPr lang="en-US" dirty="0" smtClean="0"/>
              <a:t>Efficiency</a:t>
            </a:r>
          </a:p>
          <a:p>
            <a:r>
              <a:rPr lang="en-US" dirty="0" smtClean="0"/>
              <a:t>Size</a:t>
            </a:r>
          </a:p>
          <a:p>
            <a:r>
              <a:rPr lang="en-US" dirty="0" smtClean="0"/>
              <a:t>Safety</a:t>
            </a:r>
          </a:p>
          <a:p>
            <a:r>
              <a:rPr lang="en-US" dirty="0" smtClean="0"/>
              <a:t>Cost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BAC50-1D39-4359-A2B6-9C9716FB4F3C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[1] </a:t>
            </a:r>
            <a:r>
              <a:rPr lang="en-US" dirty="0" err="1" smtClean="0"/>
              <a:t>Boaventura</a:t>
            </a:r>
            <a:r>
              <a:rPr lang="en-US" dirty="0" smtClean="0"/>
              <a:t>, </a:t>
            </a:r>
            <a:r>
              <a:rPr lang="en-US" dirty="0" err="1" smtClean="0"/>
              <a:t>Alirio</a:t>
            </a:r>
            <a:r>
              <a:rPr lang="en-US" dirty="0" smtClean="0"/>
              <a:t>, et al. "Optimum Behavior." </a:t>
            </a:r>
            <a:r>
              <a:rPr lang="en-US" i="1" dirty="0" smtClean="0"/>
              <a:t>IEEE Microwave Magazine</a:t>
            </a:r>
            <a:r>
              <a:rPr lang="en-US" dirty="0" smtClean="0"/>
              <a:t> Mar.-Apr. 2013: 26-35. Print.</a:t>
            </a:r>
          </a:p>
          <a:p>
            <a:r>
              <a:rPr lang="en-US" dirty="0" smtClean="0"/>
              <a:t>[2] Flynn, Brian W., and </a:t>
            </a:r>
            <a:r>
              <a:rPr lang="en-US" dirty="0" err="1" smtClean="0"/>
              <a:t>Kyriaki</a:t>
            </a:r>
            <a:r>
              <a:rPr lang="en-US" dirty="0" smtClean="0"/>
              <a:t> </a:t>
            </a:r>
            <a:r>
              <a:rPr lang="en-US" dirty="0" err="1" smtClean="0"/>
              <a:t>Fotopoulou</a:t>
            </a:r>
            <a:r>
              <a:rPr lang="en-US" dirty="0" smtClean="0"/>
              <a:t>. "Rectifying Loose Coils." </a:t>
            </a:r>
            <a:r>
              <a:rPr lang="en-US" i="1" dirty="0" smtClean="0"/>
              <a:t>IEEE Microwave Magazine</a:t>
            </a:r>
            <a:r>
              <a:rPr lang="en-US" dirty="0" smtClean="0"/>
              <a:t> Mar.-Apr. 2013: 48-54. Print.</a:t>
            </a:r>
          </a:p>
          <a:p>
            <a:r>
              <a:rPr lang="en-US" dirty="0" smtClean="0"/>
              <a:t>[3] Lin, James C. "Wireless Power Transfer for Cell Phones or Other Mobile Communication Devices and Biological Implications." </a:t>
            </a:r>
            <a:r>
              <a:rPr lang="en-US" i="1" dirty="0" smtClean="0"/>
              <a:t>IEEE Microwave Magazine</a:t>
            </a:r>
            <a:r>
              <a:rPr lang="en-US" dirty="0" smtClean="0"/>
              <a:t> July-Aug. 2013: 18-22. Print.</a:t>
            </a:r>
          </a:p>
          <a:p>
            <a:r>
              <a:rPr lang="en-US" dirty="0" smtClean="0"/>
              <a:t>[4] </a:t>
            </a:r>
            <a:r>
              <a:rPr lang="en-US" dirty="0" err="1" smtClean="0"/>
              <a:t>Scheeler</a:t>
            </a:r>
            <a:r>
              <a:rPr lang="en-US" dirty="0" smtClean="0"/>
              <a:t>, Robert, Sean </a:t>
            </a:r>
            <a:r>
              <a:rPr lang="en-US" dirty="0" err="1" smtClean="0"/>
              <a:t>Korhummel</a:t>
            </a:r>
            <a:r>
              <a:rPr lang="en-US" dirty="0" smtClean="0"/>
              <a:t>, and </a:t>
            </a:r>
            <a:r>
              <a:rPr lang="en-US" dirty="0" err="1" smtClean="0"/>
              <a:t>Zoya</a:t>
            </a:r>
            <a:r>
              <a:rPr lang="en-US" dirty="0" smtClean="0"/>
              <a:t> </a:t>
            </a:r>
            <a:r>
              <a:rPr lang="en-US" dirty="0" err="1" smtClean="0"/>
              <a:t>Popovic</a:t>
            </a:r>
            <a:r>
              <a:rPr lang="en-US" dirty="0" smtClean="0"/>
              <a:t>. "A Dual-Frequency Ultralow-Power Efficient 0.5-g Rectenna." </a:t>
            </a:r>
            <a:r>
              <a:rPr lang="en-US" i="1" dirty="0" smtClean="0"/>
              <a:t>IEEE Microwave Magazine</a:t>
            </a:r>
            <a:r>
              <a:rPr lang="en-US" dirty="0" smtClean="0"/>
              <a:t> Jan.-Feb. 2014: 109-14. Print.</a:t>
            </a:r>
          </a:p>
          <a:p>
            <a:r>
              <a:rPr lang="en-US" dirty="0" smtClean="0"/>
              <a:t>[5] Shinohara, Naoki. </a:t>
            </a:r>
            <a:r>
              <a:rPr lang="en-US" i="1" dirty="0" smtClean="0"/>
              <a:t>Wireless Power Transfer via </a:t>
            </a:r>
            <a:r>
              <a:rPr lang="en-US" i="1" dirty="0" err="1" smtClean="0"/>
              <a:t>Radiowaves</a:t>
            </a:r>
            <a:r>
              <a:rPr lang="en-US" dirty="0" smtClean="0"/>
              <a:t>. Hoboken: ISTE, 2014. Print.</a:t>
            </a:r>
          </a:p>
          <a:p>
            <a:r>
              <a:rPr lang="en-US" i="1" dirty="0" smtClean="0"/>
              <a:t>[6] Wireless Power Transfer System</a:t>
            </a:r>
            <a:r>
              <a:rPr lang="en-US" dirty="0" smtClean="0"/>
              <a:t> (2014). Print.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BAC50-1D39-4359-A2B6-9C9716FB4F3C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Background (Bradley)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Project from 2014</a:t>
            </a:r>
          </a:p>
          <a:p>
            <a:r>
              <a:rPr lang="en-US" dirty="0" smtClean="0"/>
              <a:t>Sergio Sanchez, Tyler </a:t>
            </a:r>
            <a:r>
              <a:rPr lang="en-US" dirty="0" err="1" smtClean="0"/>
              <a:t>Hoge</a:t>
            </a:r>
            <a:r>
              <a:rPr lang="en-US" dirty="0" smtClean="0"/>
              <a:t>, &amp; </a:t>
            </a:r>
            <a:r>
              <a:rPr lang="en-US" dirty="0" err="1" smtClean="0"/>
              <a:t>Elie</a:t>
            </a:r>
            <a:r>
              <a:rPr lang="en-US" dirty="0" smtClean="0"/>
              <a:t> </a:t>
            </a:r>
            <a:r>
              <a:rPr lang="en-US" dirty="0" err="1" smtClean="0"/>
              <a:t>Baliss</a:t>
            </a:r>
            <a:endParaRPr lang="en-US" dirty="0" smtClean="0"/>
          </a:p>
          <a:p>
            <a:r>
              <a:rPr lang="en-US" dirty="0" smtClean="0"/>
              <a:t>Dr. Prasad </a:t>
            </a:r>
            <a:r>
              <a:rPr lang="en-US" dirty="0" err="1" smtClean="0"/>
              <a:t>Shastry</a:t>
            </a:r>
            <a:endParaRPr lang="en-US" dirty="0" smtClean="0"/>
          </a:p>
          <a:p>
            <a:r>
              <a:rPr lang="en-US" dirty="0" smtClean="0"/>
              <a:t>Wireless Power Transfer System  </a:t>
            </a:r>
          </a:p>
          <a:p>
            <a:r>
              <a:rPr lang="en-US" dirty="0" smtClean="0"/>
              <a:t>Commercial Parts</a:t>
            </a:r>
          </a:p>
          <a:p>
            <a:r>
              <a:rPr lang="en-US" dirty="0" smtClean="0"/>
              <a:t>915MHz frequency</a:t>
            </a:r>
          </a:p>
          <a:p>
            <a:r>
              <a:rPr lang="en-US" dirty="0" smtClean="0"/>
              <a:t>2 Meters between antennas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BAC50-1D39-4359-A2B6-9C9716FB4F3C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Bradley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Second system design of rectenna</a:t>
            </a:r>
          </a:p>
          <a:p>
            <a:r>
              <a:rPr lang="en-US" dirty="0" smtClean="0"/>
              <a:t>Functioned at 5.8 GHz</a:t>
            </a:r>
          </a:p>
          <a:p>
            <a:r>
              <a:rPr lang="en-US" dirty="0" smtClean="0"/>
              <a:t>1 Watt power transferred</a:t>
            </a:r>
          </a:p>
          <a:p>
            <a:r>
              <a:rPr lang="en-US" dirty="0" smtClean="0"/>
              <a:t>Was not completed</a:t>
            </a:r>
          </a:p>
          <a:p>
            <a:r>
              <a:rPr lang="en-US" dirty="0" smtClean="0"/>
              <a:t>Closely related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BAC50-1D39-4359-A2B6-9C9716FB4F3C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Constraints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Must output DC</a:t>
            </a:r>
          </a:p>
          <a:p>
            <a:r>
              <a:rPr lang="en-US" dirty="0" smtClean="0"/>
              <a:t>Must connect to an antenna at its input terminal</a:t>
            </a:r>
          </a:p>
          <a:p>
            <a:r>
              <a:rPr lang="en-US" dirty="0" smtClean="0"/>
              <a:t>Must operate in frequency range between 5.725GHz and 5.875GHz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BAC50-1D39-4359-A2B6-9C9716FB4F3C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HSMS -2860 Schottky Detector Diode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1026" name="Picture 2" descr="F:\Senior Project\Circuit_one_diod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2514600"/>
            <a:ext cx="8077200" cy="3125555"/>
          </a:xfrm>
          <a:prstGeom prst="rect">
            <a:avLst/>
          </a:prstGeom>
          <a:noFill/>
        </p:spPr>
      </p:pic>
      <p:cxnSp>
        <p:nvCxnSpPr>
          <p:cNvPr id="6" name="Straight Arrow Connector 5"/>
          <p:cNvCxnSpPr/>
          <p:nvPr/>
        </p:nvCxnSpPr>
        <p:spPr>
          <a:xfrm flipH="1">
            <a:off x="4191000" y="3352800"/>
            <a:ext cx="457200" cy="762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4572000" y="30480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Anode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BAC50-1D39-4359-A2B6-9C9716FB4F3C}" type="slidenum">
              <a:rPr lang="en-US" smtClean="0"/>
              <a:pPr/>
              <a:t>6</a:t>
            </a:fld>
            <a:endParaRPr lang="en-US"/>
          </a:p>
        </p:txBody>
      </p:sp>
      <p:cxnSp>
        <p:nvCxnSpPr>
          <p:cNvPr id="10" name="Straight Arrow Connector 9"/>
          <p:cNvCxnSpPr>
            <a:stCxn id="11" idx="1"/>
          </p:cNvCxnSpPr>
          <p:nvPr/>
        </p:nvCxnSpPr>
        <p:spPr>
          <a:xfrm flipH="1" flipV="1">
            <a:off x="5105400" y="4267200"/>
            <a:ext cx="457200" cy="6418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562600" y="47244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Cathode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Approach</a:t>
            </a:r>
            <a:endParaRPr lang="en-US" dirty="0"/>
          </a:p>
        </p:txBody>
      </p:sp>
      <p:pic>
        <p:nvPicPr>
          <p:cNvPr id="2050" name="Picture 2" descr="F:\Senior Project\Input_Voltag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590800"/>
            <a:ext cx="3877216" cy="2915057"/>
          </a:xfrm>
          <a:prstGeom prst="rect">
            <a:avLst/>
          </a:prstGeom>
          <a:noFill/>
        </p:spPr>
      </p:pic>
      <p:pic>
        <p:nvPicPr>
          <p:cNvPr id="2051" name="Picture 3" descr="F:\Senior Project\Output_Voltage_one_diod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2590800"/>
            <a:ext cx="4143954" cy="2895600"/>
          </a:xfrm>
          <a:prstGeom prst="rect">
            <a:avLst/>
          </a:prstGeom>
          <a:noFill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BAC50-1D39-4359-A2B6-9C9716FB4F3C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Approach</a:t>
            </a:r>
            <a:endParaRPr lang="en-US" dirty="0"/>
          </a:p>
        </p:txBody>
      </p:sp>
      <p:pic>
        <p:nvPicPr>
          <p:cNvPr id="1028" name="Picture 4" descr="http://people.seas.harvard.edu/~jones/es154/lectures/lecture_2/diode_circuits/diode_fullwave_4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2743200"/>
            <a:ext cx="4657725" cy="1752600"/>
          </a:xfrm>
          <a:prstGeom prst="rect">
            <a:avLst/>
          </a:prstGeom>
          <a:noFill/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BAC50-1D39-4359-A2B6-9C9716FB4F3C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438400" y="4953000"/>
            <a:ext cx="396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Arial Black" pitchFamily="34" charset="0"/>
              </a:rPr>
              <a:t>Two Diode Full Wave Rectifier</a:t>
            </a:r>
            <a:endParaRPr lang="en-US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Approach</a:t>
            </a:r>
            <a:endParaRPr lang="en-US" dirty="0"/>
          </a:p>
        </p:txBody>
      </p:sp>
      <p:pic>
        <p:nvPicPr>
          <p:cNvPr id="3074" name="Picture 2" descr="F:\Senior Project\Circuit_two_diod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676400"/>
            <a:ext cx="8229600" cy="4114800"/>
          </a:xfrm>
          <a:prstGeom prst="rect">
            <a:avLst/>
          </a:prstGeom>
          <a:noFill/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BAC50-1D39-4359-A2B6-9C9716FB4F3C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3285</TotalTime>
  <Words>630</Words>
  <Application>Microsoft Office PowerPoint</Application>
  <PresentationFormat>On-screen Show (4:3)</PresentationFormat>
  <Paragraphs>261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Office Theme</vt:lpstr>
      <vt:lpstr>RF to DC Rectifier Project Proposal</vt:lpstr>
      <vt:lpstr>Agenda </vt:lpstr>
      <vt:lpstr>Problem Background (Bradley)</vt:lpstr>
      <vt:lpstr>Bradley Cont.</vt:lpstr>
      <vt:lpstr>Constraints</vt:lpstr>
      <vt:lpstr>Design Approach</vt:lpstr>
      <vt:lpstr>Design Approach</vt:lpstr>
      <vt:lpstr>Design Approach</vt:lpstr>
      <vt:lpstr>Design Approach</vt:lpstr>
      <vt:lpstr>Design Approach</vt:lpstr>
      <vt:lpstr>Design Approach</vt:lpstr>
      <vt:lpstr>Design Approach</vt:lpstr>
      <vt:lpstr>Design Approach</vt:lpstr>
      <vt:lpstr>Design Approach</vt:lpstr>
      <vt:lpstr>Design Approach</vt:lpstr>
      <vt:lpstr>Design Approach</vt:lpstr>
      <vt:lpstr>Design Approach</vt:lpstr>
      <vt:lpstr>Design Approach</vt:lpstr>
      <vt:lpstr>Nonfunctional Requirements</vt:lpstr>
      <vt:lpstr>Functional Requirements</vt:lpstr>
      <vt:lpstr>Functional Requirements</vt:lpstr>
      <vt:lpstr>Economic Analysis</vt:lpstr>
      <vt:lpstr>Schedule</vt:lpstr>
      <vt:lpstr>Societal and Environmental Impacts</vt:lpstr>
      <vt:lpstr>Conclusion</vt:lpstr>
      <vt:lpstr>Questions?</vt:lpstr>
      <vt:lpstr>Metrics for Objectives</vt:lpstr>
      <vt:lpstr>References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RF to DC Rectifier</dc:title>
  <dc:creator>Owner</dc:creator>
  <cp:lastModifiedBy>Owner</cp:lastModifiedBy>
  <cp:revision>101</cp:revision>
  <dcterms:created xsi:type="dcterms:W3CDTF">2015-05-01T01:29:01Z</dcterms:created>
  <dcterms:modified xsi:type="dcterms:W3CDTF">2015-10-06T05:31:48Z</dcterms:modified>
</cp:coreProperties>
</file>