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56" r:id="rId2"/>
    <p:sldId id="257" r:id="rId3"/>
    <p:sldId id="283" r:id="rId4"/>
    <p:sldId id="258" r:id="rId5"/>
    <p:sldId id="259" r:id="rId6"/>
    <p:sldId id="261" r:id="rId7"/>
    <p:sldId id="276" r:id="rId8"/>
    <p:sldId id="275" r:id="rId9"/>
    <p:sldId id="260" r:id="rId10"/>
    <p:sldId id="284" r:id="rId11"/>
    <p:sldId id="278" r:id="rId12"/>
    <p:sldId id="262" r:id="rId13"/>
    <p:sldId id="263" r:id="rId14"/>
    <p:sldId id="277" r:id="rId15"/>
    <p:sldId id="264" r:id="rId16"/>
    <p:sldId id="265" r:id="rId17"/>
    <p:sldId id="266" r:id="rId18"/>
    <p:sldId id="267" r:id="rId19"/>
    <p:sldId id="268" r:id="rId20"/>
    <p:sldId id="271" r:id="rId21"/>
    <p:sldId id="269" r:id="rId22"/>
    <p:sldId id="272" r:id="rId23"/>
    <p:sldId id="279" r:id="rId24"/>
    <p:sldId id="280" r:id="rId25"/>
    <p:sldId id="288" r:id="rId26"/>
    <p:sldId id="286" r:id="rId27"/>
    <p:sldId id="287" r:id="rId28"/>
    <p:sldId id="273" r:id="rId29"/>
    <p:sldId id="281" r:id="rId30"/>
    <p:sldId id="282" r:id="rId31"/>
    <p:sldId id="274" r:id="rId32"/>
    <p:sldId id="285" r:id="rId33"/>
    <p:sldId id="270" r:id="rId34"/>
    <p:sldId id="289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344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wner\Documents\Test%20Result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wner\Documents\Test%20Resul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scatterChart>
        <c:scatterStyle val="lineMarker"/>
        <c:ser>
          <c:idx val="0"/>
          <c:order val="0"/>
          <c:tx>
            <c:strRef>
              <c:f>Sheet1!$G$1</c:f>
              <c:strCache>
                <c:ptCount val="1"/>
                <c:pt idx="0">
                  <c:v>efficiency</c:v>
                </c:pt>
              </c:strCache>
            </c:strRef>
          </c:tx>
          <c:xVal>
            <c:numRef>
              <c:f>Sheet1!$A$2:$A$19</c:f>
              <c:numCache>
                <c:formatCode>General</c:formatCode>
                <c:ptCount val="1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</c:numCache>
            </c:numRef>
          </c:xVal>
          <c:yVal>
            <c:numRef>
              <c:f>Sheet1!$G$2:$G$19</c:f>
              <c:numCache>
                <c:formatCode>General</c:formatCode>
                <c:ptCount val="18"/>
                <c:pt idx="0">
                  <c:v>50.562000000000012</c:v>
                </c:pt>
                <c:pt idx="1">
                  <c:v>56.748397745172127</c:v>
                </c:pt>
                <c:pt idx="2">
                  <c:v>55.650437783153031</c:v>
                </c:pt>
                <c:pt idx="3">
                  <c:v>58.703058300295147</c:v>
                </c:pt>
                <c:pt idx="4">
                  <c:v>61.534629138112955</c:v>
                </c:pt>
                <c:pt idx="5">
                  <c:v>67.214844122410938</c:v>
                </c:pt>
                <c:pt idx="6">
                  <c:v>75.629886189035631</c:v>
                </c:pt>
                <c:pt idx="7">
                  <c:v>81.528014399480384</c:v>
                </c:pt>
                <c:pt idx="8">
                  <c:v>84.397464370385237</c:v>
                </c:pt>
                <c:pt idx="9">
                  <c:v>87.053181515072481</c:v>
                </c:pt>
                <c:pt idx="10">
                  <c:v>99.687200000000004</c:v>
                </c:pt>
                <c:pt idx="11">
                  <c:v>109.44254418031147</c:v>
                </c:pt>
                <c:pt idx="12">
                  <c:v>104.49915539280961</c:v>
                </c:pt>
                <c:pt idx="13">
                  <c:v>100.23744672545439</c:v>
                </c:pt>
                <c:pt idx="14">
                  <c:v>96.341935273946362</c:v>
                </c:pt>
                <c:pt idx="15">
                  <c:v>98.821176880261802</c:v>
                </c:pt>
                <c:pt idx="16">
                  <c:v>95.672730403336772</c:v>
                </c:pt>
              </c:numCache>
            </c:numRef>
          </c:yVal>
        </c:ser>
        <c:axId val="76504448"/>
        <c:axId val="67925504"/>
      </c:scatterChart>
      <c:valAx>
        <c:axId val="7650444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800">
                    <a:latin typeface="Arial" pitchFamily="34" charset="0"/>
                    <a:cs typeface="Arial" pitchFamily="34" charset="0"/>
                  </a:defRPr>
                </a:pPr>
                <a:r>
                  <a:rPr lang="en-US" sz="1800">
                    <a:latin typeface="Arial" pitchFamily="34" charset="0"/>
                    <a:cs typeface="Arial" pitchFamily="34" charset="0"/>
                  </a:rPr>
                  <a:t>Input</a:t>
                </a:r>
                <a:r>
                  <a:rPr lang="en-US" sz="1800" baseline="0">
                    <a:latin typeface="Arial" pitchFamily="34" charset="0"/>
                    <a:cs typeface="Arial" pitchFamily="34" charset="0"/>
                  </a:rPr>
                  <a:t> Power (dBm)</a:t>
                </a:r>
                <a:endParaRPr lang="en-US" sz="1800">
                  <a:latin typeface="Arial" pitchFamily="34" charset="0"/>
                  <a:cs typeface="Arial" pitchFamily="34" charset="0"/>
                </a:endParaRPr>
              </a:p>
            </c:rich>
          </c:tx>
          <c:layout/>
        </c:title>
        <c:numFmt formatCode="General" sourceLinked="1"/>
        <c:majorTickMark val="none"/>
        <c:tickLblPos val="nextTo"/>
        <c:txPr>
          <a:bodyPr/>
          <a:lstStyle/>
          <a:p>
            <a:pPr>
              <a:defRPr sz="24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67925504"/>
        <c:crosses val="autoZero"/>
        <c:crossBetween val="midCat"/>
      </c:valAx>
      <c:valAx>
        <c:axId val="67925504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 sz="1800">
                    <a:latin typeface="Arial" pitchFamily="34" charset="0"/>
                    <a:cs typeface="Arial" pitchFamily="34" charset="0"/>
                  </a:defRPr>
                </a:pPr>
                <a:r>
                  <a:rPr lang="en-US" sz="1800">
                    <a:latin typeface="Arial" pitchFamily="34" charset="0"/>
                    <a:cs typeface="Arial" pitchFamily="34" charset="0"/>
                  </a:rPr>
                  <a:t>Efficiency</a:t>
                </a:r>
                <a:r>
                  <a:rPr lang="en-US" sz="1800" baseline="0">
                    <a:latin typeface="Arial" pitchFamily="34" charset="0"/>
                    <a:cs typeface="Arial" pitchFamily="34" charset="0"/>
                  </a:rPr>
                  <a:t> %</a:t>
                </a:r>
                <a:endParaRPr lang="en-US" sz="1800">
                  <a:latin typeface="Arial" pitchFamily="34" charset="0"/>
                  <a:cs typeface="Arial" pitchFamily="34" charset="0"/>
                </a:endParaRPr>
              </a:p>
            </c:rich>
          </c:tx>
          <c:layout/>
        </c:title>
        <c:numFmt formatCode="General" sourceLinked="1"/>
        <c:majorTickMark val="none"/>
        <c:tickLblPos val="nextTo"/>
        <c:txPr>
          <a:bodyPr/>
          <a:lstStyle/>
          <a:p>
            <a:pPr>
              <a:defRPr sz="24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76504448"/>
        <c:crosses val="autoZero"/>
        <c:crossBetween val="midCat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scatterChart>
        <c:scatterStyle val="lineMarker"/>
        <c:ser>
          <c:idx val="0"/>
          <c:order val="0"/>
          <c:tx>
            <c:strRef>
              <c:f>Sheet1!$S$1</c:f>
              <c:strCache>
                <c:ptCount val="1"/>
                <c:pt idx="0">
                  <c:v>Received Power</c:v>
                </c:pt>
              </c:strCache>
            </c:strRef>
          </c:tx>
          <c:xVal>
            <c:numRef>
              <c:f>Sheet1!$R$2:$R$19</c:f>
              <c:numCache>
                <c:formatCode>General</c:formatCode>
                <c:ptCount val="18"/>
                <c:pt idx="0">
                  <c:v>6</c:v>
                </c:pt>
                <c:pt idx="1">
                  <c:v>5</c:v>
                </c:pt>
                <c:pt idx="2">
                  <c:v>4</c:v>
                </c:pt>
                <c:pt idx="3">
                  <c:v>3</c:v>
                </c:pt>
                <c:pt idx="4">
                  <c:v>2</c:v>
                </c:pt>
                <c:pt idx="5">
                  <c:v>1</c:v>
                </c:pt>
              </c:numCache>
            </c:numRef>
          </c:xVal>
          <c:yVal>
            <c:numRef>
              <c:f>Sheet1!$S$2:$S$19</c:f>
              <c:numCache>
                <c:formatCode>General</c:formatCode>
                <c:ptCount val="18"/>
                <c:pt idx="0">
                  <c:v>13.5</c:v>
                </c:pt>
                <c:pt idx="1">
                  <c:v>14.83</c:v>
                </c:pt>
                <c:pt idx="2">
                  <c:v>16.809999999999999</c:v>
                </c:pt>
                <c:pt idx="3">
                  <c:v>19.29</c:v>
                </c:pt>
                <c:pt idx="4">
                  <c:v>21.950000000000003</c:v>
                </c:pt>
                <c:pt idx="5">
                  <c:v>24.39</c:v>
                </c:pt>
              </c:numCache>
            </c:numRef>
          </c:yVal>
        </c:ser>
        <c:axId val="67957888"/>
        <c:axId val="67959808"/>
      </c:scatterChart>
      <c:valAx>
        <c:axId val="6795788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800">
                    <a:latin typeface="Arial" pitchFamily="34" charset="0"/>
                    <a:cs typeface="Arial" pitchFamily="34" charset="0"/>
                  </a:defRPr>
                </a:pPr>
                <a:r>
                  <a:rPr lang="en-US" sz="1800">
                    <a:latin typeface="Arial" pitchFamily="34" charset="0"/>
                    <a:cs typeface="Arial" pitchFamily="34" charset="0"/>
                  </a:rPr>
                  <a:t>Distance</a:t>
                </a:r>
                <a:r>
                  <a:rPr lang="en-US" sz="1800" baseline="0">
                    <a:latin typeface="Arial" pitchFamily="34" charset="0"/>
                    <a:cs typeface="Arial" pitchFamily="34" charset="0"/>
                  </a:rPr>
                  <a:t> (feet)</a:t>
                </a:r>
                <a:endParaRPr lang="en-US" sz="1800">
                  <a:latin typeface="Arial" pitchFamily="34" charset="0"/>
                  <a:cs typeface="Arial" pitchFamily="34" charset="0"/>
                </a:endParaRPr>
              </a:p>
            </c:rich>
          </c:tx>
          <c:layout/>
        </c:title>
        <c:numFmt formatCode="General" sourceLinked="1"/>
        <c:majorTickMark val="none"/>
        <c:tickLblPos val="nextTo"/>
        <c:txPr>
          <a:bodyPr/>
          <a:lstStyle/>
          <a:p>
            <a:pPr>
              <a:defRPr sz="24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67959808"/>
        <c:crosses val="autoZero"/>
        <c:crossBetween val="midCat"/>
      </c:valAx>
      <c:valAx>
        <c:axId val="67959808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 sz="1800">
                    <a:latin typeface="Arial" pitchFamily="34" charset="0"/>
                    <a:cs typeface="Arial" pitchFamily="34" charset="0"/>
                  </a:defRPr>
                </a:pPr>
                <a:r>
                  <a:rPr lang="en-US" sz="1800">
                    <a:latin typeface="Arial" pitchFamily="34" charset="0"/>
                    <a:cs typeface="Arial" pitchFamily="34" charset="0"/>
                  </a:rPr>
                  <a:t>Received</a:t>
                </a:r>
                <a:r>
                  <a:rPr lang="en-US" sz="1800" baseline="0">
                    <a:latin typeface="Arial" pitchFamily="34" charset="0"/>
                    <a:cs typeface="Arial" pitchFamily="34" charset="0"/>
                  </a:rPr>
                  <a:t> Power dBm</a:t>
                </a:r>
                <a:endParaRPr lang="en-US" sz="1800">
                  <a:latin typeface="Arial" pitchFamily="34" charset="0"/>
                  <a:cs typeface="Arial" pitchFamily="34" charset="0"/>
                </a:endParaRPr>
              </a:p>
            </c:rich>
          </c:tx>
          <c:layout/>
        </c:title>
        <c:numFmt formatCode="General" sourceLinked="1"/>
        <c:majorTickMark val="none"/>
        <c:tickLblPos val="nextTo"/>
        <c:txPr>
          <a:bodyPr/>
          <a:lstStyle/>
          <a:p>
            <a:pPr>
              <a:defRPr sz="24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67957888"/>
        <c:crosses val="autoZero"/>
        <c:crossBetween val="midCat"/>
      </c:valAx>
    </c:plotArea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124A51-34E7-4863-828B-15B944F734C8}" type="datetimeFigureOut">
              <a:rPr lang="en-US" smtClean="0"/>
              <a:pPr/>
              <a:t>4/25/2016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F3D2EB-5BCA-439C-91B1-8FE665E29E2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3D2EB-5BCA-439C-91B1-8FE665E29E2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1F613-7D2D-4862-A6EE-BA5946979103}" type="datetime1">
              <a:rPr lang="en-US" smtClean="0"/>
              <a:pPr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7F85F-4D6D-4A90-95EC-C68439184B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EC175-5D09-42C9-AACE-88DC9B88DCE4}" type="datetime1">
              <a:rPr lang="en-US" smtClean="0"/>
              <a:pPr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7F85F-4D6D-4A90-95EC-C68439184B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26B05-9426-4B37-9BF2-926FCFD0E9BD}" type="datetime1">
              <a:rPr lang="en-US" smtClean="0"/>
              <a:pPr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7F85F-4D6D-4A90-95EC-C68439184B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BD51B-EA21-4E74-9082-3C1ADB2340C3}" type="datetime1">
              <a:rPr lang="en-US" smtClean="0"/>
              <a:pPr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7F85F-4D6D-4A90-95EC-C68439184B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CD872-F33F-498C-9789-AF683840B5A3}" type="datetime1">
              <a:rPr lang="en-US" smtClean="0"/>
              <a:pPr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7F85F-4D6D-4A90-95EC-C68439184B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2BEC7-16B7-4A6F-8A3B-EDD6DAF9D130}" type="datetime1">
              <a:rPr lang="en-US" smtClean="0"/>
              <a:pPr/>
              <a:t>4/25/2016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7F85F-4D6D-4A90-95EC-C68439184B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3F358-FE79-47B0-9A5B-0D9CC64C8782}" type="datetime1">
              <a:rPr lang="en-US" smtClean="0"/>
              <a:pPr/>
              <a:t>4/25/2016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7F85F-4D6D-4A90-95EC-C68439184B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D7C0B-5E50-42AA-B7FE-BA0DE0FC4798}" type="datetime1">
              <a:rPr lang="en-US" smtClean="0"/>
              <a:pPr/>
              <a:t>4/25/2016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7F85F-4D6D-4A90-95EC-C68439184B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B8CC0-D028-4CA0-9217-23BFC8AC6BEE}" type="datetime1">
              <a:rPr lang="en-US" smtClean="0"/>
              <a:pPr/>
              <a:t>4/25/2016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7F85F-4D6D-4A90-95EC-C68439184B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FE42C-EF6C-4BDA-B4C1-8FA77AF5B329}" type="datetime1">
              <a:rPr lang="en-US" smtClean="0"/>
              <a:pPr/>
              <a:t>4/25/2016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7F85F-4D6D-4A90-95EC-C68439184B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DA38E570-2393-4407-AADB-91CC9898653C}" type="datetime1">
              <a:rPr lang="en-US" smtClean="0"/>
              <a:pPr/>
              <a:t>4/25/2016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6987F85F-4D6D-4A90-95EC-C68439184B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2DF1C5F3-8DC7-48DA-B297-C63BDC748AB1}" type="datetime1">
              <a:rPr lang="en-US" smtClean="0"/>
              <a:pPr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6987F85F-4D6D-4A90-95EC-C68439184BE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RF to DC Converter for Wireless Power Transfer Systems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0" y="6120384"/>
            <a:ext cx="3810000" cy="737616"/>
          </a:xfrm>
        </p:spPr>
        <p:txBody>
          <a:bodyPr>
            <a:noAutofit/>
          </a:bodyPr>
          <a:lstStyle/>
          <a:p>
            <a:pPr algn="r"/>
            <a:r>
              <a:rPr lang="en-US" sz="2400" dirty="0" smtClean="0"/>
              <a:t>Brandon White</a:t>
            </a:r>
          </a:p>
          <a:p>
            <a:pPr algn="r"/>
            <a:r>
              <a:rPr lang="en-US" sz="2400" dirty="0" smtClean="0"/>
              <a:t>Advisor: Dr. Prasad </a:t>
            </a:r>
            <a:r>
              <a:rPr lang="en-US" sz="2400" dirty="0" err="1" smtClean="0"/>
              <a:t>Shastry</a:t>
            </a:r>
            <a:endParaRPr lang="en-US" sz="2400" dirty="0"/>
          </a:p>
        </p:txBody>
      </p:sp>
      <p:pic>
        <p:nvPicPr>
          <p:cNvPr id="30722" name="Picture 2" descr="http://www.bradley.edu/dotAsset/71ce5512-175b-4ae2-93d6-5441d180848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0"/>
            <a:ext cx="2971800" cy="990600"/>
          </a:xfrm>
          <a:prstGeom prst="rect">
            <a:avLst/>
          </a:prstGeom>
          <a:noFill/>
        </p:spPr>
      </p:pic>
      <p:pic>
        <p:nvPicPr>
          <p:cNvPr id="30724" name="Picture 4" descr="http://ee.bradley.edu/rfgroup/_privateindexnew/index11.jpg"/>
          <p:cNvPicPr>
            <a:picLocks noChangeAspect="1" noChangeArrowheads="1"/>
          </p:cNvPicPr>
          <p:nvPr/>
        </p:nvPicPr>
        <p:blipFill>
          <a:blip r:embed="rId4" cstate="print"/>
          <a:srcRect r="2703" b="3356"/>
          <a:stretch>
            <a:fillRect/>
          </a:stretch>
        </p:blipFill>
        <p:spPr bwMode="auto">
          <a:xfrm>
            <a:off x="0" y="5181600"/>
            <a:ext cx="1676400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– Physical System</a:t>
            </a:r>
            <a:endParaRPr lang="en-US" dirty="0"/>
          </a:p>
        </p:txBody>
      </p:sp>
      <p:pic>
        <p:nvPicPr>
          <p:cNvPr id="5" name="Content Placeholder 4" descr="image1 (4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47800" y="1752600"/>
            <a:ext cx="6167967" cy="462597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7F85F-4D6D-4A90-95EC-C68439184BE4}" type="slidenum">
              <a:rPr lang="en-US" sz="360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pPr/>
              <a:t>10</a:t>
            </a:fld>
            <a:endParaRPr lang="en-US" sz="36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657600" y="2667000"/>
            <a:ext cx="4572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429000" y="2286000"/>
            <a:ext cx="4572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733800" y="3352800"/>
            <a:ext cx="4572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0" name="Straight Arrow Connector 9"/>
          <p:cNvCxnSpPr>
            <a:stCxn id="7" idx="6"/>
          </p:cNvCxnSpPr>
          <p:nvPr/>
        </p:nvCxnSpPr>
        <p:spPr>
          <a:xfrm flipV="1">
            <a:off x="3886200" y="2133600"/>
            <a:ext cx="5334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4114800" y="2514600"/>
            <a:ext cx="5334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4191000" y="2743200"/>
            <a:ext cx="1143000" cy="762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343400" y="16764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Harmonic Suppression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572000" y="22860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Diode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257800" y="25146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Balun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6172200" y="3048000"/>
            <a:ext cx="6858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9" name="Straight Arrow Connector 18"/>
          <p:cNvCxnSpPr>
            <a:stCxn id="18" idx="2"/>
          </p:cNvCxnSpPr>
          <p:nvPr/>
        </p:nvCxnSpPr>
        <p:spPr>
          <a:xfrm flipH="1">
            <a:off x="5943600" y="3352800"/>
            <a:ext cx="2286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876800" y="35052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DC Bypass Filter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3124200" y="63246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Fig 5.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RF to DC converter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– ADS Schematic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7F85F-4D6D-4A90-95EC-C68439184BE4}" type="slidenum">
              <a:rPr lang="en-US" sz="360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pPr/>
              <a:t>11</a:t>
            </a:fld>
            <a:endParaRPr lang="en-US" sz="36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unmatched_simulation_schematic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400" y="1752600"/>
            <a:ext cx="7924800" cy="39427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05000" y="6019800"/>
            <a:ext cx="5519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Fig 6.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ADS Schematic Design of RF to DC Converter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– Matching Network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7F85F-4D6D-4A90-95EC-C68439184BE4}" type="slidenum">
              <a:rPr lang="en-US" sz="360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pPr/>
              <a:t>12</a:t>
            </a:fld>
            <a:endParaRPr lang="en-US" sz="36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5400" y="5105400"/>
            <a:ext cx="6583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Fig 7. ADS Schematic Design of Impedance Matching Network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 descr="schematic_match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0600" y="2514600"/>
            <a:ext cx="7239000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- Harmonic Suppression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7F85F-4D6D-4A90-95EC-C68439184BE4}" type="slidenum">
              <a:rPr lang="en-US" sz="360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pPr/>
              <a:t>13</a:t>
            </a:fld>
            <a:endParaRPr lang="en-US" sz="36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6096000"/>
            <a:ext cx="4660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Fig 8. Second Order Harmonic Suppression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95800" y="5029200"/>
            <a:ext cx="4399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Fig 9. Third Order Harmonic Suppression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 descr="schematic_2nd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0" y="1828800"/>
            <a:ext cx="1905000" cy="4191000"/>
          </a:xfrm>
          <a:prstGeom prst="rect">
            <a:avLst/>
          </a:prstGeom>
        </p:spPr>
      </p:pic>
      <p:pic>
        <p:nvPicPr>
          <p:cNvPr id="10" name="Picture 9" descr="schematic_3rd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10200" y="1752600"/>
            <a:ext cx="2286000" cy="3086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– Diode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HSMS-2860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Schotky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detector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diode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Discovered in research</a:t>
            </a:r>
          </a:p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Pspice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file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Worked perfectly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7F85F-4D6D-4A90-95EC-C68439184BE4}" type="slidenum">
              <a:rPr lang="en-US" sz="360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pPr/>
              <a:t>14</a:t>
            </a:fld>
            <a:endParaRPr lang="en-US" sz="36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4" name="Picture 2" descr="http://media.digikey.com/Renders/~~Pkg.Case%20or%20Series/SOT-23-3%20PK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3505200"/>
            <a:ext cx="2362200" cy="236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- </a:t>
            </a:r>
            <a:r>
              <a:rPr lang="en-US" dirty="0" err="1" smtClean="0"/>
              <a:t>Balun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7F85F-4D6D-4A90-95EC-C68439184BE4}" type="slidenum">
              <a:rPr lang="en-US" sz="360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pPr/>
              <a:t>15</a:t>
            </a:fld>
            <a:endParaRPr lang="en-US" sz="36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7000" y="5257800"/>
            <a:ext cx="4232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Fig 10. ADS Schematic Design of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Balun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 descr="schematic_balun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76600" y="2743200"/>
            <a:ext cx="2595637" cy="23384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– DC Bypass Filter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7F85F-4D6D-4A90-95EC-C68439184BE4}" type="slidenum">
              <a:rPr lang="en-US" sz="360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pPr/>
              <a:t>16</a:t>
            </a:fld>
            <a:endParaRPr lang="en-US" sz="36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09800" y="4800600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Fig 11. ADS Design of Output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Microstrip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Spacing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 descr="schematic_output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" y="2590800"/>
            <a:ext cx="7924800" cy="1898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- Discontinuities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7F85F-4D6D-4A90-95EC-C68439184BE4}" type="slidenum">
              <a:rPr lang="en-US" sz="360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pPr/>
              <a:t>17</a:t>
            </a:fld>
            <a:endParaRPr lang="en-US" sz="36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71600" y="4876800"/>
            <a:ext cx="2634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Fig 12.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Schematic Bend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10200" y="4876800"/>
            <a:ext cx="3386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Fig 13. Schematic Tee Junction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 descr="schematic_bend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47800" y="2895600"/>
            <a:ext cx="2286000" cy="1533665"/>
          </a:xfrm>
          <a:prstGeom prst="rect">
            <a:avLst/>
          </a:prstGeom>
        </p:spPr>
      </p:pic>
      <p:pic>
        <p:nvPicPr>
          <p:cNvPr id="10" name="Picture 9" descr="schematic_tee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91200" y="1981200"/>
            <a:ext cx="2057400" cy="27816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Results - Unmatched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7F85F-4D6D-4A90-95EC-C68439184BE4}" type="slidenum">
              <a:rPr lang="en-US" sz="360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pPr/>
              <a:t>18</a:t>
            </a:fld>
            <a:endParaRPr lang="en-US" sz="36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5400" y="5486400"/>
            <a:ext cx="3130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Fig 14. Reflection Coefficient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86400" y="5486400"/>
            <a:ext cx="2634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Fig 15. Real Impedance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 descr="unmatched_imag_imp.PNG"/>
          <p:cNvPicPr/>
          <p:nvPr/>
        </p:nvPicPr>
        <p:blipFill>
          <a:blip r:embed="rId2" cstate="print"/>
          <a:srcRect t="5405" b="5405"/>
          <a:stretch>
            <a:fillRect/>
          </a:stretch>
        </p:blipFill>
        <p:spPr>
          <a:xfrm>
            <a:off x="685800" y="2667000"/>
            <a:ext cx="3962400" cy="2667000"/>
          </a:xfrm>
          <a:prstGeom prst="rect">
            <a:avLst/>
          </a:prstGeom>
        </p:spPr>
      </p:pic>
      <p:pic>
        <p:nvPicPr>
          <p:cNvPr id="11" name="Picture 10" descr="unmatched_real_imp.PNG"/>
          <p:cNvPicPr/>
          <p:nvPr/>
        </p:nvPicPr>
        <p:blipFill>
          <a:blip r:embed="rId3" cstate="print"/>
          <a:srcRect b="7374"/>
          <a:stretch>
            <a:fillRect/>
          </a:stretch>
        </p:blipFill>
        <p:spPr>
          <a:xfrm>
            <a:off x="5029200" y="2667000"/>
            <a:ext cx="3657600" cy="266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Results - Unmatched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7F85F-4D6D-4A90-95EC-C68439184BE4}" type="slidenum">
              <a:rPr lang="en-US" sz="360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pPr/>
              <a:t>19</a:t>
            </a:fld>
            <a:endParaRPr lang="en-US" sz="36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7000" y="5181600"/>
            <a:ext cx="4938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Fig 16. Efficiency of System in ADS Simulation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 descr="input_vs_output_unmatched.PNG"/>
          <p:cNvPicPr/>
          <p:nvPr/>
        </p:nvPicPr>
        <p:blipFill>
          <a:blip r:embed="rId2" cstate="print"/>
          <a:srcRect l="2124"/>
          <a:stretch>
            <a:fillRect/>
          </a:stretch>
        </p:blipFill>
        <p:spPr>
          <a:xfrm>
            <a:off x="1219200" y="2209800"/>
            <a:ext cx="7024141" cy="2866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Agenda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752600"/>
            <a:ext cx="82296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Project Application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Project Overview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Literature Review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Block Diagram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Project Design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Simulation Results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Test Results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Conclusions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7F85F-4D6D-4A90-95EC-C68439184BE4}" type="slidenum">
              <a:rPr lang="en-US" sz="360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pPr/>
              <a:t>2</a:t>
            </a:fld>
            <a:endParaRPr lang="en-US" sz="36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Results - Unmatched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7F85F-4D6D-4A90-95EC-C68439184BE4}" type="slidenum">
              <a:rPr lang="en-US" sz="360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pPr/>
              <a:t>20</a:t>
            </a:fld>
            <a:endParaRPr lang="en-US" sz="36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62200" y="5181600"/>
            <a:ext cx="4677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Fig 17. Simulated Output Voltage Waveform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unmatched_output_wave.PNG"/>
          <p:cNvPicPr/>
          <p:nvPr/>
        </p:nvPicPr>
        <p:blipFill>
          <a:blip r:embed="rId2" cstate="print"/>
          <a:srcRect l="3547" r="2445" b="5888"/>
          <a:stretch>
            <a:fillRect/>
          </a:stretch>
        </p:blipFill>
        <p:spPr>
          <a:xfrm>
            <a:off x="2514600" y="2133600"/>
            <a:ext cx="4038600" cy="297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Results - Matched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7F85F-4D6D-4A90-95EC-C68439184BE4}" type="slidenum">
              <a:rPr lang="en-US" sz="360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pPr/>
              <a:t>21</a:t>
            </a:fld>
            <a:endParaRPr lang="en-US" sz="36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5334000"/>
            <a:ext cx="3130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Fig 18. Reflection Coefficient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0" y="5334000"/>
            <a:ext cx="2634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Fig 19. Real Impedance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 descr="matched_ref_mag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5800" y="2209800"/>
            <a:ext cx="3581400" cy="2895600"/>
          </a:xfrm>
          <a:prstGeom prst="rect">
            <a:avLst/>
          </a:prstGeom>
        </p:spPr>
      </p:pic>
      <p:pic>
        <p:nvPicPr>
          <p:cNvPr id="10" name="Picture 9" descr="matched_real_imp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48200" y="2209800"/>
            <a:ext cx="3581400" cy="29196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Results - Matched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7F85F-4D6D-4A90-95EC-C68439184BE4}" type="slidenum">
              <a:rPr lang="en-US" sz="360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pPr/>
              <a:t>22</a:t>
            </a:fld>
            <a:endParaRPr lang="en-US" sz="36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38400" y="5410200"/>
            <a:ext cx="5002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Fig 20. Efficiency of System in ADS Simulation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input_vs_output_matched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6800" y="2209800"/>
            <a:ext cx="7086600" cy="30330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Results - Matched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7F85F-4D6D-4A90-95EC-C68439184BE4}" type="slidenum">
              <a:rPr lang="en-US" sz="360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pPr/>
              <a:t>23</a:t>
            </a:fld>
            <a:endParaRPr lang="en-US" sz="36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matched_output_wave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62200" y="2286000"/>
            <a:ext cx="4419600" cy="33245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66800" y="5791200"/>
            <a:ext cx="7075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Fig 21.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Output Voltage Waveform of ADS Simulations (Scale in mV)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Results – Time Domain </a:t>
            </a:r>
            <a:endParaRPr lang="en-US" dirty="0"/>
          </a:p>
        </p:txBody>
      </p:sp>
      <p:pic>
        <p:nvPicPr>
          <p:cNvPr id="5" name="Content Placeholder 4" descr="image2 (3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47800" y="1524000"/>
            <a:ext cx="6167967" cy="462597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7F85F-4D6D-4A90-95EC-C68439184BE4}" type="slidenum">
              <a:rPr lang="en-US" sz="360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pPr/>
              <a:t>24</a:t>
            </a:fld>
            <a:endParaRPr lang="en-US" sz="36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Straight Arrow Connector 8"/>
          <p:cNvCxnSpPr>
            <a:stCxn id="10" idx="3"/>
          </p:cNvCxnSpPr>
          <p:nvPr/>
        </p:nvCxnSpPr>
        <p:spPr>
          <a:xfrm>
            <a:off x="3305949" y="3232666"/>
            <a:ext cx="351651" cy="34873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676400" y="3048000"/>
            <a:ext cx="1629549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System Output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67000" y="6248400"/>
            <a:ext cx="3903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Fig 22. Oscilloscope voltage reading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5448"/>
            <a:ext cx="8382000" cy="12527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Testing Results – Frequency Domain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7F85F-4D6D-4A90-95EC-C68439184BE4}" type="slidenum">
              <a:rPr lang="en-US" sz="360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pPr/>
              <a:t>25</a:t>
            </a:fld>
            <a:endParaRPr lang="en-US" sz="36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 t="6508" r="58333" b="65292"/>
          <a:stretch>
            <a:fillRect/>
          </a:stretch>
        </p:blipFill>
        <p:spPr bwMode="auto">
          <a:xfrm>
            <a:off x="762000" y="3886200"/>
            <a:ext cx="5933049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2" cstate="print"/>
          <a:srcRect t="62689" r="59486" b="8894"/>
          <a:stretch>
            <a:fillRect/>
          </a:stretch>
        </p:blipFill>
        <p:spPr bwMode="auto">
          <a:xfrm>
            <a:off x="762000" y="1524000"/>
            <a:ext cx="5867400" cy="2209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6934200" y="4495800"/>
            <a:ext cx="1992853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Fig 24.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Output  Signal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Frequency Power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-13.71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dBm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10400" y="2209800"/>
            <a:ext cx="1992853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Fig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23.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Input  Signal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Frequency Power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7.13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dBm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Results - Efficiency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7F85F-4D6D-4A90-95EC-C68439184BE4}" type="slidenum">
              <a:rPr lang="en-US" sz="360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pPr/>
              <a:t>26</a:t>
            </a:fld>
            <a:endParaRPr lang="en-US" sz="36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457200" y="1828800"/>
          <a:ext cx="8229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Results – Power Transfer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7F85F-4D6D-4A90-95EC-C68439184BE4}" type="slidenum">
              <a:rPr lang="en-US" sz="360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pPr/>
              <a:t>27</a:t>
            </a:fld>
            <a:endParaRPr lang="en-US" sz="36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Unmatched has great preliminary results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Design is very compact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Design is efficient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Design gives DC output with minimal ripple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7F85F-4D6D-4A90-95EC-C68439184BE4}" type="slidenum">
              <a:rPr lang="en-US" sz="360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pPr/>
              <a:t>28</a:t>
            </a:fld>
            <a:endParaRPr lang="en-US" sz="36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Increase efficiency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Decrease size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Design to function at different frequencies (2.45 GHz 915 MHz)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Work towards marketable product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7F85F-4D6D-4A90-95EC-C68439184BE4}" type="slidenum">
              <a:rPr lang="en-US" sz="360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pPr/>
              <a:t>29</a:t>
            </a:fld>
            <a:endParaRPr lang="en-US" sz="36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Project Application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Near-field wireless power transfer systems currently in use 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Industry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working towards far-field wireless power transfer systems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7F85F-4D6D-4A90-95EC-C68439184BE4}" type="slidenum">
              <a:rPr lang="en-US" sz="360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pPr/>
              <a:t>3</a:t>
            </a:fld>
            <a:endParaRPr lang="en-US" sz="36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Thanks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Chris </a:t>
            </a:r>
            <a:r>
              <a:rPr lang="en-US" dirty="0" err="1" smtClean="0"/>
              <a:t>Mattus</a:t>
            </a:r>
            <a:endParaRPr lang="en-US" dirty="0" smtClean="0"/>
          </a:p>
          <a:p>
            <a:r>
              <a:rPr lang="en-US" dirty="0" smtClean="0"/>
              <a:t>Nick Schmidt</a:t>
            </a:r>
          </a:p>
          <a:p>
            <a:r>
              <a:rPr lang="en-US" dirty="0" smtClean="0"/>
              <a:t>Bob </a:t>
            </a:r>
            <a:r>
              <a:rPr lang="en-US" dirty="0" err="1" smtClean="0"/>
              <a:t>Modica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7F85F-4D6D-4A90-95EC-C68439184BE4}" type="slidenum">
              <a:rPr lang="en-US" sz="360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pPr/>
              <a:t>30</a:t>
            </a:fld>
            <a:endParaRPr lang="en-US" sz="36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7F85F-4D6D-4A90-95EC-C68439184BE4}" type="slidenum">
              <a:rPr lang="en-US" sz="360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pPr/>
              <a:t>31</a:t>
            </a:fld>
            <a:endParaRPr lang="en-US" sz="36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Owner\AppData\Local\Microsoft\Windows\INetCache\IE\HLRW6DED\Man-With-Question-04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600200"/>
            <a:ext cx="4953000" cy="495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[1] A. </a:t>
            </a:r>
            <a:r>
              <a:rPr lang="en-US" sz="1800" dirty="0" err="1" smtClean="0"/>
              <a:t>Boaventura</a:t>
            </a:r>
            <a:r>
              <a:rPr lang="en-US" sz="1800" dirty="0" smtClean="0"/>
              <a:t>, A. </a:t>
            </a:r>
            <a:r>
              <a:rPr lang="en-US" sz="1800" dirty="0" err="1" smtClean="0"/>
              <a:t>Collado</a:t>
            </a:r>
            <a:r>
              <a:rPr lang="en-US" sz="1800" dirty="0" smtClean="0"/>
              <a:t>, N.B. </a:t>
            </a:r>
            <a:r>
              <a:rPr lang="en-US" sz="1800" dirty="0" err="1" smtClean="0"/>
              <a:t>Carvalho</a:t>
            </a:r>
            <a:r>
              <a:rPr lang="en-US" sz="1800" dirty="0" smtClean="0"/>
              <a:t>, and A </a:t>
            </a:r>
            <a:r>
              <a:rPr lang="en-US" sz="1800" dirty="0" err="1" smtClean="0"/>
              <a:t>Georgiadis</a:t>
            </a:r>
            <a:r>
              <a:rPr lang="en-US" sz="1800" dirty="0" smtClean="0"/>
              <a:t>, "Optimum Behavior" in </a:t>
            </a:r>
            <a:r>
              <a:rPr lang="en-US" sz="1800" i="1" dirty="0" smtClean="0"/>
              <a:t>IEEE Microwave Mag., </a:t>
            </a:r>
            <a:r>
              <a:rPr lang="en-US" sz="1800" dirty="0" smtClean="0"/>
              <a:t>vol. 14, no. 4, pp. 26-35, 2013.</a:t>
            </a:r>
          </a:p>
          <a:p>
            <a:r>
              <a:rPr lang="en-US" sz="1800" dirty="0" smtClean="0"/>
              <a:t>[2] Z. </a:t>
            </a:r>
            <a:r>
              <a:rPr lang="en-US" sz="1800" dirty="0" err="1" smtClean="0"/>
              <a:t>Popovic</a:t>
            </a:r>
            <a:r>
              <a:rPr lang="en-US" sz="1800" dirty="0" smtClean="0"/>
              <a:t>, "Cut the Cord" in IEEE </a:t>
            </a:r>
            <a:r>
              <a:rPr lang="en-US" sz="1800" i="1" dirty="0" smtClean="0"/>
              <a:t>Microwave Mag</a:t>
            </a:r>
            <a:r>
              <a:rPr lang="en-US" sz="1800" dirty="0" smtClean="0"/>
              <a:t>., vol. 14, no. 4, pp. 55-62, 2013</a:t>
            </a:r>
          </a:p>
          <a:p>
            <a:r>
              <a:rPr lang="en-US" sz="1800" dirty="0" smtClean="0"/>
              <a:t>[3] J. </a:t>
            </a:r>
            <a:r>
              <a:rPr lang="en-US" sz="1800" dirty="0" err="1" smtClean="0"/>
              <a:t>Zbitou</a:t>
            </a:r>
            <a:r>
              <a:rPr lang="en-US" sz="1800" dirty="0" smtClean="0"/>
              <a:t>, M. </a:t>
            </a:r>
            <a:r>
              <a:rPr lang="en-US" sz="1800" dirty="0" err="1" smtClean="0"/>
              <a:t>Latach</a:t>
            </a:r>
            <a:r>
              <a:rPr lang="en-US" sz="1800" dirty="0" smtClean="0"/>
              <a:t>, and S. </a:t>
            </a:r>
            <a:r>
              <a:rPr lang="en-US" sz="1800" dirty="0" err="1" smtClean="0"/>
              <a:t>Toutain</a:t>
            </a:r>
            <a:r>
              <a:rPr lang="en-US" sz="1800" dirty="0" smtClean="0"/>
              <a:t>, "Hybrid Rectenna and Monolithic Integrated Zero-Bias Microwave Rectifier" in IEEE </a:t>
            </a:r>
            <a:r>
              <a:rPr lang="en-US" sz="1800" i="1" dirty="0" smtClean="0"/>
              <a:t>Transactions on Microwave Theory and Techniques</a:t>
            </a:r>
            <a:r>
              <a:rPr lang="en-US" sz="1800" dirty="0" smtClean="0"/>
              <a:t>, vol. 54, no. 1, pp. 147-152, 2006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7F85F-4D6D-4A90-95EC-C68439184BE4}" type="slidenum">
              <a:rPr lang="en-US" sz="360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pPr/>
              <a:t>32</a:t>
            </a:fld>
            <a:endParaRPr lang="en-US" sz="36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Parts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HSMS 2860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Schottky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Detector Diode</a:t>
            </a:r>
          </a:p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Premiertek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802.11n 2.4GHz/5~5.8GHz Dual Band 5dBi Antenna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Antenna, 5.8 GHz 19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dBi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gain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Sunhans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wifi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signal booster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7F85F-4D6D-4A90-95EC-C68439184BE4}" type="slidenum">
              <a:rPr lang="en-US" sz="360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pPr/>
              <a:t>33</a:t>
            </a:fld>
            <a:endParaRPr lang="en-US" sz="36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Appendix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7F85F-4D6D-4A90-95EC-C68439184BE4}" type="slidenum">
              <a:rPr lang="en-US" sz="360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pPr/>
              <a:t>34</a:t>
            </a:fld>
            <a:endParaRPr lang="en-US" sz="36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60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8325" t="15992" r="6473" b="19767"/>
          <a:stretch>
            <a:fillRect/>
          </a:stretch>
        </p:blipFill>
        <p:spPr bwMode="auto">
          <a:xfrm>
            <a:off x="423985" y="2514600"/>
            <a:ext cx="8415215" cy="3567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Overview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04396" y="6476999"/>
            <a:ext cx="733864" cy="274319"/>
          </a:xfrm>
        </p:spPr>
        <p:txBody>
          <a:bodyPr/>
          <a:lstStyle/>
          <a:p>
            <a:fld id="{6987F85F-4D6D-4A90-95EC-C68439184BE4}" type="slidenum">
              <a:rPr lang="en-US" sz="360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pPr/>
              <a:t>4</a:t>
            </a:fld>
            <a:endParaRPr lang="en-US" sz="36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1981200"/>
            <a:ext cx="7162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Convert radio frequency (RF) signal to direct current (DC) power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Functions in the FCC regulated ISM band that includes 5.8GHz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Output will be DC with minimal ripple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Maximize efficiency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Minimize size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Literature Review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04396" y="6400800"/>
            <a:ext cx="733864" cy="350519"/>
          </a:xfrm>
        </p:spPr>
        <p:txBody>
          <a:bodyPr/>
          <a:lstStyle/>
          <a:p>
            <a:fld id="{6987F85F-4D6D-4A90-95EC-C68439184BE4}" type="slidenum">
              <a:rPr lang="en-US" sz="360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pPr/>
              <a:t>5</a:t>
            </a:fld>
            <a:endParaRPr lang="en-US" sz="36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16078" y="6019800"/>
            <a:ext cx="609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Fig 1. Efficiency of Full-Wave Rectifiers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vs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Input Power [1]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 descr="image1 (2).JPG"/>
          <p:cNvPicPr/>
          <p:nvPr/>
        </p:nvPicPr>
        <p:blipFill>
          <a:blip r:embed="rId2" cstate="print"/>
          <a:srcRect l="29286" r="27589" b="5222"/>
          <a:stretch>
            <a:fillRect/>
          </a:stretch>
        </p:blipFill>
        <p:spPr>
          <a:xfrm rot="5400000">
            <a:off x="3274172" y="1755028"/>
            <a:ext cx="2880326" cy="48566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66800" y="2286000"/>
            <a:ext cx="7315200" cy="29718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Literature Review</a:t>
            </a:r>
            <a:br>
              <a:rPr lang="en-US" dirty="0" smtClean="0"/>
            </a:br>
            <a:r>
              <a:rPr lang="en-US" dirty="0" smtClean="0"/>
              <a:t>Diode Configuration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7F85F-4D6D-4A90-95EC-C68439184BE4}" type="slidenum">
              <a:rPr lang="en-US" sz="360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pPr/>
              <a:t>6</a:t>
            </a:fld>
            <a:endParaRPr lang="en-US" sz="36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19813" y="5410200"/>
            <a:ext cx="3749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Fig 2. Four Diode full-wave rectifier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 descr="4_Diod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2514600"/>
            <a:ext cx="6829011" cy="259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066800" y="2057400"/>
            <a:ext cx="7315200" cy="32766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Literature Review </a:t>
            </a:r>
            <a:br>
              <a:rPr lang="en-US" dirty="0" smtClean="0"/>
            </a:br>
            <a:r>
              <a:rPr lang="en-US" dirty="0" smtClean="0"/>
              <a:t>Diode Configuration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7F85F-4D6D-4A90-95EC-C68439184BE4}" type="slidenum">
              <a:rPr lang="en-US" sz="360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pPr/>
              <a:t>7</a:t>
            </a:fld>
            <a:endParaRPr lang="en-US" sz="36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41101" y="5410200"/>
            <a:ext cx="3707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Fig 3. Two Diode full-wave rectifier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 descr="2_Diod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1200" y="2133600"/>
            <a:ext cx="5730949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Literature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 new concept</a:t>
            </a:r>
          </a:p>
          <a:p>
            <a:r>
              <a:rPr lang="en-US" dirty="0" smtClean="0"/>
              <a:t>High gain antennas</a:t>
            </a:r>
          </a:p>
          <a:p>
            <a:r>
              <a:rPr lang="en-US" dirty="0" smtClean="0"/>
              <a:t>Efficiency expectations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7F85F-4D6D-4A90-95EC-C68439184BE4}" type="slidenum">
              <a:rPr lang="en-US" sz="360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pPr/>
              <a:t>8</a:t>
            </a:fld>
            <a:endParaRPr lang="en-US" sz="36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Block Diagram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7F85F-4D6D-4A90-95EC-C68439184BE4}" type="slidenum">
              <a:rPr lang="en-US" sz="360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pPr/>
              <a:t>9</a:t>
            </a:fld>
            <a:endParaRPr lang="en-US" sz="36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95600" y="49530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Fig 4. System Block Diagram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 descr="Block_Diagram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" y="2209799"/>
            <a:ext cx="8077200" cy="2667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6230</TotalTime>
  <Words>634</Words>
  <Application>Microsoft Office PowerPoint</Application>
  <PresentationFormat>On-screen Show (4:3)</PresentationFormat>
  <Paragraphs>149</Paragraphs>
  <Slides>34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Module</vt:lpstr>
      <vt:lpstr>RF to DC Converter for Wireless Power Transfer Systems</vt:lpstr>
      <vt:lpstr>Agenda</vt:lpstr>
      <vt:lpstr>Project Application</vt:lpstr>
      <vt:lpstr>Project Overview</vt:lpstr>
      <vt:lpstr>Literature Review</vt:lpstr>
      <vt:lpstr>Literature Review Diode Configuration </vt:lpstr>
      <vt:lpstr>Literature Review  Diode Configuration </vt:lpstr>
      <vt:lpstr>Literature Review</vt:lpstr>
      <vt:lpstr>Block Diagram</vt:lpstr>
      <vt:lpstr>Design – Physical System</vt:lpstr>
      <vt:lpstr>Design – ADS Schematic</vt:lpstr>
      <vt:lpstr>Design – Matching Network</vt:lpstr>
      <vt:lpstr>Design - Harmonic Suppression</vt:lpstr>
      <vt:lpstr>Design – Diode</vt:lpstr>
      <vt:lpstr>Design - Balun</vt:lpstr>
      <vt:lpstr>Design – DC Bypass Filter</vt:lpstr>
      <vt:lpstr>Design - Discontinuities</vt:lpstr>
      <vt:lpstr>Simulation Results - Unmatched</vt:lpstr>
      <vt:lpstr>Simulation Results - Unmatched</vt:lpstr>
      <vt:lpstr>Simulation Results - Unmatched</vt:lpstr>
      <vt:lpstr>Simulation Results - Matched</vt:lpstr>
      <vt:lpstr>Simulation Results - Matched</vt:lpstr>
      <vt:lpstr>Simulation Results - Matched</vt:lpstr>
      <vt:lpstr>Testing Results – Time Domain </vt:lpstr>
      <vt:lpstr>Testing Results – Frequency Domain</vt:lpstr>
      <vt:lpstr>Testing Results - Efficiency</vt:lpstr>
      <vt:lpstr>Testing Results – Power Transfer</vt:lpstr>
      <vt:lpstr>Conclusions</vt:lpstr>
      <vt:lpstr>For Future Work</vt:lpstr>
      <vt:lpstr>Special Thanks</vt:lpstr>
      <vt:lpstr>Questions?</vt:lpstr>
      <vt:lpstr>References</vt:lpstr>
      <vt:lpstr>Parts List</vt:lpstr>
      <vt:lpstr>Appendix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Rule Enforcement</dc:title>
  <dc:creator>Owner</dc:creator>
  <cp:lastModifiedBy>Owner</cp:lastModifiedBy>
  <cp:revision>109</cp:revision>
  <dcterms:created xsi:type="dcterms:W3CDTF">2015-12-22T23:04:57Z</dcterms:created>
  <dcterms:modified xsi:type="dcterms:W3CDTF">2016-04-25T19:03:58Z</dcterms:modified>
</cp:coreProperties>
</file>