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9" r:id="rId10"/>
    <p:sldId id="268" r:id="rId11"/>
    <p:sldId id="263" r:id="rId12"/>
    <p:sldId id="264" r:id="rId13"/>
    <p:sldId id="265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5959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81000"/>
            <a:ext cx="8077200" cy="838200"/>
          </a:xfrm>
        </p:spPr>
        <p:txBody>
          <a:bodyPr/>
          <a:lstStyle/>
          <a:p>
            <a:r>
              <a:rPr lang="en-US" dirty="0" smtClean="0"/>
              <a:t>RF to DC Converter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2766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700" dirty="0" smtClean="0"/>
              <a:t>Brandon White</a:t>
            </a:r>
          </a:p>
          <a:p>
            <a:pPr algn="r"/>
            <a:r>
              <a:rPr lang="en-US" sz="2700" dirty="0" smtClean="0"/>
              <a:t>Advisor: Dr. Prasad </a:t>
            </a:r>
            <a:r>
              <a:rPr lang="en-US" sz="2700" dirty="0" err="1" smtClean="0"/>
              <a:t>Shastry</a:t>
            </a:r>
            <a:endParaRPr lang="en-US" sz="2700" dirty="0" smtClean="0"/>
          </a:p>
          <a:p>
            <a:pPr algn="r"/>
            <a:r>
              <a:rPr lang="en-US" sz="2700" dirty="0" smtClean="0"/>
              <a:t>Department of Electrical and Computer Engineering</a:t>
            </a:r>
          </a:p>
          <a:p>
            <a:pPr algn="r"/>
            <a:r>
              <a:rPr lang="en-US" sz="2700" dirty="0" smtClean="0"/>
              <a:t>November 24, 2015</a:t>
            </a:r>
          </a:p>
        </p:txBody>
      </p:sp>
      <p:pic>
        <p:nvPicPr>
          <p:cNvPr id="5" name="Picture 4" descr="wirelesslogo.jpg"/>
          <p:cNvPicPr>
            <a:picLocks noChangeAspect="1"/>
          </p:cNvPicPr>
          <p:nvPr/>
        </p:nvPicPr>
        <p:blipFill>
          <a:blip r:embed="rId2" cstate="print"/>
          <a:srcRect r="6127" b="5263"/>
          <a:stretch>
            <a:fillRect/>
          </a:stretch>
        </p:blipFill>
        <p:spPr>
          <a:xfrm>
            <a:off x="1295401" y="5257800"/>
            <a:ext cx="1457740" cy="1524000"/>
          </a:xfrm>
          <a:prstGeom prst="rect">
            <a:avLst/>
          </a:prstGeom>
        </p:spPr>
      </p:pic>
      <p:pic>
        <p:nvPicPr>
          <p:cNvPr id="6" name="Picture 5" descr="bu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5410200"/>
            <a:ext cx="3429000" cy="1092303"/>
          </a:xfrm>
          <a:prstGeom prst="rect">
            <a:avLst/>
          </a:prstGeom>
        </p:spPr>
      </p:pic>
    </p:spTree>
  </p:cSld>
  <p:clrMapOvr>
    <a:masterClrMapping/>
  </p:clrMapOvr>
  <p:transition advTm="1605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1828800"/>
            <a:ext cx="8534400" cy="27432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Gantt Chart Updated</a:t>
            </a:r>
            <a:endParaRPr lang="en-US" dirty="0"/>
          </a:p>
        </p:txBody>
      </p:sp>
      <p:pic>
        <p:nvPicPr>
          <p:cNvPr id="4" name="Content Placeholder 3" descr="gantt_chart_11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81200"/>
            <a:ext cx="8229600" cy="1948759"/>
          </a:xfrm>
        </p:spPr>
      </p:pic>
      <p:sp>
        <p:nvSpPr>
          <p:cNvPr id="5" name="TextBox 4"/>
          <p:cNvSpPr txBox="1"/>
          <p:nvPr/>
        </p:nvSpPr>
        <p:spPr>
          <a:xfrm>
            <a:off x="457200" y="4114800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Gantt chart as of 11/24/15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fontScale="6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10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2574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Remaining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Impedance Matching</a:t>
            </a:r>
          </a:p>
          <a:p>
            <a:r>
              <a:rPr lang="en-US" dirty="0" smtClean="0"/>
              <a:t>Parts Ordering</a:t>
            </a:r>
          </a:p>
          <a:p>
            <a:r>
              <a:rPr lang="en-US" dirty="0" smtClean="0"/>
              <a:t>Final Layout Design</a:t>
            </a:r>
          </a:p>
          <a:p>
            <a:r>
              <a:rPr lang="en-US" dirty="0" smtClean="0"/>
              <a:t>Send to Manufacturer</a:t>
            </a:r>
          </a:p>
          <a:p>
            <a:r>
              <a:rPr lang="en-US" dirty="0" smtClean="0"/>
              <a:t>Potential Amplifier Selection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11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828800"/>
            <a:ext cx="5334000" cy="25908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407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Alternate Design</a:t>
            </a:r>
          </a:p>
          <a:p>
            <a:r>
              <a:rPr lang="en-US" dirty="0" smtClean="0"/>
              <a:t>Filter Alterations</a:t>
            </a:r>
          </a:p>
          <a:p>
            <a:r>
              <a:rPr lang="en-US" dirty="0" smtClean="0"/>
              <a:t>Harmonic Stub Omission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4800600" cy="19050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171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787409"/>
          </a:xfrm>
        </p:spPr>
        <p:txBody>
          <a:bodyPr/>
          <a:lstStyle/>
          <a:p>
            <a:r>
              <a:rPr lang="en-US" dirty="0" smtClean="0"/>
              <a:t>Problem Background</a:t>
            </a:r>
          </a:p>
          <a:p>
            <a:r>
              <a:rPr lang="en-US" dirty="0" smtClean="0"/>
              <a:t>Constraints</a:t>
            </a:r>
          </a:p>
          <a:p>
            <a:r>
              <a:rPr lang="en-US" dirty="0" smtClean="0"/>
              <a:t>Possible Solutions</a:t>
            </a:r>
          </a:p>
          <a:p>
            <a:r>
              <a:rPr lang="en-US" dirty="0" smtClean="0"/>
              <a:t>Subsystem Block Diagram</a:t>
            </a:r>
          </a:p>
          <a:p>
            <a:r>
              <a:rPr lang="en-US" dirty="0" smtClean="0"/>
              <a:t>Work Accomplished</a:t>
            </a:r>
          </a:p>
          <a:p>
            <a:r>
              <a:rPr lang="en-US" dirty="0" smtClean="0"/>
              <a:t>Work Remaining</a:t>
            </a:r>
          </a:p>
          <a:p>
            <a:r>
              <a:rPr lang="en-US" dirty="0" smtClean="0"/>
              <a:t>Adjustments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13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5105400" cy="35814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951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fontScale="6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14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29209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Questions?</a:t>
            </a:r>
            <a:endParaRPr lang="en-US" sz="44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" name="Picture 4" descr="question-mark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4394200" cy="4394200"/>
          </a:xfrm>
          <a:prstGeom prst="rect">
            <a:avLst/>
          </a:prstGeom>
        </p:spPr>
      </p:pic>
    </p:spTree>
  </p:cSld>
  <p:clrMapOvr>
    <a:masterClrMapping/>
  </p:clrMapOvr>
  <p:transition advTm="138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Boaventura</a:t>
            </a:r>
            <a:r>
              <a:rPr lang="en-US" dirty="0" smtClean="0"/>
              <a:t>, </a:t>
            </a:r>
            <a:r>
              <a:rPr lang="en-US" dirty="0" err="1" smtClean="0"/>
              <a:t>Alirio</a:t>
            </a:r>
            <a:r>
              <a:rPr lang="en-US" dirty="0" smtClean="0"/>
              <a:t>, et al. "Optimum Behavior." </a:t>
            </a:r>
            <a:r>
              <a:rPr lang="en-US" i="1" dirty="0" smtClean="0"/>
              <a:t>IEEE Microwave Magazine</a:t>
            </a:r>
            <a:r>
              <a:rPr lang="en-US" dirty="0" smtClean="0"/>
              <a:t> Mar.-Apr. 2013: 26-35. Print.</a:t>
            </a:r>
          </a:p>
          <a:p>
            <a:r>
              <a:rPr lang="en-US" dirty="0" smtClean="0"/>
              <a:t>[2] Flynn, Brian W., and </a:t>
            </a:r>
            <a:r>
              <a:rPr lang="en-US" dirty="0" err="1" smtClean="0"/>
              <a:t>Kyriaki</a:t>
            </a:r>
            <a:r>
              <a:rPr lang="en-US" dirty="0" smtClean="0"/>
              <a:t> </a:t>
            </a:r>
            <a:r>
              <a:rPr lang="en-US" dirty="0" err="1" smtClean="0"/>
              <a:t>Fotopoulou</a:t>
            </a:r>
            <a:r>
              <a:rPr lang="en-US" dirty="0" smtClean="0"/>
              <a:t>. "Rectifying Loose Coils." </a:t>
            </a:r>
            <a:r>
              <a:rPr lang="en-US" i="1" dirty="0" smtClean="0"/>
              <a:t>IEEE Microwave Magazine</a:t>
            </a:r>
            <a:r>
              <a:rPr lang="en-US" dirty="0" smtClean="0"/>
              <a:t> Mar.-Apr. 2013: 48-54. Print.</a:t>
            </a:r>
          </a:p>
          <a:p>
            <a:r>
              <a:rPr lang="en-US" dirty="0" smtClean="0"/>
              <a:t>[3] Lin, James C. "Wireless Power Transfer for Cell Phones or Other Mobile Communication Devices and Biological Implications." </a:t>
            </a:r>
            <a:r>
              <a:rPr lang="en-US" i="1" dirty="0" smtClean="0"/>
              <a:t>IEEE Microwave Magazine</a:t>
            </a:r>
            <a:r>
              <a:rPr lang="en-US" dirty="0" smtClean="0"/>
              <a:t> July-Aug. 2013: 18-22. Print.</a:t>
            </a:r>
          </a:p>
          <a:p>
            <a:r>
              <a:rPr lang="en-US" dirty="0" smtClean="0"/>
              <a:t>[4] </a:t>
            </a:r>
            <a:r>
              <a:rPr lang="en-US" dirty="0" err="1" smtClean="0"/>
              <a:t>Scheeler</a:t>
            </a:r>
            <a:r>
              <a:rPr lang="en-US" dirty="0" smtClean="0"/>
              <a:t>, Robert, Sean </a:t>
            </a:r>
            <a:r>
              <a:rPr lang="en-US" dirty="0" err="1" smtClean="0"/>
              <a:t>Korhummel</a:t>
            </a:r>
            <a:r>
              <a:rPr lang="en-US" dirty="0" smtClean="0"/>
              <a:t>, and </a:t>
            </a:r>
            <a:r>
              <a:rPr lang="en-US" dirty="0" err="1" smtClean="0"/>
              <a:t>Zoya</a:t>
            </a:r>
            <a:r>
              <a:rPr lang="en-US" dirty="0" smtClean="0"/>
              <a:t> </a:t>
            </a:r>
            <a:r>
              <a:rPr lang="en-US" dirty="0" err="1" smtClean="0"/>
              <a:t>Popovic</a:t>
            </a:r>
            <a:r>
              <a:rPr lang="en-US" dirty="0" smtClean="0"/>
              <a:t>. "A Dual-Frequency Ultralow-Power Efficient 0.5-g Rectenna." </a:t>
            </a:r>
            <a:r>
              <a:rPr lang="en-US" i="1" dirty="0" smtClean="0"/>
              <a:t>IEEE Microwave Magazine</a:t>
            </a:r>
            <a:r>
              <a:rPr lang="en-US" dirty="0" smtClean="0"/>
              <a:t> Jan.-Feb. 2014: 109-14. Print.</a:t>
            </a:r>
          </a:p>
          <a:p>
            <a:r>
              <a:rPr lang="en-US" dirty="0" smtClean="0"/>
              <a:t>[5] Shinohara, Naoki. </a:t>
            </a:r>
            <a:r>
              <a:rPr lang="en-US" i="1" dirty="0" smtClean="0"/>
              <a:t>Wireless Power Transfer via </a:t>
            </a:r>
            <a:r>
              <a:rPr lang="en-US" i="1" dirty="0" err="1" smtClean="0"/>
              <a:t>Radiowaves</a:t>
            </a:r>
            <a:r>
              <a:rPr lang="en-US" dirty="0" smtClean="0"/>
              <a:t>. Hoboken: ISTE, 2014. Print.</a:t>
            </a:r>
          </a:p>
          <a:p>
            <a:r>
              <a:rPr lang="en-US" i="1" dirty="0" smtClean="0"/>
              <a:t>[6] Wireless Power Transfer System</a:t>
            </a:r>
            <a:r>
              <a:rPr lang="en-US" dirty="0" smtClean="0"/>
              <a:t> (2014). Print.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15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676400"/>
            <a:ext cx="8153400" cy="39624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134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Background</a:t>
            </a:r>
          </a:p>
          <a:p>
            <a:r>
              <a:rPr lang="en-US" dirty="0" smtClean="0"/>
              <a:t>Constraints</a:t>
            </a:r>
          </a:p>
          <a:p>
            <a:r>
              <a:rPr lang="en-US" dirty="0" smtClean="0"/>
              <a:t>Possible Solutions</a:t>
            </a:r>
          </a:p>
          <a:p>
            <a:r>
              <a:rPr lang="en-US" dirty="0" smtClean="0"/>
              <a:t>Subsystem Block Diagram</a:t>
            </a:r>
          </a:p>
          <a:p>
            <a:r>
              <a:rPr lang="en-US" dirty="0" smtClean="0"/>
              <a:t>Work Accomplished</a:t>
            </a:r>
          </a:p>
          <a:p>
            <a:r>
              <a:rPr lang="en-US" dirty="0" smtClean="0"/>
              <a:t>Work Remaining</a:t>
            </a:r>
          </a:p>
          <a:p>
            <a:r>
              <a:rPr lang="en-US" dirty="0" smtClean="0"/>
              <a:t>Adjustments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828800"/>
            <a:ext cx="5181600" cy="41148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4109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Continuation of 2014 Bradley University project</a:t>
            </a:r>
          </a:p>
          <a:p>
            <a:r>
              <a:rPr lang="en-US" dirty="0" smtClean="0"/>
              <a:t>Wireless Power Transfer System</a:t>
            </a:r>
          </a:p>
          <a:p>
            <a:r>
              <a:rPr lang="en-US" dirty="0" smtClean="0"/>
              <a:t>Commercial Parts, 915MHz</a:t>
            </a:r>
          </a:p>
          <a:p>
            <a:r>
              <a:rPr lang="en-US" dirty="0" smtClean="0"/>
              <a:t>Rectenna, 5.8GHz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3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752600"/>
            <a:ext cx="7391400" cy="26670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998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 DC: ± 2% ripple</a:t>
            </a:r>
          </a:p>
          <a:p>
            <a:r>
              <a:rPr lang="en-US" dirty="0" smtClean="0"/>
              <a:t>Must function in the frequency range between 5.725GHz and 5.875GHz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4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752600"/>
            <a:ext cx="6934200" cy="18288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3832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2400" y="1524000"/>
            <a:ext cx="8915400" cy="48768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447800"/>
            <a:ext cx="2057400" cy="609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Diode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1905000" cy="533400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/>
              <a:t>4 Diode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http://people.seas.harvard.edu/~jones/es154/lectures/lecture_2/diode_circuits/diode_fullwave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81200"/>
            <a:ext cx="3442666" cy="1295400"/>
          </a:xfrm>
          <a:prstGeom prst="rect">
            <a:avLst/>
          </a:prstGeom>
          <a:noFill/>
        </p:spPr>
      </p:pic>
      <p:pic>
        <p:nvPicPr>
          <p:cNvPr id="7" name="Picture 2" descr="http://people.seas.harvard.edu/~jones/es154/lectures/lecture_2/diode_circuits/diode_fullwave_3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057400"/>
            <a:ext cx="3410380" cy="1600200"/>
          </a:xfrm>
          <a:prstGeom prst="rect">
            <a:avLst/>
          </a:prstGeom>
          <a:noFill/>
        </p:spPr>
      </p:pic>
      <p:pic>
        <p:nvPicPr>
          <p:cNvPr id="9" name="Picture 8" descr="diode_effeciency.jpg"/>
          <p:cNvPicPr>
            <a:picLocks noChangeAspect="1"/>
          </p:cNvPicPr>
          <p:nvPr/>
        </p:nvPicPr>
        <p:blipFill>
          <a:blip r:embed="rId4" cstate="print"/>
          <a:srcRect l="8163" t="12237" r="28571" b="12811"/>
          <a:stretch>
            <a:fillRect/>
          </a:stretch>
        </p:blipFill>
        <p:spPr>
          <a:xfrm rot="16200000">
            <a:off x="1231641" y="3721359"/>
            <a:ext cx="1880120" cy="2971802"/>
          </a:xfrm>
          <a:prstGeom prst="rect">
            <a:avLst/>
          </a:prstGeom>
        </p:spPr>
      </p:pic>
      <p:pic>
        <p:nvPicPr>
          <p:cNvPr id="10" name="Picture 9" descr="frii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62400" y="4219504"/>
            <a:ext cx="5026222" cy="8096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58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Efficiency Chart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4980801"/>
            <a:ext cx="18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Friis</a:t>
            </a:r>
            <a:r>
              <a:rPr lang="en-US" sz="1200" dirty="0" smtClean="0"/>
              <a:t> Transmission Formula</a:t>
            </a:r>
            <a:endParaRPr lang="en-US" sz="12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5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7243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590800"/>
            <a:ext cx="9144000" cy="18288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 Block Diagram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6172200"/>
            <a:ext cx="4413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subsystems of RF to DC converter project</a:t>
            </a:r>
            <a:endParaRPr lang="en-US" dirty="0"/>
          </a:p>
        </p:txBody>
      </p:sp>
      <p:pic>
        <p:nvPicPr>
          <p:cNvPr id="7" name="Picture 6" descr="new_glass_bo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21439"/>
            <a:ext cx="9144000" cy="1215121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6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7094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828800"/>
            <a:ext cx="8382000" cy="29718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Gantt Chart</a:t>
            </a:r>
            <a:endParaRPr lang="en-US" dirty="0"/>
          </a:p>
        </p:txBody>
      </p:sp>
      <p:pic>
        <p:nvPicPr>
          <p:cNvPr id="4" name="Content Placeholder 3" descr="proposal_gant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33600"/>
            <a:ext cx="8229600" cy="1933583"/>
          </a:xfrm>
        </p:spPr>
      </p:pic>
      <p:sp>
        <p:nvSpPr>
          <p:cNvPr id="5" name="TextBox 4"/>
          <p:cNvSpPr txBox="1"/>
          <p:nvPr/>
        </p:nvSpPr>
        <p:spPr>
          <a:xfrm>
            <a:off x="457200" y="4191000"/>
            <a:ext cx="39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Gantt chart as of proposal presentation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7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1748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Accomplished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/>
          <a:lstStyle/>
          <a:p>
            <a:r>
              <a:rPr lang="en-US" dirty="0" err="1" smtClean="0"/>
              <a:t>Balun</a:t>
            </a:r>
            <a:endParaRPr lang="en-US" dirty="0" smtClean="0"/>
          </a:p>
          <a:p>
            <a:r>
              <a:rPr lang="en-US" dirty="0" smtClean="0"/>
              <a:t>Substrate </a:t>
            </a:r>
            <a:r>
              <a:rPr lang="en-US" dirty="0" smtClean="0"/>
              <a:t>Selection RT/</a:t>
            </a:r>
            <a:r>
              <a:rPr lang="en-US" dirty="0" err="1" smtClean="0"/>
              <a:t>duroid</a:t>
            </a:r>
            <a:r>
              <a:rPr lang="en-US" dirty="0" smtClean="0"/>
              <a:t> 5880</a:t>
            </a:r>
            <a:endParaRPr lang="en-US" dirty="0" smtClean="0"/>
          </a:p>
          <a:p>
            <a:r>
              <a:rPr lang="en-US" dirty="0" smtClean="0"/>
              <a:t>Filter Progress</a:t>
            </a:r>
          </a:p>
          <a:p>
            <a:r>
              <a:rPr lang="en-US" dirty="0" smtClean="0"/>
              <a:t>Inductor and Capacitor Companies </a:t>
            </a:r>
          </a:p>
          <a:p>
            <a:r>
              <a:rPr lang="en-US" dirty="0" smtClean="0"/>
              <a:t>Antenna Needs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8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828800"/>
            <a:ext cx="6553200" cy="25908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11069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14400" y="1676400"/>
            <a:ext cx="7315200" cy="3962400"/>
          </a:xfrm>
          <a:prstGeom prst="rect">
            <a:avLst/>
          </a:prstGeom>
          <a:solidFill>
            <a:srgbClr val="595959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Balun</a:t>
            </a:r>
            <a:endParaRPr lang="en-US" dirty="0"/>
          </a:p>
        </p:txBody>
      </p:sp>
      <p:pic>
        <p:nvPicPr>
          <p:cNvPr id="1026" name="Picture 2" descr="C:\Backup_10_14_15\Senior Project\lab17\circuit.PNG"/>
          <p:cNvPicPr>
            <a:picLocks noChangeAspect="1" noChangeArrowheads="1"/>
          </p:cNvPicPr>
          <p:nvPr/>
        </p:nvPicPr>
        <p:blipFill>
          <a:blip r:embed="rId2" cstate="print"/>
          <a:srcRect r="68333"/>
          <a:stretch>
            <a:fillRect/>
          </a:stretch>
        </p:blipFill>
        <p:spPr bwMode="auto">
          <a:xfrm>
            <a:off x="1143000" y="1905000"/>
            <a:ext cx="2895600" cy="3111615"/>
          </a:xfrm>
          <a:prstGeom prst="rect">
            <a:avLst/>
          </a:prstGeom>
          <a:noFill/>
        </p:spPr>
      </p:pic>
      <p:pic>
        <p:nvPicPr>
          <p:cNvPr id="5" name="Picture 4" descr="balu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905000"/>
            <a:ext cx="3124200" cy="31500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5193268"/>
            <a:ext cx="274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ADS Phase Shift Technique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5181600"/>
            <a:ext cx="286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Balun</a:t>
            </a:r>
            <a:r>
              <a:rPr lang="en-US" dirty="0" smtClean="0"/>
              <a:t> Phase Shift Technique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6096000"/>
            <a:ext cx="533400" cy="762000"/>
          </a:xfrm>
          <a:prstGeom prst="rect">
            <a:avLst/>
          </a:prstGeom>
        </p:spPr>
        <p:txBody>
          <a:bodyPr vert="horz" lIns="91440" rIns="45720" rtlCol="0" anchor="ctr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9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57611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9816</TotalTime>
  <Words>350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RF to DC Converter</vt:lpstr>
      <vt:lpstr>Agenda</vt:lpstr>
      <vt:lpstr>Problem Background</vt:lpstr>
      <vt:lpstr>Constraints</vt:lpstr>
      <vt:lpstr>Possible Solutions</vt:lpstr>
      <vt:lpstr>Subsystem Block Diagram</vt:lpstr>
      <vt:lpstr>Gantt Chart</vt:lpstr>
      <vt:lpstr>Work Accomplished</vt:lpstr>
      <vt:lpstr>Balun</vt:lpstr>
      <vt:lpstr>Gantt Chart Updated</vt:lpstr>
      <vt:lpstr>Work Remaining</vt:lpstr>
      <vt:lpstr>Adjustments</vt:lpstr>
      <vt:lpstr>Conclusion</vt:lpstr>
      <vt:lpstr>Slide 14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 to DC Converter</dc:title>
  <dc:creator>Owner</dc:creator>
  <cp:lastModifiedBy>Owner</cp:lastModifiedBy>
  <cp:revision>55</cp:revision>
  <dcterms:created xsi:type="dcterms:W3CDTF">2015-11-23T20:36:19Z</dcterms:created>
  <dcterms:modified xsi:type="dcterms:W3CDTF">2015-11-30T21:00:59Z</dcterms:modified>
</cp:coreProperties>
</file>