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60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F70E-916F-48A7-8ECB-4CE12F2C09A0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5C1B-429D-458A-B248-77175595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247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109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38E-D0BF-4517-9E00-7437484F1B0F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2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ABCD-E765-4CDC-8FC6-E0D60AA1D102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6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B168-B129-4C3D-AABC-1CC85D37A3EF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E8C-7223-45AC-95A6-C061DAB3F2AE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21E-1DCD-494A-9C87-CD69296EF00D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2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070-9D7F-4BCD-ADC7-F63FB3E1E84A}" type="datetime1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F1A6-74E9-4C4C-B106-AFC5103106EE}" type="datetime1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87-DE35-4E4A-BF2D-F84EADD00C96}" type="datetime1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6A1-656B-4D5F-8587-035616B9BBDD}" type="datetime1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3532A3-12AB-428B-ADA5-D400648FD775}" type="datetime1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FE9-7740-46B7-BAFB-D3CD675F59E7}" type="datetime1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543800" cy="667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6C792B-23DF-43B3-B6D8-86B304842A25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FFFFF"/>
                </a:solidFill>
              </a:defRPr>
            </a:lvl1pPr>
          </a:lstStyle>
          <a:p>
            <a:fld id="{CEF273D9-DF06-48B7-8E42-229FD292CB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1540" y="87481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5836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4pz1FiMXf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V4pz1FiMXf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852012" y="1573427"/>
            <a:ext cx="7066079" cy="91260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3D Environmental Mapping and Imaging for AUVSI RoboBoat</a:t>
            </a:r>
            <a:endParaRPr lang="en-US" sz="33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72" y="4179210"/>
            <a:ext cx="1281130" cy="12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852010" y="2994754"/>
            <a:ext cx="6005990" cy="11771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David Bumpus, Daniel Kubik, &amp; Juan Vazquez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Advisor: Dr. José Sánchez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Customer: Mr. Nick Schmidt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2013" y="4372163"/>
            <a:ext cx="2855017" cy="62324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100" dirty="0" smtClean="0"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&amp; Computer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95953" y="4510661"/>
            <a:ext cx="1833602" cy="3470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October 1,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808005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accept and execute operational modes from user inputs</a:t>
            </a:r>
          </a:p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Should return depth measurements</a:t>
            </a:r>
          </a:p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Should return reflectivity 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 (2 of 2)</a:t>
            </a:r>
            <a:endParaRPr lang="en-US" dirty="0"/>
          </a:p>
        </p:txBody>
      </p:sp>
      <p:pic>
        <p:nvPicPr>
          <p:cNvPr id="6" name="Picture 2" descr="http://www.mathworks.com/matlabcentral/mlc-downloads/downloads/submissions/44706/versions/1/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9" y="3300413"/>
            <a:ext cx="4057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mericanmoldedplastic.com/images-sign-posts/Ahead-Reflective%20sign%20post%20pan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15" y="2071693"/>
            <a:ext cx="1863192" cy="31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16"/>
          <p:cNvSpPr txBox="1"/>
          <p:nvPr/>
        </p:nvSpPr>
        <p:spPr>
          <a:xfrm>
            <a:off x="1034517" y="5245624"/>
            <a:ext cx="2822053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Selecting viewing region [6]</a:t>
            </a:r>
            <a:endParaRPr lang="en-US" dirty="0"/>
          </a:p>
        </p:txBody>
      </p:sp>
      <p:sp>
        <p:nvSpPr>
          <p:cNvPr id="9" name="Shape 216"/>
          <p:cNvSpPr txBox="1"/>
          <p:nvPr/>
        </p:nvSpPr>
        <p:spPr>
          <a:xfrm>
            <a:off x="6045506" y="5245623"/>
            <a:ext cx="2759676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Reflectivity differences 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Waterproof</a:t>
            </a:r>
          </a:p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Mechanically and electrically stable</a:t>
            </a:r>
          </a:p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Lightweight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148281"/>
            <a:ext cx="7727916" cy="726533"/>
          </a:xfrm>
        </p:spPr>
        <p:txBody>
          <a:bodyPr/>
          <a:lstStyle/>
          <a:p>
            <a:r>
              <a:rPr lang="en-US" dirty="0" smtClean="0"/>
              <a:t>Non-Functional Requirements (1 of 2)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70" y="2843218"/>
            <a:ext cx="3635801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ea typeface="Calibri"/>
                <a:cs typeface="Calibri"/>
                <a:sym typeface="Calibri"/>
              </a:rPr>
              <a:t>Configurable</a:t>
            </a:r>
          </a:p>
          <a:p>
            <a:pPr marL="342875" lvl="2" indent="-342875">
              <a:spcBef>
                <a:spcPts val="900"/>
              </a:spcBef>
              <a:spcAft>
                <a:spcPts val="150"/>
              </a:spcAft>
            </a:pPr>
            <a:r>
              <a:rPr lang="en-US" dirty="0">
                <a:ea typeface="Calibri"/>
                <a:cs typeface="Calibri"/>
                <a:sym typeface="Calibri"/>
              </a:rPr>
              <a:t>Output 2D image with implied depth in a timely manner</a:t>
            </a:r>
            <a:endParaRPr lang="en-US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148281"/>
            <a:ext cx="7727916" cy="726533"/>
          </a:xfrm>
        </p:spPr>
        <p:txBody>
          <a:bodyPr/>
          <a:lstStyle/>
          <a:p>
            <a:r>
              <a:rPr lang="en-US" dirty="0" smtClean="0"/>
              <a:t>Non-Functional Requirements (2 of 2)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786068"/>
            <a:ext cx="2143125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oftwareag.com/blog/reality_check/wp-content/uploads/2013/06/Stopwatch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5" y="2539012"/>
            <a:ext cx="1979401" cy="247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6"/>
          <p:cNvSpPr txBox="1"/>
          <p:nvPr/>
        </p:nvSpPr>
        <p:spPr>
          <a:xfrm>
            <a:off x="2098434" y="4751074"/>
            <a:ext cx="1689582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Configurable [8]</a:t>
            </a:r>
            <a:endParaRPr lang="en-US" dirty="0"/>
          </a:p>
        </p:txBody>
      </p:sp>
      <p:sp>
        <p:nvSpPr>
          <p:cNvPr id="10" name="Shape 216"/>
          <p:cNvSpPr txBox="1"/>
          <p:nvPr/>
        </p:nvSpPr>
        <p:spPr>
          <a:xfrm>
            <a:off x="4923120" y="4887708"/>
            <a:ext cx="2608249" cy="375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Reflectivity differences [9]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07263"/>
            <a:ext cx="7678489" cy="667551"/>
          </a:xfrm>
        </p:spPr>
        <p:txBody>
          <a:bodyPr/>
          <a:lstStyle/>
          <a:p>
            <a:r>
              <a:rPr lang="en-US" dirty="0" smtClean="0"/>
              <a:t>Design Approach/Method of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77" y="2805802"/>
            <a:ext cx="1243013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ogitech C500 WebC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3961" r="25971" b="14310"/>
          <a:stretch/>
        </p:blipFill>
        <p:spPr bwMode="auto">
          <a:xfrm>
            <a:off x="2099898" y="3663047"/>
            <a:ext cx="974035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unmannedsystemstechnology.com/wp-content/uploads/2014/11/Velodyne-LiDAR-Pu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92" y="2013852"/>
            <a:ext cx="1077698" cy="10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81801" y="3434446"/>
            <a:ext cx="168658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3081364" y="2637303"/>
            <a:ext cx="11488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3196251" y="3262996"/>
            <a:ext cx="37213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2967645" y="4239515"/>
            <a:ext cx="2286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3196251" y="3605896"/>
            <a:ext cx="44042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" name="Right Arrow 12"/>
          <p:cNvSpPr/>
          <p:nvPr/>
        </p:nvSpPr>
        <p:spPr>
          <a:xfrm>
            <a:off x="5025046" y="3080301"/>
            <a:ext cx="914400" cy="51435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749">
              <a:defRPr/>
            </a:pPr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3928" y="2170874"/>
            <a:ext cx="4179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Velodyne V-16 Puck (3D lidar)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5458" y="3847100"/>
            <a:ext cx="1657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Odroid XU4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8182" y="4815988"/>
            <a:ext cx="2610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Logitech C500 webcam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995" y="2977249"/>
            <a:ext cx="1657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Required Outputs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96245" y="2637310"/>
            <a:ext cx="0" cy="62569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3196245" y="3594657"/>
            <a:ext cx="0" cy="64486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910247" y="3131522"/>
            <a:ext cx="1214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User </a:t>
            </a:r>
          </a:p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inputs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916803" y="4617169"/>
            <a:ext cx="790037" cy="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5078185" y="3715138"/>
            <a:ext cx="62865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V="1">
            <a:off x="5706841" y="3715142"/>
            <a:ext cx="1" cy="90202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47353" y="4602883"/>
            <a:ext cx="26109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Feedback control </a:t>
            </a:r>
          </a:p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back to</a:t>
            </a:r>
          </a:p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webcam and lidar</a:t>
            </a:r>
          </a:p>
        </p:txBody>
      </p:sp>
    </p:spTree>
    <p:extLst>
      <p:ext uri="{BB962C8B-B14F-4D97-AF65-F5344CB8AC3E}">
        <p14:creationId xmlns:p14="http://schemas.microsoft.com/office/powerpoint/2010/main" val="3116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07263"/>
            <a:ext cx="7678489" cy="667551"/>
          </a:xfrm>
        </p:spPr>
        <p:txBody>
          <a:bodyPr/>
          <a:lstStyle/>
          <a:p>
            <a:r>
              <a:rPr lang="en-US" dirty="0" smtClean="0"/>
              <a:t>Design Approach/Method of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14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20" y="1656922"/>
            <a:ext cx="1002048" cy="43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07263"/>
            <a:ext cx="7678489" cy="667551"/>
          </a:xfrm>
        </p:spPr>
        <p:txBody>
          <a:bodyPr/>
          <a:lstStyle/>
          <a:p>
            <a:r>
              <a:rPr lang="en-US" dirty="0" smtClean="0"/>
              <a:t>Design Approach/Method of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15</a:t>
            </a:fld>
            <a:endParaRPr lang="en-US"/>
          </a:p>
        </p:txBody>
      </p:sp>
      <p:pic>
        <p:nvPicPr>
          <p:cNvPr id="25" name="Picture 4" descr="Logitech C500 WebC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13961" r="25971" b="14310"/>
          <a:stretch/>
        </p:blipFill>
        <p:spPr bwMode="auto">
          <a:xfrm>
            <a:off x="2099898" y="3663047"/>
            <a:ext cx="974035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www.unmannedsystemstechnology.com/wp-content/uploads/2014/11/Velodyne-LiDAR-P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92" y="2013852"/>
            <a:ext cx="1077698" cy="10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1881801" y="3434446"/>
            <a:ext cx="168658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>
            <a:off x="3081364" y="2637303"/>
            <a:ext cx="11488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3196251" y="3262996"/>
            <a:ext cx="37213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2967645" y="4239515"/>
            <a:ext cx="22860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>
            <a:off x="3196251" y="3605896"/>
            <a:ext cx="44042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2" name="Right Arrow 31"/>
          <p:cNvSpPr/>
          <p:nvPr/>
        </p:nvSpPr>
        <p:spPr>
          <a:xfrm>
            <a:off x="5025046" y="3080301"/>
            <a:ext cx="914400" cy="51435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749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3928" y="2170874"/>
            <a:ext cx="4179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en-US" sz="2100" kern="0" dirty="0" err="1">
                <a:solidFill>
                  <a:prstClr val="black"/>
                </a:solidFill>
              </a:rPr>
              <a:t>Velodyne</a:t>
            </a:r>
            <a:r>
              <a:rPr lang="en-US" sz="2100" kern="0" dirty="0">
                <a:solidFill>
                  <a:prstClr val="black"/>
                </a:solidFill>
              </a:rPr>
              <a:t> V-16 Puck (3D lidar)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68027" y="3874604"/>
            <a:ext cx="2844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JNF9A-Q67 mini ITX </a:t>
            </a:r>
          </a:p>
          <a:p>
            <a:pPr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With Core I3-2120T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8182" y="4815988"/>
            <a:ext cx="2610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Logitech C500 webcam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67995" y="2977249"/>
            <a:ext cx="1657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Required Outputs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196245" y="2637310"/>
            <a:ext cx="0" cy="62569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3196245" y="3594657"/>
            <a:ext cx="0" cy="64486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910247" y="3131522"/>
            <a:ext cx="1214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User </a:t>
            </a:r>
          </a:p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inputs</a:t>
            </a:r>
          </a:p>
        </p:txBody>
      </p:sp>
      <p:pic>
        <p:nvPicPr>
          <p:cNvPr id="40" name="Picture 2" descr="http://www.tierratek.com/store/pc/catalog/nf9a-q67_2155_det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51" y="2731214"/>
            <a:ext cx="1087460" cy="11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H="1">
            <a:off x="4916803" y="4617169"/>
            <a:ext cx="790037" cy="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5078185" y="3715138"/>
            <a:ext cx="62865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 flipV="1">
            <a:off x="5706838" y="3715142"/>
            <a:ext cx="4010" cy="90202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247353" y="4602883"/>
            <a:ext cx="26109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Feedback control </a:t>
            </a:r>
          </a:p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back to</a:t>
            </a:r>
          </a:p>
          <a:p>
            <a:pPr algn="ctr" defTabSz="685749">
              <a:defRPr/>
            </a:pPr>
            <a:r>
              <a:rPr lang="en-US" sz="2100" kern="0" dirty="0">
                <a:solidFill>
                  <a:prstClr val="black"/>
                </a:solidFill>
              </a:rPr>
              <a:t>webcam and lidar</a:t>
            </a:r>
          </a:p>
        </p:txBody>
      </p:sp>
    </p:spTree>
    <p:extLst>
      <p:ext uri="{BB962C8B-B14F-4D97-AF65-F5344CB8AC3E}">
        <p14:creationId xmlns:p14="http://schemas.microsoft.com/office/powerpoint/2010/main" val="35971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07263"/>
            <a:ext cx="7678489" cy="667551"/>
          </a:xfrm>
        </p:spPr>
        <p:txBody>
          <a:bodyPr/>
          <a:lstStyle/>
          <a:p>
            <a:r>
              <a:rPr lang="en-US" dirty="0" smtClean="0"/>
              <a:t>Design Approach/Method of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Research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Communication protocols (Ethernet, USB)</a:t>
            </a:r>
          </a:p>
          <a:p>
            <a:pPr lvl="1"/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16</a:t>
            </a:fld>
            <a:endParaRPr lang="en-US"/>
          </a:p>
        </p:txBody>
      </p:sp>
      <p:pic>
        <p:nvPicPr>
          <p:cNvPr id="45" name="Picture 2" descr="C:\Users\Dan\Downloads\regi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b="17499"/>
          <a:stretch/>
        </p:blipFill>
        <p:spPr bwMode="auto">
          <a:xfrm>
            <a:off x="2023109" y="2963469"/>
            <a:ext cx="5143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hape 216"/>
          <p:cNvSpPr txBox="1"/>
          <p:nvPr/>
        </p:nvSpPr>
        <p:spPr>
          <a:xfrm>
            <a:off x="3805898" y="4877994"/>
            <a:ext cx="1712610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/>
              <a:t>Registration </a:t>
            </a:r>
            <a:r>
              <a:rPr lang="en-US" dirty="0" smtClean="0"/>
              <a:t>[10]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VLP-16 Puck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C:\Users\David\Downloads\Velodyne_LiDAR_Puck_L_Hand_NonEnhanced_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87" y="1560643"/>
            <a:ext cx="3816955" cy="38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1589" y="2526817"/>
            <a:ext cx="5363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 </a:t>
            </a:r>
            <a:r>
              <a:rPr lang="en-US" sz="3000" dirty="0"/>
              <a:t>$</a:t>
            </a:r>
            <a:r>
              <a:rPr lang="en-US" sz="3000" dirty="0"/>
              <a:t>7,999.00	(laser scanner)</a:t>
            </a:r>
            <a:endParaRPr lang="en-US" sz="3000" dirty="0"/>
          </a:p>
          <a:p>
            <a:r>
              <a:rPr lang="en-US" sz="3000" dirty="0"/>
              <a:t>+      </a:t>
            </a:r>
            <a:r>
              <a:rPr lang="en-US" sz="3000" dirty="0"/>
              <a:t>95.00  (shipping)</a:t>
            </a:r>
            <a:endParaRPr lang="en-US" sz="3000" dirty="0"/>
          </a:p>
          <a:p>
            <a:r>
              <a:rPr lang="en-US" sz="3000" dirty="0"/>
              <a:t>----------------</a:t>
            </a:r>
          </a:p>
          <a:p>
            <a:r>
              <a:rPr lang="en-US" sz="3000" dirty="0"/>
              <a:t> $8,094.00</a:t>
            </a:r>
            <a:endParaRPr lang="en-US" sz="3000" dirty="0"/>
          </a:p>
        </p:txBody>
      </p:sp>
      <p:sp>
        <p:nvSpPr>
          <p:cNvPr id="7" name="Shape 216"/>
          <p:cNvSpPr txBox="1"/>
          <p:nvPr/>
        </p:nvSpPr>
        <p:spPr>
          <a:xfrm>
            <a:off x="5116294" y="4465809"/>
            <a:ext cx="3426940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err="1" smtClean="0"/>
              <a:t>Velodyne</a:t>
            </a:r>
            <a:r>
              <a:rPr lang="en-US" dirty="0" smtClean="0"/>
              <a:t> VLP-16 laser scanner [11]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Odroid</a:t>
            </a:r>
            <a:r>
              <a:rPr lang="en-US" dirty="0"/>
              <a:t>-</a:t>
            </a:r>
            <a:r>
              <a:rPr lang="en-US" dirty="0" smtClean="0"/>
              <a:t>XU4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5819" y="2487740"/>
            <a:ext cx="5067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 </a:t>
            </a:r>
            <a:r>
              <a:rPr lang="en-US" sz="3000" dirty="0"/>
              <a:t>$</a:t>
            </a:r>
            <a:r>
              <a:rPr lang="en-US" sz="3000" dirty="0"/>
              <a:t>75.95   (Odroid)</a:t>
            </a:r>
            <a:endParaRPr lang="en-US" sz="3000" dirty="0"/>
          </a:p>
          <a:p>
            <a:r>
              <a:rPr lang="en-US" sz="3000" dirty="0"/>
              <a:t>+ </a:t>
            </a:r>
            <a:r>
              <a:rPr lang="en-US" sz="3000" dirty="0"/>
              <a:t>23.95  (memory card)</a:t>
            </a:r>
            <a:endParaRPr lang="en-US" sz="3000" dirty="0"/>
          </a:p>
          <a:p>
            <a:r>
              <a:rPr lang="en-US" sz="3000" dirty="0"/>
              <a:t>-----------</a:t>
            </a:r>
          </a:p>
          <a:p>
            <a:r>
              <a:rPr lang="en-US" sz="3000" dirty="0"/>
              <a:t>$ 99.90</a:t>
            </a:r>
          </a:p>
        </p:txBody>
      </p:sp>
      <p:pic>
        <p:nvPicPr>
          <p:cNvPr id="7" name="Picture 2" descr="ODROID-X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93" y="1626823"/>
            <a:ext cx="3571875" cy="309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mmcv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18" y="3989596"/>
            <a:ext cx="1200150" cy="8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6"/>
          <p:cNvSpPr txBox="1"/>
          <p:nvPr/>
        </p:nvSpPr>
        <p:spPr>
          <a:xfrm>
            <a:off x="4927493" y="4893039"/>
            <a:ext cx="3303394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/>
              <a:t>Embedded Device </a:t>
            </a:r>
            <a:r>
              <a:rPr lang="en-US" dirty="0" smtClean="0"/>
              <a:t>&amp; Memory[12]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Logitech C500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1332" y="2526817"/>
            <a:ext cx="4420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$</a:t>
            </a:r>
            <a:r>
              <a:rPr lang="en-US" sz="3000" dirty="0"/>
              <a:t>14.43  (webcam)</a:t>
            </a:r>
            <a:endParaRPr lang="en-US" sz="3000" dirty="0"/>
          </a:p>
          <a:p>
            <a:r>
              <a:rPr lang="en-US" sz="3000" dirty="0"/>
              <a:t>+  </a:t>
            </a:r>
            <a:r>
              <a:rPr lang="en-US" sz="3000" dirty="0"/>
              <a:t>0.00  (no shipping)</a:t>
            </a:r>
            <a:endParaRPr lang="en-US" sz="3000" dirty="0"/>
          </a:p>
          <a:p>
            <a:r>
              <a:rPr lang="en-US" sz="3000" dirty="0"/>
              <a:t>----------</a:t>
            </a:r>
          </a:p>
          <a:p>
            <a:r>
              <a:rPr lang="en-US" sz="3000" dirty="0"/>
              <a:t>$14.43</a:t>
            </a:r>
          </a:p>
        </p:txBody>
      </p:sp>
      <p:pic>
        <p:nvPicPr>
          <p:cNvPr id="7" name="Picture 2" descr="http://ecx.images-amazon.com/images/I/71Usl8iwzt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79" y="1869905"/>
            <a:ext cx="2628900" cy="21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16"/>
          <p:cNvSpPr txBox="1"/>
          <p:nvPr/>
        </p:nvSpPr>
        <p:spPr>
          <a:xfrm>
            <a:off x="6142825" y="3866203"/>
            <a:ext cx="1282519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smtClean="0"/>
              <a:t>Camera [13]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AUVSI – Association for Unmanned Vehicle System Int’l</a:t>
            </a:r>
          </a:p>
          <a:p>
            <a:pPr lvl="1"/>
            <a:r>
              <a:rPr lang="en-US" dirty="0" smtClean="0"/>
              <a:t>International RoboBoat Competition</a:t>
            </a:r>
          </a:p>
          <a:p>
            <a:pPr lvl="1"/>
            <a:r>
              <a:rPr lang="en-US" dirty="0" smtClean="0"/>
              <a:t>Bradley has attended since 2012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68" y="2538720"/>
            <a:ext cx="3824288" cy="28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6"/>
          <p:cNvSpPr txBox="1"/>
          <p:nvPr/>
        </p:nvSpPr>
        <p:spPr>
          <a:xfrm>
            <a:off x="4747852" y="5347775"/>
            <a:ext cx="2694521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Bradley 2013 RoboBoat [1]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 W Inverter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51332" y="2526817"/>
            <a:ext cx="4420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$24.99  (inverter )</a:t>
            </a:r>
            <a:endParaRPr lang="en-US" sz="3000" dirty="0"/>
          </a:p>
          <a:p>
            <a:r>
              <a:rPr lang="en-US" sz="3000" dirty="0"/>
              <a:t>+  </a:t>
            </a:r>
            <a:r>
              <a:rPr lang="en-US" sz="3000" dirty="0"/>
              <a:t>5.21  (shipping)</a:t>
            </a:r>
            <a:endParaRPr lang="en-US" sz="3000" dirty="0"/>
          </a:p>
          <a:p>
            <a:r>
              <a:rPr lang="en-US" sz="3000" dirty="0"/>
              <a:t>----------</a:t>
            </a:r>
          </a:p>
          <a:p>
            <a:r>
              <a:rPr lang="en-US" sz="3000" dirty="0"/>
              <a:t>$30.20</a:t>
            </a:r>
            <a:endParaRPr lang="en-US" sz="3000" dirty="0"/>
          </a:p>
        </p:txBody>
      </p:sp>
      <p:pic>
        <p:nvPicPr>
          <p:cNvPr id="10" name="Picture 2" descr="AIMS Power PWRCUP120, 120 Watt Power Inve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42" y="2044308"/>
            <a:ext cx="2769394" cy="2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16"/>
          <p:cNvSpPr txBox="1"/>
          <p:nvPr/>
        </p:nvSpPr>
        <p:spPr>
          <a:xfrm>
            <a:off x="6100516" y="4453478"/>
            <a:ext cx="1324828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smtClean="0"/>
              <a:t>Inverter [14]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1332" y="2526817"/>
            <a:ext cx="4420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$60.99  (hard drive)</a:t>
            </a:r>
            <a:endParaRPr lang="en-US" sz="3000" dirty="0"/>
          </a:p>
          <a:p>
            <a:r>
              <a:rPr lang="en-US" sz="3000" dirty="0"/>
              <a:t>+  </a:t>
            </a:r>
            <a:r>
              <a:rPr lang="en-US" sz="3000" dirty="0"/>
              <a:t>0.00  (shipping)</a:t>
            </a:r>
            <a:endParaRPr lang="en-US" sz="3000" dirty="0"/>
          </a:p>
          <a:p>
            <a:r>
              <a:rPr lang="en-US" sz="3000" dirty="0"/>
              <a:t>----------</a:t>
            </a:r>
          </a:p>
          <a:p>
            <a:r>
              <a:rPr lang="en-US" sz="3000" dirty="0"/>
              <a:t>$60.99</a:t>
            </a:r>
            <a:endParaRPr lang="en-US" sz="3000" dirty="0"/>
          </a:p>
        </p:txBody>
      </p:sp>
      <p:pic>
        <p:nvPicPr>
          <p:cNvPr id="12" name="Picture 2" descr="WD - Elements 1TB External USB 3.0/2.0 Portable Hard Drive - Black - Ang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16866"/>
          <a:stretch/>
        </p:blipFill>
        <p:spPr bwMode="auto">
          <a:xfrm>
            <a:off x="6200777" y="1618730"/>
            <a:ext cx="23717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16"/>
          <p:cNvSpPr txBox="1"/>
          <p:nvPr/>
        </p:nvSpPr>
        <p:spPr>
          <a:xfrm>
            <a:off x="6723708" y="5162066"/>
            <a:ext cx="1643052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smtClean="0"/>
              <a:t>Hard Drive [15]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10" name="Picture 2" descr="C:\Users\David\Downloads\Velodyne_LiDAR_Puck_L_Hand_NonEnhanced_9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4" r="15525" b="24229"/>
          <a:stretch/>
        </p:blipFill>
        <p:spPr bwMode="auto">
          <a:xfrm>
            <a:off x="96615" y="2028828"/>
            <a:ext cx="2410457" cy="15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48221" y="1725043"/>
            <a:ext cx="2220956" cy="1682441"/>
            <a:chOff x="3124200" y="1752600"/>
            <a:chExt cx="5753100" cy="4358148"/>
          </a:xfrm>
        </p:grpSpPr>
        <p:pic>
          <p:nvPicPr>
            <p:cNvPr id="14" name="Picture 2" descr="ODROID-XU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752600"/>
              <a:ext cx="4762500" cy="412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emmcv0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006610"/>
              <a:ext cx="1600200" cy="110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http://ecx.images-amazon.com/images/I/71Usl8iwzt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34" y="1725043"/>
            <a:ext cx="2294300" cy="18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lus 16"/>
          <p:cNvSpPr/>
          <p:nvPr/>
        </p:nvSpPr>
        <p:spPr>
          <a:xfrm>
            <a:off x="2315910" y="2338620"/>
            <a:ext cx="871216" cy="684968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Equal 17"/>
          <p:cNvSpPr/>
          <p:nvPr/>
        </p:nvSpPr>
        <p:spPr>
          <a:xfrm>
            <a:off x="5741447" y="4439846"/>
            <a:ext cx="817535" cy="565031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8982" y="4411470"/>
            <a:ext cx="24278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$8,299.52</a:t>
            </a:r>
            <a:endParaRPr lang="en-US" sz="4050" dirty="0"/>
          </a:p>
        </p:txBody>
      </p:sp>
      <p:pic>
        <p:nvPicPr>
          <p:cNvPr id="20" name="Picture 2" descr="AIMS Power PWRCUP120, 120 Watt Power Invert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 b="14158"/>
          <a:stretch/>
        </p:blipFill>
        <p:spPr bwMode="auto">
          <a:xfrm>
            <a:off x="1426040" y="3777929"/>
            <a:ext cx="2031059" cy="14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D - Elements 1TB External USB 3.0/2.0 Portable Hard Drive - Black - Angl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16866"/>
          <a:stretch/>
        </p:blipFill>
        <p:spPr bwMode="auto">
          <a:xfrm>
            <a:off x="4407539" y="3572720"/>
            <a:ext cx="1034178" cy="15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lus 21"/>
          <p:cNvSpPr/>
          <p:nvPr/>
        </p:nvSpPr>
        <p:spPr>
          <a:xfrm>
            <a:off x="5231918" y="2577196"/>
            <a:ext cx="871216" cy="684968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Plus 22"/>
          <p:cNvSpPr/>
          <p:nvPr/>
        </p:nvSpPr>
        <p:spPr>
          <a:xfrm>
            <a:off x="453225" y="4123789"/>
            <a:ext cx="871216" cy="684968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Plus 23"/>
          <p:cNvSpPr/>
          <p:nvPr/>
        </p:nvSpPr>
        <p:spPr>
          <a:xfrm>
            <a:off x="3330363" y="4166968"/>
            <a:ext cx="871216" cy="684968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657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72032"/>
            <a:ext cx="9144000" cy="22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1" y="2321723"/>
            <a:ext cx="8958263" cy="210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Labor: Captains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Bumpus – Image registration implementation</a:t>
            </a:r>
          </a:p>
          <a:p>
            <a:r>
              <a:rPr lang="en-US" dirty="0" smtClean="0"/>
              <a:t>Kubik</a:t>
            </a:r>
            <a:r>
              <a:rPr lang="en-US" dirty="0"/>
              <a:t> </a:t>
            </a:r>
            <a:r>
              <a:rPr lang="en-US" dirty="0" smtClean="0"/>
              <a:t>– Scan data processing</a:t>
            </a:r>
          </a:p>
          <a:p>
            <a:r>
              <a:rPr lang="en-US" dirty="0" smtClean="0"/>
              <a:t>Vazquez – Camera and scanner interface with embedded device/Linux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Few foreseeable consequences</a:t>
            </a:r>
          </a:p>
          <a:p>
            <a:pPr lvl="1"/>
            <a:r>
              <a:rPr lang="en-US" dirty="0" smtClean="0"/>
              <a:t>Class I laser output power not hazardous to eyes</a:t>
            </a:r>
          </a:p>
          <a:p>
            <a:pPr lvl="1"/>
            <a:r>
              <a:rPr lang="en-US" dirty="0" smtClean="0"/>
              <a:t>Need to recycle the components</a:t>
            </a:r>
          </a:p>
          <a:p>
            <a:pPr lvl="1"/>
            <a:r>
              <a:rPr lang="en-US" dirty="0" smtClean="0"/>
              <a:t>Odroid-XU4 not ROHS certified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 descr="http://www.safetysign.com/images/catlog/product/large/J5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81" y="3429007"/>
            <a:ext cx="385762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16"/>
          <p:cNvSpPr txBox="1"/>
          <p:nvPr/>
        </p:nvSpPr>
        <p:spPr>
          <a:xfrm>
            <a:off x="6723708" y="5162066"/>
            <a:ext cx="1643052" cy="36022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smtClean="0"/>
              <a:t>Hard Drive [16]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selected</a:t>
            </a:r>
          </a:p>
          <a:p>
            <a:pPr lvl="1"/>
            <a:r>
              <a:rPr lang="en-US" dirty="0" smtClean="0"/>
              <a:t>3D laser scanner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Embedded device</a:t>
            </a:r>
          </a:p>
          <a:p>
            <a:r>
              <a:rPr lang="en-US" dirty="0" smtClean="0"/>
              <a:t>Future Development</a:t>
            </a:r>
          </a:p>
          <a:p>
            <a:pPr lvl="1"/>
            <a:r>
              <a:rPr lang="en-US" dirty="0" smtClean="0"/>
              <a:t>Communication interface</a:t>
            </a:r>
          </a:p>
          <a:p>
            <a:pPr lvl="1"/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852012" y="1573427"/>
            <a:ext cx="7066079" cy="91260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3D Environmental Mapping and Imaging for AUVSI RoboBoat</a:t>
            </a:r>
            <a:endParaRPr lang="en-US" sz="33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72" y="4179210"/>
            <a:ext cx="1281130" cy="12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852010" y="2994754"/>
            <a:ext cx="6005990" cy="11771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David Bumpus, Daniel Kubik, &amp; Juan Vazquez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Advisor: Dr. José Sánchez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Customer: Mr. Nick Schmidt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2013" y="4372163"/>
            <a:ext cx="2855017" cy="62324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100" dirty="0" smtClean="0"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&amp; Computer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95953" y="4510661"/>
            <a:ext cx="1833602" cy="3470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October 1,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35429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[1] </a:t>
            </a:r>
            <a:r>
              <a:rPr lang="en-US" sz="1400" dirty="0" smtClean="0">
                <a:sym typeface="Calibri"/>
              </a:rPr>
              <a:t>http</a:t>
            </a:r>
            <a:r>
              <a:rPr lang="en-US" sz="1400" dirty="0">
                <a:sym typeface="Calibri"/>
              </a:rPr>
              <a:t>://www.bradley.edu/inthespotlight/story/?</a:t>
            </a:r>
            <a:r>
              <a:rPr lang="en-US" sz="1400" dirty="0" smtClean="0">
                <a:sym typeface="Calibri"/>
              </a:rPr>
              <a:t>id=b46cf284-2bd9-4efb-917e-ba6ca565cf84</a:t>
            </a:r>
            <a:endParaRPr lang="en-US" dirty="0" smtClean="0">
              <a:sym typeface="Calibri"/>
            </a:endParaRP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[2] </a:t>
            </a:r>
            <a:r>
              <a:rPr lang="en-US" sz="1400" dirty="0">
                <a:ea typeface="Calibri"/>
                <a:cs typeface="Calibri"/>
                <a:sym typeface="Calibri"/>
              </a:rPr>
              <a:t>http://learnlab.uta.edu/roboboat/the-auvsi-roboboat-competition</a:t>
            </a:r>
            <a:r>
              <a:rPr lang="en-US" sz="1400" dirty="0" smtClean="0">
                <a:ea typeface="Calibri"/>
                <a:cs typeface="Calibri"/>
                <a:sym typeface="Calibri"/>
              </a:rPr>
              <a:t>/</a:t>
            </a:r>
            <a:endParaRPr lang="en-US" sz="1400" dirty="0" smtClean="0">
              <a:sym typeface="Calibri"/>
            </a:endParaRPr>
          </a:p>
          <a:p>
            <a:pPr marL="0" indent="0">
              <a:buNone/>
            </a:pPr>
            <a:r>
              <a:rPr lang="en-US" sz="1400" dirty="0" smtClean="0">
                <a:ea typeface="Calibri"/>
                <a:cs typeface="Calibri"/>
                <a:sym typeface="Calibri"/>
              </a:rPr>
              <a:t>[3] </a:t>
            </a:r>
            <a:r>
              <a:rPr lang="en-US" sz="1400" dirty="0"/>
              <a:t>http://www.4erevolution.com/wp-content/uploads/2014/07/LIDAR.jpg</a:t>
            </a:r>
          </a:p>
          <a:p>
            <a:pPr marL="0" indent="0">
              <a:buNone/>
            </a:pPr>
            <a:r>
              <a:rPr lang="en-US" sz="1400" dirty="0" smtClean="0">
                <a:ea typeface="Calibri"/>
                <a:cs typeface="Calibri"/>
                <a:sym typeface="Calibri"/>
              </a:rPr>
              <a:t>[4] </a:t>
            </a:r>
            <a:r>
              <a:rPr lang="en-US" sz="1400" dirty="0"/>
              <a:t>http://www.graphics.com/sites/default/files/old/sections/insight/beautifuldata/2.jpg</a:t>
            </a:r>
          </a:p>
          <a:p>
            <a:pPr marL="0" indent="0">
              <a:buNone/>
            </a:pPr>
            <a:r>
              <a:rPr lang="en-US" sz="1400" dirty="0" smtClean="0">
                <a:ea typeface="Calibri"/>
                <a:cs typeface="Calibri"/>
                <a:sym typeface="Calibri"/>
              </a:rPr>
              <a:t>[5] </a:t>
            </a:r>
            <a:r>
              <a:rPr lang="en-US" sz="1400" dirty="0">
                <a:ea typeface="Calibri"/>
                <a:cs typeface="Calibri"/>
                <a:sym typeface="Calibri"/>
              </a:rPr>
              <a:t>Bradley University RoboBoat 2013 Qualifying Run </a:t>
            </a:r>
            <a:r>
              <a:rPr lang="en-US" sz="1400" u="sng" dirty="0">
                <a:ea typeface="Calibri"/>
                <a:cs typeface="Calibri"/>
                <a:sym typeface="Calibri"/>
                <a:hlinkClick r:id="rId2"/>
              </a:rPr>
              <a:t>https://www.youtube.com/watch?v=V4pz1FiMXfA</a:t>
            </a:r>
          </a:p>
          <a:p>
            <a:pPr marL="0" indent="0">
              <a:buNone/>
            </a:pPr>
            <a:r>
              <a:rPr lang="en-US" sz="1400" dirty="0" smtClean="0">
                <a:ea typeface="Calibri"/>
                <a:cs typeface="Calibri"/>
                <a:sym typeface="Calibri"/>
              </a:rPr>
              <a:t>[6] </a:t>
            </a:r>
            <a:r>
              <a:rPr lang="en-US" sz="1400" dirty="0">
                <a:sym typeface="Calibri"/>
              </a:rPr>
              <a:t>http://</a:t>
            </a:r>
            <a:r>
              <a:rPr lang="en-US" sz="1400" dirty="0" smtClean="0">
                <a:sym typeface="Calibri"/>
              </a:rPr>
              <a:t>www.mathworks.com/matlabcentral/mlc-downloads/downloads/submissions/44706/versions/1/screenshot.jpg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[7] </a:t>
            </a:r>
            <a:r>
              <a:rPr lang="en-US" sz="1400" dirty="0">
                <a:sym typeface="Calibri"/>
              </a:rPr>
              <a:t>http://americanmoldedplastic.com/images-sign-posts/Ahead-Reflective%20sign%20post%20panels.jpg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[8] </a:t>
            </a:r>
            <a:r>
              <a:rPr lang="en-US" sz="1400" dirty="0"/>
              <a:t>http://www.computerhope.com/jargon/u/usb.jpg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[9] </a:t>
            </a:r>
            <a:r>
              <a:rPr lang="en-US" sz="1400" dirty="0">
                <a:sym typeface="Calibri"/>
              </a:rPr>
              <a:t>http://</a:t>
            </a:r>
            <a:r>
              <a:rPr lang="en-US" sz="1400" dirty="0" smtClean="0">
                <a:sym typeface="Calibri"/>
              </a:rPr>
              <a:t>www.softwareag.com/blog/reality_check/wp-content/uploads/2013/06/Stopwatch_02.png</a:t>
            </a:r>
          </a:p>
          <a:p>
            <a:pPr marL="0" indent="0">
              <a:buNone/>
            </a:pPr>
            <a:endParaRPr lang="en-US" sz="1400" dirty="0">
              <a:sym typeface="Calibri"/>
            </a:endParaRPr>
          </a:p>
          <a:p>
            <a:pPr marL="0" indent="0">
              <a:buNone/>
            </a:pPr>
            <a:endParaRPr lang="en-US" sz="14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Background: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Boat undergoes challenges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2243930"/>
            <a:ext cx="3534845" cy="2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earnlab.uta.edu/roboboat/files/2013/06/RoboBoat_2014_final_rul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97" y="1800093"/>
            <a:ext cx="2900363" cy="3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6"/>
          <p:cNvSpPr txBox="1"/>
          <p:nvPr/>
        </p:nvSpPr>
        <p:spPr>
          <a:xfrm>
            <a:off x="639442" y="4897834"/>
            <a:ext cx="3901878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RoboBoat navigating through course [1]</a:t>
            </a:r>
            <a:endParaRPr lang="en-US" dirty="0"/>
          </a:p>
        </p:txBody>
      </p:sp>
      <p:sp>
        <p:nvSpPr>
          <p:cNvPr id="10" name="Shape 216"/>
          <p:cNvSpPr txBox="1"/>
          <p:nvPr/>
        </p:nvSpPr>
        <p:spPr>
          <a:xfrm>
            <a:off x="5569317" y="4897834"/>
            <a:ext cx="2694521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2014 RoboBoat course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[10] </a:t>
            </a:r>
            <a:r>
              <a:rPr lang="en-US" sz="1400" dirty="0"/>
              <a:t>http://</a:t>
            </a:r>
            <a:r>
              <a:rPr lang="en-US" sz="1400" dirty="0" smtClean="0"/>
              <a:t>www.criticallink.com/wp-content/uploads/2014/01/Stereo_Vision_Development_Kit_Flyer.pdf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[11] </a:t>
            </a:r>
            <a:r>
              <a:rPr lang="en-US" sz="1400" dirty="0"/>
              <a:t>http://velodynelidar.com/vlp-16.html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[12] </a:t>
            </a:r>
            <a:r>
              <a:rPr lang="en-US" sz="1400" dirty="0"/>
              <a:t>http://www.hardkernel.com/main/products/prdt_info.php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[13] </a:t>
            </a:r>
            <a:r>
              <a:rPr lang="en-US" sz="1400" dirty="0"/>
              <a:t>Amazon.com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[14] </a:t>
            </a:r>
            <a:r>
              <a:rPr lang="en-US" sz="1400" dirty="0"/>
              <a:t>http://</a:t>
            </a:r>
            <a:r>
              <a:rPr lang="en-US" sz="1400" dirty="0" smtClean="0"/>
              <a:t>www.criticallink.com/wp-content/uploads/2014/01/Stereo_Vision_Development_Kit_Flyer.pdf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[15] </a:t>
            </a:r>
            <a:r>
              <a:rPr lang="en-US" sz="1400" dirty="0"/>
              <a:t>http://www.bestbuy.com/site/wd-elements-1tb-external-usb-3-0-2-0-portable-hard-drive-black/9291106.p?id=1219011381217&amp;skuId=9291106&amp;ref=06&amp;loc=01&amp;ci_src=14110944&amp;ci_sku=9291106&amp;extensionType=pla:g&amp;s_kwcid=PTC!pla!!!80909755999!g!!52789345039&amp;kpid=9291106&amp;k_clickid=9663d0b5-9dc5-4232-8f4a-6b3adbba718b&amp;lsft=ref:212,loc:1&amp;ksid=9663d0b5-9dc5-4232-8f4a-6b3adbba718b&amp;ksprof_id=8&amp;ksaffcode=pg129&amp;ksdevice=c&amp;kpid=9291106</a:t>
            </a:r>
          </a:p>
          <a:p>
            <a:pPr marL="0" indent="0">
              <a:buNone/>
            </a:pPr>
            <a:r>
              <a:rPr lang="en-US" sz="1400" dirty="0" smtClean="0">
                <a:sym typeface="Calibri"/>
              </a:rPr>
              <a:t>[16] </a:t>
            </a:r>
            <a:r>
              <a:rPr lang="en-US" sz="1400" dirty="0"/>
              <a:t>http://www.safetysign.com/products/p1238/caution-class-1-label</a:t>
            </a:r>
          </a:p>
          <a:p>
            <a:pPr marL="0" indent="0">
              <a:buNone/>
            </a:pPr>
            <a:endParaRPr lang="en-US" sz="1400" dirty="0">
              <a:sym typeface="Calibri"/>
            </a:endParaRPr>
          </a:p>
          <a:p>
            <a:pPr marL="0" indent="0">
              <a:buNone/>
            </a:pPr>
            <a:endParaRPr lang="en-US" sz="14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Lidar</a:t>
            </a:r>
          </a:p>
          <a:p>
            <a:pPr lvl="1"/>
            <a:r>
              <a:rPr lang="en-US" dirty="0" smtClean="0"/>
              <a:t>Utilizes laser &amp; interprets reflected light</a:t>
            </a:r>
          </a:p>
          <a:p>
            <a:pPr lvl="1"/>
            <a:r>
              <a:rPr lang="en-US" dirty="0" smtClean="0"/>
              <a:t>Environmental mapping/distance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http://www.4erevolution.com/wp-content/uploads/2014/07/LI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0" y="2946407"/>
            <a:ext cx="4348987" cy="25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raphics.com/sites/default/files/old/sections/insight/beautifuldata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88" y="2739347"/>
            <a:ext cx="3057175" cy="26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16"/>
          <p:cNvSpPr txBox="1"/>
          <p:nvPr/>
        </p:nvSpPr>
        <p:spPr>
          <a:xfrm>
            <a:off x="2060463" y="5153336"/>
            <a:ext cx="1852510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Lidar mapping [3]</a:t>
            </a:r>
            <a:endParaRPr lang="en-US" dirty="0"/>
          </a:p>
        </p:txBody>
      </p:sp>
      <p:sp>
        <p:nvSpPr>
          <p:cNvPr id="10" name="Shape 216"/>
          <p:cNvSpPr txBox="1"/>
          <p:nvPr/>
        </p:nvSpPr>
        <p:spPr>
          <a:xfrm>
            <a:off x="5697469" y="5367840"/>
            <a:ext cx="2079051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Lidar movement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Lidar &amp; camera based system</a:t>
            </a:r>
          </a:p>
          <a:p>
            <a:pPr lvl="1"/>
            <a:r>
              <a:rPr lang="en-US" dirty="0" smtClean="0"/>
              <a:t>Maps surrounding environment</a:t>
            </a:r>
          </a:p>
          <a:p>
            <a:pPr lvl="1"/>
            <a:r>
              <a:rPr lang="en-US" dirty="0" smtClean="0"/>
              <a:t>Overlays lidar data with image</a:t>
            </a:r>
          </a:p>
          <a:p>
            <a:pPr lvl="1"/>
            <a:r>
              <a:rPr lang="en-US" dirty="0" smtClean="0"/>
              <a:t>Transmits data to boats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more information</a:t>
            </a:r>
          </a:p>
          <a:p>
            <a:r>
              <a:rPr lang="en-US" dirty="0">
                <a:ea typeface="Calibri"/>
                <a:cs typeface="Calibri"/>
                <a:sym typeface="Calibri"/>
                <a:hlinkClick r:id="rId2"/>
              </a:rPr>
              <a:t>https://</a:t>
            </a:r>
            <a:r>
              <a:rPr lang="en-US" dirty="0" smtClean="0">
                <a:ea typeface="Calibri"/>
                <a:cs typeface="Calibri"/>
                <a:sym typeface="Calibri"/>
                <a:hlinkClick r:id="rId2"/>
              </a:rPr>
              <a:t>www.youtube.com/watch?v=V4pz1FiMXfA</a:t>
            </a:r>
            <a:endParaRPr lang="en-US" dirty="0" smtClean="0"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723876"/>
            <a:ext cx="3186699" cy="218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77" y="2723876"/>
            <a:ext cx="3188983" cy="2185876"/>
          </a:xfrm>
          <a:prstGeom prst="rect">
            <a:avLst/>
          </a:prstGeom>
        </p:spPr>
      </p:pic>
      <p:sp>
        <p:nvSpPr>
          <p:cNvPr id="7" name="Shape 216"/>
          <p:cNvSpPr txBox="1"/>
          <p:nvPr/>
        </p:nvSpPr>
        <p:spPr>
          <a:xfrm>
            <a:off x="1424149" y="4970576"/>
            <a:ext cx="1984317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Boat navigation</a:t>
            </a:r>
            <a:r>
              <a:rPr lang="en-US" dirty="0" smtClean="0"/>
              <a:t> [5]</a:t>
            </a:r>
            <a:endParaRPr lang="en-US" dirty="0"/>
          </a:p>
        </p:txBody>
      </p:sp>
      <p:sp>
        <p:nvSpPr>
          <p:cNvPr id="8" name="Shape 216"/>
          <p:cNvSpPr txBox="1"/>
          <p:nvPr/>
        </p:nvSpPr>
        <p:spPr>
          <a:xfrm>
            <a:off x="5780109" y="4909752"/>
            <a:ext cx="1984317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Boat struggling </a:t>
            </a:r>
            <a:r>
              <a:rPr lang="en-US" dirty="0" smtClean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voltage less than 12 V</a:t>
            </a:r>
          </a:p>
          <a:p>
            <a:r>
              <a:rPr lang="en-US" dirty="0" smtClean="0"/>
              <a:t>Weight less than 3.6 kg</a:t>
            </a:r>
          </a:p>
          <a:p>
            <a:r>
              <a:rPr lang="en-US" dirty="0" smtClean="0"/>
              <a:t>Current draw less than 4 A</a:t>
            </a:r>
          </a:p>
          <a:p>
            <a:r>
              <a:rPr lang="en-US" dirty="0" smtClean="0"/>
              <a:t>Power consumption less than 50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fit within a 10 inch cube</a:t>
            </a:r>
          </a:p>
          <a:p>
            <a:r>
              <a:rPr lang="en-US" dirty="0" smtClean="0"/>
              <a:t>Scanning time of less than 5 sec</a:t>
            </a:r>
          </a:p>
          <a:p>
            <a:r>
              <a:rPr lang="en-US" dirty="0" smtClean="0"/>
              <a:t>Measures a horizontal distance of 9.1 m or greater</a:t>
            </a:r>
          </a:p>
          <a:p>
            <a:r>
              <a:rPr lang="en-US" dirty="0" smtClean="0"/>
              <a:t>Measures a vertical distance of 3 m or greater</a:t>
            </a:r>
          </a:p>
          <a:p>
            <a:r>
              <a:rPr lang="en-US" dirty="0" smtClean="0"/>
              <a:t>Operates for at least 40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complete a 180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° scan</a:t>
            </a:r>
          </a:p>
          <a:p>
            <a:r>
              <a:rPr lang="en-US" dirty="0" smtClean="0">
                <a:latin typeface="Calibri"/>
                <a:sym typeface="Calibri"/>
              </a:rPr>
              <a:t>Should communicate with boat’s onboard electronics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04" y="2586043"/>
            <a:ext cx="2071526" cy="31228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90936" y="2643357"/>
            <a:ext cx="2653017" cy="3008213"/>
            <a:chOff x="6146920" y="2522660"/>
            <a:chExt cx="3209925" cy="33995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920" y="2522660"/>
              <a:ext cx="3209925" cy="339954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46922" y="4533900"/>
              <a:ext cx="187802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25" b="1" dirty="0"/>
                <a:t>OLD</a:t>
              </a:r>
              <a:endParaRPr lang="en-US" sz="2625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84208" y="3152685"/>
              <a:ext cx="187802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25" b="1" dirty="0"/>
                <a:t>NEW</a:t>
              </a:r>
              <a:endParaRPr lang="en-US" sz="2625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17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9">
      <a:dk1>
        <a:srgbClr val="262626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5C5C5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760</Words>
  <Application>Microsoft Office PowerPoint</Application>
  <PresentationFormat>On-screen Show (4:3)</PresentationFormat>
  <Paragraphs>205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Retrospect</vt:lpstr>
      <vt:lpstr>3D Environmental Mapping and Imaging for AUVSI RoboBoat</vt:lpstr>
      <vt:lpstr>Problem Background: Significance</vt:lpstr>
      <vt:lpstr>Problem Background: Significance</vt:lpstr>
      <vt:lpstr>Problem Background: Significance</vt:lpstr>
      <vt:lpstr>Problem Background: Goal</vt:lpstr>
      <vt:lpstr>Problem Background: Motivation</vt:lpstr>
      <vt:lpstr>Constraints (1 of 2)</vt:lpstr>
      <vt:lpstr>Constraints (2 of 2)</vt:lpstr>
      <vt:lpstr>Functional Requirements (1 of 2)</vt:lpstr>
      <vt:lpstr>Functional Requirements (2 of 2)</vt:lpstr>
      <vt:lpstr>Non-Functional Requirements (1 of 2)</vt:lpstr>
      <vt:lpstr>Non-Functional Requirements (2 of 2)</vt:lpstr>
      <vt:lpstr>Design Approach/Method of Solution</vt:lpstr>
      <vt:lpstr>Design Approach/Method of Solution</vt:lpstr>
      <vt:lpstr>Design Approach/Method of Solution</vt:lpstr>
      <vt:lpstr>Design Approach/Method of Solution</vt:lpstr>
      <vt:lpstr>Budget</vt:lpstr>
      <vt:lpstr>Budget</vt:lpstr>
      <vt:lpstr>Budget</vt:lpstr>
      <vt:lpstr>Budget</vt:lpstr>
      <vt:lpstr>Budget</vt:lpstr>
      <vt:lpstr>Budget</vt:lpstr>
      <vt:lpstr>Schedule</vt:lpstr>
      <vt:lpstr>Schedule</vt:lpstr>
      <vt:lpstr>Division of Labor: Captains</vt:lpstr>
      <vt:lpstr>Environmental Impact</vt:lpstr>
      <vt:lpstr>Summary &amp; Conclusions</vt:lpstr>
      <vt:lpstr>3D Environmental Mapping and Imaging for AUVSI RoboBoat</vt:lpstr>
      <vt:lpstr>Resources</vt:lpstr>
      <vt:lpstr>Resources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Environmental Mapping and Imaging for AUVSI RoboBoat</dc:title>
  <dc:creator>Microsoft account</dc:creator>
  <cp:lastModifiedBy>Microsoft account</cp:lastModifiedBy>
  <cp:revision>144</cp:revision>
  <dcterms:created xsi:type="dcterms:W3CDTF">2015-09-30T05:17:14Z</dcterms:created>
  <dcterms:modified xsi:type="dcterms:W3CDTF">2015-09-30T06:48:00Z</dcterms:modified>
</cp:coreProperties>
</file>