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5"/>
  </p:notesMasterIdLst>
  <p:sldIdLst>
    <p:sldId id="299" r:id="rId2"/>
    <p:sldId id="303" r:id="rId3"/>
    <p:sldId id="304" r:id="rId4"/>
    <p:sldId id="307" r:id="rId5"/>
    <p:sldId id="306" r:id="rId6"/>
    <p:sldId id="335" r:id="rId7"/>
    <p:sldId id="336" r:id="rId8"/>
    <p:sldId id="337" r:id="rId9"/>
    <p:sldId id="339" r:id="rId10"/>
    <p:sldId id="370" r:id="rId11"/>
    <p:sldId id="406" r:id="rId12"/>
    <p:sldId id="341" r:id="rId13"/>
    <p:sldId id="342" r:id="rId14"/>
    <p:sldId id="343" r:id="rId15"/>
    <p:sldId id="407" r:id="rId16"/>
    <p:sldId id="344" r:id="rId17"/>
    <p:sldId id="357" r:id="rId18"/>
    <p:sldId id="358" r:id="rId19"/>
    <p:sldId id="359" r:id="rId20"/>
    <p:sldId id="361" r:id="rId21"/>
    <p:sldId id="362" r:id="rId22"/>
    <p:sldId id="360" r:id="rId23"/>
    <p:sldId id="364" r:id="rId24"/>
    <p:sldId id="365" r:id="rId25"/>
    <p:sldId id="366" r:id="rId26"/>
    <p:sldId id="367" r:id="rId27"/>
    <p:sldId id="260" r:id="rId28"/>
    <p:sldId id="371" r:id="rId29"/>
    <p:sldId id="372" r:id="rId30"/>
    <p:sldId id="404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377" r:id="rId39"/>
    <p:sldId id="379" r:id="rId40"/>
    <p:sldId id="378" r:id="rId41"/>
    <p:sldId id="382" r:id="rId42"/>
    <p:sldId id="383" r:id="rId43"/>
    <p:sldId id="384" r:id="rId44"/>
    <p:sldId id="311" r:id="rId45"/>
    <p:sldId id="315" r:id="rId46"/>
    <p:sldId id="300" r:id="rId47"/>
    <p:sldId id="318" r:id="rId48"/>
    <p:sldId id="319" r:id="rId49"/>
    <p:sldId id="320" r:id="rId50"/>
    <p:sldId id="321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89" r:id="rId61"/>
    <p:sldId id="388" r:id="rId62"/>
    <p:sldId id="333" r:id="rId63"/>
    <p:sldId id="33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19" autoAdjust="0"/>
    <p:restoredTop sz="86364" autoAdjust="0"/>
  </p:normalViewPr>
  <p:slideViewPr>
    <p:cSldViewPr snapToGrid="0">
      <p:cViewPr varScale="1">
        <p:scale>
          <a:sx n="43" d="100"/>
          <a:sy n="43" d="100"/>
        </p:scale>
        <p:origin x="48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F70E-916F-48A7-8ECB-4CE12F2C09A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5C1B-429D-458A-B248-77175595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u="sng"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530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2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3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522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7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3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38E-D0BF-4517-9E00-7437484F1B0F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ABCD-E765-4CDC-8FC6-E0D60AA1D102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B168-B129-4C3D-AABC-1CC85D37A3EF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E8C-7223-45AC-95A6-C061DAB3F2AE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21E-1DCD-494A-9C87-CD69296EF00D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2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070-9D7F-4BCD-ADC7-F63FB3E1E84A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F1A6-74E9-4C4C-B106-AFC5103106EE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87-DE35-4E4A-BF2D-F84EADD00C96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6A1-656B-4D5F-8587-035616B9BBDD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3532A3-12AB-428B-ADA5-D400648FD775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FE9-7740-46B7-BAFB-D3CD675F59E7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543800" cy="667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6C792B-23DF-43B3-B6D8-86B304842A25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FF"/>
                </a:solidFill>
              </a:defRPr>
            </a:lvl1pPr>
          </a:lstStyle>
          <a:p>
            <a:fld id="{CEF273D9-DF06-48B7-8E42-229FD292CB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1540" y="87481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ee.bradley.edu/projects/proj2016/lidar/Attachments/Project_Proposal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wconcepts.com/misc_tests/FFT_tests/lena_roundtrip/lena.jpg" TargetMode="External"/><Relationship Id="rId2" Type="http://schemas.openxmlformats.org/officeDocument/2006/relationships/hyperlink" Target="https://researchweb.iiit.ac.in/~wasif.mpg08/SIFT/ima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opencv.org/master/da/df5/tutorial_py_sift_intro.html#gsc.tab=0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</a:t>
            </a:r>
            <a:r>
              <a:rPr lang="en-US" sz="24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2002988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March 1, 2016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004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186928" cy="667551"/>
          </a:xfrm>
        </p:spPr>
        <p:txBody>
          <a:bodyPr/>
          <a:lstStyle/>
          <a:p>
            <a:r>
              <a:rPr lang="en-US" sz="3300" dirty="0"/>
              <a:t>Work Accomplished: </a:t>
            </a:r>
            <a:r>
              <a:rPr lang="en-US" sz="3300" dirty="0" smtClean="0"/>
              <a:t>Detection &amp; Read Interface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file formatting</a:t>
            </a:r>
          </a:p>
          <a:p>
            <a:pPr lvl="1"/>
            <a:r>
              <a:rPr lang="en-US" dirty="0" smtClean="0"/>
              <a:t>Multiple text file creation</a:t>
            </a:r>
          </a:p>
          <a:p>
            <a:pPr lvl="1"/>
            <a:r>
              <a:rPr lang="en-US" dirty="0" smtClean="0"/>
              <a:t>Removing excess information</a:t>
            </a:r>
          </a:p>
          <a:p>
            <a:pPr lvl="1"/>
            <a:r>
              <a:rPr lang="en-US" dirty="0" smtClean="0"/>
              <a:t>Beginning at starting address (|FF|EE|)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186928" cy="667551"/>
          </a:xfrm>
        </p:spPr>
        <p:txBody>
          <a:bodyPr/>
          <a:lstStyle/>
          <a:p>
            <a:r>
              <a:rPr lang="en-US" sz="3300" dirty="0"/>
              <a:t>Work Accomplished: </a:t>
            </a:r>
            <a:r>
              <a:rPr lang="en-US" sz="3300" dirty="0" smtClean="0"/>
              <a:t>Detection &amp; Read Interface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23" y="918748"/>
            <a:ext cx="4852671" cy="507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5538" y="5993548"/>
            <a:ext cx="31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2. Pre-Formatting Text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into one program</a:t>
            </a:r>
          </a:p>
          <a:p>
            <a:pPr lvl="1"/>
            <a:r>
              <a:rPr lang="en-US" dirty="0" smtClean="0"/>
              <a:t>Function creation</a:t>
            </a:r>
          </a:p>
          <a:p>
            <a:pPr lvl="1"/>
            <a:r>
              <a:rPr lang="en-US" dirty="0" smtClean="0"/>
              <a:t>Azimuth value confirmation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186928" cy="667551"/>
          </a:xfrm>
        </p:spPr>
        <p:txBody>
          <a:bodyPr/>
          <a:lstStyle/>
          <a:p>
            <a:r>
              <a:rPr lang="en-US" sz="3300" dirty="0"/>
              <a:t>Work Accomplished: </a:t>
            </a:r>
            <a:r>
              <a:rPr lang="en-US" sz="3300" dirty="0" smtClean="0"/>
              <a:t>Detection &amp; Read Interface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4185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41" y="1187366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84122" y="2140216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70%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" y="1187366"/>
            <a:ext cx="8665081" cy="12729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2319" y="2166618"/>
            <a:ext cx="5319331" cy="293666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84122" y="2140216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223504" cy="667551"/>
          </a:xfrm>
        </p:spPr>
        <p:txBody>
          <a:bodyPr/>
          <a:lstStyle/>
          <a:p>
            <a:r>
              <a:rPr lang="en-US" sz="3800" dirty="0"/>
              <a:t>Work Accomplished: </a:t>
            </a:r>
            <a:r>
              <a:rPr lang="en-US" sz="3800" dirty="0" smtClean="0"/>
              <a:t>Timing/Transmission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function configuration</a:t>
            </a:r>
          </a:p>
          <a:p>
            <a:pPr lvl="1"/>
            <a:r>
              <a:rPr lang="en-US" dirty="0" smtClean="0"/>
              <a:t>Infinite Loop Design</a:t>
            </a:r>
          </a:p>
          <a:p>
            <a:pPr lvl="1"/>
            <a:r>
              <a:rPr lang="en-US" dirty="0" smtClean="0"/>
              <a:t>Creating/ Overwriting one text file</a:t>
            </a:r>
          </a:p>
          <a:p>
            <a:pPr lvl="1"/>
            <a:r>
              <a:rPr lang="en-US" dirty="0" smtClean="0"/>
              <a:t>MasterBlock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223504" cy="667551"/>
          </a:xfrm>
        </p:spPr>
        <p:txBody>
          <a:bodyPr/>
          <a:lstStyle/>
          <a:p>
            <a:r>
              <a:rPr lang="en-US" sz="3800" dirty="0"/>
              <a:t>Work Accomplished: </a:t>
            </a:r>
            <a:r>
              <a:rPr lang="en-US" sz="3800" dirty="0" smtClean="0"/>
              <a:t>Timing/Transmission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2635" y="6033673"/>
            <a:ext cx="344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4. Main Function Flow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75" y="907534"/>
            <a:ext cx="1925273" cy="51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Timing/Transmission</a:t>
            </a:r>
          </a:p>
          <a:p>
            <a:pPr lvl="1"/>
            <a:r>
              <a:rPr lang="en-US" dirty="0" smtClean="0"/>
              <a:t>Alternative method other than text files</a:t>
            </a:r>
          </a:p>
          <a:p>
            <a:pPr lvl="1"/>
            <a:r>
              <a:rPr lang="en-US" dirty="0" smtClean="0"/>
              <a:t>Eliminating useless |00|00| data</a:t>
            </a:r>
            <a:endParaRPr lang="en-US" dirty="0"/>
          </a:p>
          <a:p>
            <a:pPr lvl="1"/>
            <a:r>
              <a:rPr lang="en-US" dirty="0" smtClean="0"/>
              <a:t>Picture capture &amp; VLP-16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1074" y="1571223"/>
            <a:ext cx="625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70%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9" y="1245370"/>
            <a:ext cx="8550499" cy="12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1257878"/>
            <a:ext cx="8553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1257878"/>
            <a:ext cx="8553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890" y="1700344"/>
            <a:ext cx="5243911" cy="270456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Accomplished: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files (.txt) stream coming in</a:t>
            </a:r>
          </a:p>
          <a:p>
            <a:pPr lvl="1"/>
            <a:r>
              <a:rPr lang="en-US" dirty="0" smtClean="0"/>
              <a:t>Represent small amount of lidar data</a:t>
            </a:r>
          </a:p>
          <a:p>
            <a:r>
              <a:rPr lang="en-US" dirty="0" smtClean="0"/>
              <a:t>Data is read and fed into a ‘</a:t>
            </a:r>
            <a:r>
              <a:rPr lang="en-US" dirty="0" err="1" smtClean="0"/>
              <a:t>MasterBlock</a:t>
            </a:r>
            <a:r>
              <a:rPr lang="en-US" dirty="0" smtClean="0"/>
              <a:t>’ storage class</a:t>
            </a:r>
          </a:p>
          <a:p>
            <a:pPr lvl="1"/>
            <a:r>
              <a:rPr lang="en-US" dirty="0" smtClean="0"/>
              <a:t>Repeat until MasterBlock object is “full” (360°)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AUVSI – Association for Unmanned Vehicle System Int’l</a:t>
            </a:r>
          </a:p>
          <a:p>
            <a:pPr lvl="1"/>
            <a:r>
              <a:rPr lang="en-US" dirty="0" smtClean="0"/>
              <a:t>International RoboBoat Competition</a:t>
            </a:r>
          </a:p>
          <a:p>
            <a:pPr lvl="1"/>
            <a:r>
              <a:rPr lang="en-US" dirty="0" smtClean="0"/>
              <a:t>Bradley has attended since 2013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68" y="2538720"/>
            <a:ext cx="3824288" cy="28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6"/>
          <p:cNvSpPr txBox="1"/>
          <p:nvPr/>
        </p:nvSpPr>
        <p:spPr>
          <a:xfrm>
            <a:off x="4399314" y="5405440"/>
            <a:ext cx="3391596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1. Bradley </a:t>
            </a:r>
            <a:r>
              <a:rPr lang="en-US" dirty="0"/>
              <a:t>2013 </a:t>
            </a:r>
            <a:r>
              <a:rPr lang="en-US" dirty="0" err="1" smtClean="0"/>
              <a:t>RoboBoat</a:t>
            </a:r>
            <a:r>
              <a:rPr lang="en-US" dirty="0" smtClean="0"/>
              <a:t> [1]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Accomplished: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MasterBlock Class (C++)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180 Range” and “Selection Range”</a:t>
            </a:r>
          </a:p>
          <a:p>
            <a:pPr lvl="1"/>
            <a:r>
              <a:rPr lang="en-US" dirty="0"/>
              <a:t>Can return values:</a:t>
            </a:r>
          </a:p>
          <a:p>
            <a:pPr lvl="4"/>
            <a:r>
              <a:rPr lang="en-US" dirty="0"/>
              <a:t>Specific to a point: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Distance ‘r’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lvl="5"/>
            <a:r>
              <a:rPr lang="en-US" sz="2000" dirty="0" smtClean="0">
                <a:solidFill>
                  <a:schemeClr val="tx1"/>
                </a:solidFill>
              </a:rPr>
              <a:t>altitude </a:t>
            </a:r>
            <a:r>
              <a:rPr lang="en-US" sz="2000" dirty="0">
                <a:solidFill>
                  <a:schemeClr val="tx1"/>
                </a:solidFill>
              </a:rPr>
              <a:t>‘</a:t>
            </a:r>
            <a:r>
              <a:rPr lang="el-GR" sz="2000" dirty="0">
                <a:solidFill>
                  <a:schemeClr val="tx1"/>
                </a:solidFill>
              </a:rPr>
              <a:t>ϕ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Reflectivity (</a:t>
            </a:r>
            <a:r>
              <a:rPr lang="en-US" sz="2000" dirty="0" smtClean="0">
                <a:solidFill>
                  <a:schemeClr val="tx1"/>
                </a:solidFill>
              </a:rPr>
              <a:t>0-255)</a:t>
            </a:r>
          </a:p>
          <a:p>
            <a:pPr lvl="4"/>
            <a:r>
              <a:rPr lang="en-US" dirty="0" smtClean="0"/>
              <a:t>Applicable to </a:t>
            </a:r>
            <a:r>
              <a:rPr lang="en-US" dirty="0"/>
              <a:t>m</a:t>
            </a:r>
            <a:r>
              <a:rPr lang="en-US" dirty="0" smtClean="0"/>
              <a:t>ultiple points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azimuth ‘</a:t>
            </a: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</a:p>
          <a:p>
            <a:pPr lvl="5"/>
            <a:r>
              <a:rPr lang="en-US" sz="2000" dirty="0" smtClean="0">
                <a:solidFill>
                  <a:schemeClr val="tx1"/>
                </a:solidFill>
              </a:rPr>
              <a:t>Time </a:t>
            </a:r>
            <a:r>
              <a:rPr lang="en-US" sz="2000" dirty="0">
                <a:solidFill>
                  <a:schemeClr val="tx1"/>
                </a:solidFill>
              </a:rPr>
              <a:t>stamp (</a:t>
            </a:r>
            <a:r>
              <a:rPr lang="en-US" sz="2000" dirty="0" err="1">
                <a:solidFill>
                  <a:schemeClr val="tx1"/>
                </a:solidFill>
              </a:rPr>
              <a:t>ms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3783" y="5475537"/>
            <a:ext cx="413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Fig. 5. Coordinate system as used by VLP-16 laser scanner [17]</a:t>
            </a:r>
            <a:endParaRPr lang="en-US" dirty="0"/>
          </a:p>
        </p:txBody>
      </p:sp>
      <p:pic>
        <p:nvPicPr>
          <p:cNvPr id="1028" name="Picture 4" descr="https://upload.wikimedia.org/wikipedia/commons/thumb/d/dc/3D_Spherical_2.svg/558px-3D_Spherical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14" y="1661881"/>
            <a:ext cx="4137432" cy="38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1257878"/>
            <a:ext cx="8553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890" y="1962309"/>
            <a:ext cx="5243911" cy="270456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07263"/>
            <a:ext cx="7719060" cy="667551"/>
          </a:xfrm>
        </p:spPr>
        <p:txBody>
          <a:bodyPr/>
          <a:lstStyle/>
          <a:p>
            <a:r>
              <a:rPr lang="en-US" dirty="0" smtClean="0"/>
              <a:t>Work Accomplished: Data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Point Cloud Library (PCL)</a:t>
            </a:r>
          </a:p>
          <a:p>
            <a:pPr lvl="2"/>
            <a:r>
              <a:rPr lang="en-US" dirty="0" smtClean="0"/>
              <a:t>3D Representation</a:t>
            </a:r>
          </a:p>
          <a:p>
            <a:pPr lvl="2"/>
            <a:r>
              <a:rPr lang="en-US" dirty="0" err="1" smtClean="0"/>
              <a:t>Keypoint</a:t>
            </a:r>
            <a:r>
              <a:rPr lang="en-US" dirty="0" smtClean="0"/>
              <a:t> Detection</a:t>
            </a:r>
          </a:p>
          <a:p>
            <a:pPr lvl="2"/>
            <a:r>
              <a:rPr lang="en-US" dirty="0" smtClean="0"/>
              <a:t>Registration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“cloud” types:</a:t>
            </a:r>
          </a:p>
          <a:p>
            <a:pPr lvl="2"/>
            <a:r>
              <a:rPr lang="en-US" dirty="0" smtClean="0"/>
              <a:t>XYZ, XYZI, XYZRGB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https://camo.githubusercontent.com/c8266018fd97329ae5c49cd659ec2a8aab34600b/687474703a2f2f6e7335302e706f696e74636c6f7564732e6f72672f6173736574732f696d616765732f636f6e74656e74732f6c6f676f732f70636c2f70636c5f686f727a5f6c617267655f706f732e706e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35" y="1771497"/>
            <a:ext cx="2171820" cy="7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8023" y="2498218"/>
            <a:ext cx="413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Fig. 6. PCL logo 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07263"/>
            <a:ext cx="7719060" cy="667551"/>
          </a:xfrm>
        </p:spPr>
        <p:txBody>
          <a:bodyPr/>
          <a:lstStyle/>
          <a:p>
            <a:r>
              <a:rPr lang="en-US" dirty="0" smtClean="0"/>
              <a:t>Work Accomplished: Data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 smtClean="0"/>
                  <a:t>Convert (r, </a:t>
                </a:r>
                <a:r>
                  <a:rPr lang="el-GR" dirty="0" smtClean="0"/>
                  <a:t>θ</a:t>
                </a:r>
                <a:r>
                  <a:rPr lang="en-US" dirty="0" smtClean="0"/>
                  <a:t>, </a:t>
                </a:r>
                <a:r>
                  <a:rPr lang="el-GR" dirty="0" smtClean="0"/>
                  <a:t>ϕ</a:t>
                </a:r>
                <a:r>
                  <a:rPr lang="en-US" dirty="0" smtClean="0"/>
                  <a:t>) to (x, y, z)</a:t>
                </a:r>
              </a:p>
              <a:p>
                <a:pPr lvl="1"/>
                <a:r>
                  <a:rPr lang="en-US" dirty="0" smtClean="0"/>
                  <a:t>‘</a:t>
                </a:r>
                <a:r>
                  <a:rPr lang="en-US" dirty="0" err="1" smtClean="0"/>
                  <a:t>RecDataPoint</a:t>
                </a:r>
                <a:r>
                  <a:rPr lang="en-US" dirty="0" smtClean="0"/>
                  <a:t>’ class</a:t>
                </a:r>
              </a:p>
              <a:p>
                <a:pPr lvl="1"/>
                <a:endParaRPr lang="en-US" sz="2000" dirty="0" smtClean="0"/>
              </a:p>
              <a:p>
                <a:pPr marL="201168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2000" dirty="0"/>
                              <m:t>ϕ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dirty="0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2000" dirty="0"/>
                              <m:t>θ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 smtClean="0"/>
              </a:p>
              <a:p>
                <a:pPr marL="201168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en-US" sz="2000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2000" dirty="0"/>
                              <m:t>ϕ</m:t>
                            </m:r>
                          </m:e>
                        </m:d>
                      </m:e>
                    </m:func>
                    <m:r>
                      <a:rPr lang="en-US" sz="2000" i="1" dirty="0">
                        <a:latin typeface="Cambria Math"/>
                      </a:rPr>
                      <m:t>∗</m:t>
                    </m:r>
                    <m:r>
                      <a:rPr lang="en-US" sz="2000" b="0" i="1" dirty="0" smtClean="0">
                        <a:latin typeface="Cambria Math"/>
                      </a:rPr>
                      <m:t>𝑐𝑜𝑠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l-GR" sz="2000" dirty="0"/>
                      <m:t>θ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201168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Z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en-US" sz="200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2000" dirty="0"/>
                              <m:t>ϕ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201168" lvl="1" indent="0">
                  <a:buNone/>
                </a:pPr>
                <a:endParaRPr lang="en-US" sz="2000" dirty="0"/>
              </a:p>
              <a:p>
                <a:pPr marL="201168" lvl="1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07263"/>
            <a:ext cx="7719060" cy="667551"/>
          </a:xfrm>
        </p:spPr>
        <p:txBody>
          <a:bodyPr/>
          <a:lstStyle/>
          <a:p>
            <a:r>
              <a:rPr lang="en-US" dirty="0" smtClean="0"/>
              <a:t>Work Accomplished: Data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71524" y="2115858"/>
            <a:ext cx="7712754" cy="2292075"/>
            <a:chOff x="771524" y="2115858"/>
            <a:chExt cx="7712754" cy="2292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024" y="2247900"/>
              <a:ext cx="2681371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71524" y="4038601"/>
              <a:ext cx="4054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Fig. 7. 3D-Viewer view of box</a:t>
              </a:r>
              <a:endParaRPr lang="en-U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667" y="2115858"/>
              <a:ext cx="3629025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75211" y="4037569"/>
              <a:ext cx="3509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Fig. 8. VeloView view of box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0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1257878"/>
            <a:ext cx="8553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890" y="2229009"/>
            <a:ext cx="5243911" cy="270456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Accomplished: Image in PCL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Keypoints</a:t>
            </a:r>
            <a:r>
              <a:rPr lang="en-US" dirty="0" smtClean="0"/>
              <a:t>: points of interest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to compare similar pictures, lidar data, etc.</a:t>
            </a:r>
          </a:p>
          <a:p>
            <a:r>
              <a:rPr lang="en-US" dirty="0" smtClean="0"/>
              <a:t>Exploring ways to get data where </a:t>
            </a:r>
            <a:r>
              <a:rPr lang="en-US" dirty="0" err="1" smtClean="0"/>
              <a:t>keypoints</a:t>
            </a:r>
            <a:r>
              <a:rPr lang="en-US" smtClean="0"/>
              <a:t> can be extracted and compared</a:t>
            </a:r>
            <a:endParaRPr lang="en-US" dirty="0" smtClean="0"/>
          </a:p>
          <a:p>
            <a:r>
              <a:rPr lang="en-US" dirty="0" smtClean="0"/>
              <a:t>PCL to PCL </a:t>
            </a:r>
            <a:r>
              <a:rPr lang="en-US" dirty="0" err="1" smtClean="0"/>
              <a:t>keypoint</a:t>
            </a:r>
            <a:r>
              <a:rPr lang="en-US" dirty="0" smtClean="0"/>
              <a:t> comparison</a:t>
            </a:r>
          </a:p>
          <a:p>
            <a:pPr lvl="1"/>
            <a:r>
              <a:rPr lang="en-US" dirty="0" smtClean="0"/>
              <a:t>Need to convert image to point cloud format</a:t>
            </a:r>
          </a:p>
          <a:p>
            <a:pPr lvl="1"/>
            <a:r>
              <a:rPr lang="en-US" dirty="0" smtClean="0"/>
              <a:t>Exploring ways to extract image file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Interpolation of lidar data to create range image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51403"/>
            <a:ext cx="7019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49599" y="3227163"/>
            <a:ext cx="5446162" cy="2822832"/>
            <a:chOff x="1749599" y="3227163"/>
            <a:chExt cx="5446162" cy="2822832"/>
          </a:xfrm>
        </p:grpSpPr>
        <p:pic>
          <p:nvPicPr>
            <p:cNvPr id="2050" name="Picture 2" descr="http://3.bp.blogspot.com/-j9WTzjbsPk8/T0R0pgugulI/AAAAAAAAA8Y/yy6so7uH3ys/s400/interp_barn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150" y="3227163"/>
              <a:ext cx="2549611" cy="254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17466" y="5680663"/>
              <a:ext cx="3509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Fig. 9. Barnes interpolation [17]</a:t>
              </a:r>
              <a:endParaRPr lang="en-US" dirty="0"/>
            </a:p>
          </p:txBody>
        </p:sp>
        <p:pic>
          <p:nvPicPr>
            <p:cNvPr id="2052" name="Picture 4" descr="http://3.bp.blogspot.com/-g6ITLs8XL4Y/T0R0RwGDu0I/AAAAAAAAA8Q/lQkHFREcuZM/s400/globe_data_mxtmp-4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99" y="3295126"/>
              <a:ext cx="2442519" cy="244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4207473" y="4444302"/>
              <a:ext cx="531340" cy="5478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6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2" y="1333455"/>
            <a:ext cx="857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2" y="1333455"/>
            <a:ext cx="857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13" y="1796750"/>
            <a:ext cx="5270629" cy="256141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Background: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Boat undergoes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243930"/>
            <a:ext cx="3534845" cy="2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earnlab.uta.edu/roboboat/files/2013/06/RoboBoat_2014_final_rul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97" y="1800093"/>
            <a:ext cx="2900363" cy="3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6"/>
          <p:cNvSpPr txBox="1"/>
          <p:nvPr/>
        </p:nvSpPr>
        <p:spPr>
          <a:xfrm>
            <a:off x="372963" y="4898004"/>
            <a:ext cx="4508129" cy="625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2. </a:t>
            </a:r>
            <a:r>
              <a:rPr lang="en-US" dirty="0" err="1" smtClean="0"/>
              <a:t>RoboBoat</a:t>
            </a:r>
            <a:r>
              <a:rPr lang="en-US" dirty="0" smtClean="0"/>
              <a:t> navigating through course [1]</a:t>
            </a:r>
            <a:endParaRPr lang="en-US" dirty="0"/>
          </a:p>
        </p:txBody>
      </p:sp>
      <p:sp>
        <p:nvSpPr>
          <p:cNvPr id="10" name="Shape 216"/>
          <p:cNvSpPr txBox="1"/>
          <p:nvPr/>
        </p:nvSpPr>
        <p:spPr>
          <a:xfrm>
            <a:off x="5466397" y="4886788"/>
            <a:ext cx="3247438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3. 2014 RoboBoat course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42" y="207263"/>
            <a:ext cx="7797115" cy="667551"/>
          </a:xfrm>
        </p:spPr>
        <p:txBody>
          <a:bodyPr/>
          <a:lstStyle/>
          <a:p>
            <a:r>
              <a:rPr lang="en-US" dirty="0" smtClean="0"/>
              <a:t>Work Accomplished: Image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3443" y="1187364"/>
            <a:ext cx="7797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OpenCV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Open Source Computer Vision Software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C++ Interface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Supports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Scale Invariant Feature Transform (SIFT)</a:t>
            </a:r>
          </a:p>
          <a:p>
            <a:endParaRPr lang="en-US" sz="2400" dirty="0"/>
          </a:p>
        </p:txBody>
      </p:sp>
      <p:pic>
        <p:nvPicPr>
          <p:cNvPr id="10" name="Picture 2" descr="https://upload.wikimedia.org/wikipedia/commons/thumb/3/32/OpenCV_Logo_with_text_svg_version.svg/390px-OpenCV_Logo_with_text_svg_ver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37" y="2156860"/>
            <a:ext cx="3066690" cy="37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7741" y="5907226"/>
            <a:ext cx="296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OpenCV</a:t>
            </a:r>
            <a:r>
              <a:rPr lang="en-US" dirty="0" smtClean="0"/>
              <a:t> Logo [</a:t>
            </a:r>
            <a:r>
              <a:rPr lang="en-US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10" y="207263"/>
            <a:ext cx="7661188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6692" y="1334530"/>
            <a:ext cx="765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Robust against changes in scale or rotation of an image </a:t>
            </a:r>
            <a:endParaRPr lang="en-US" sz="2400" dirty="0"/>
          </a:p>
        </p:txBody>
      </p:sp>
      <p:pic>
        <p:nvPicPr>
          <p:cNvPr id="8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03" y="2038434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101546" y="2637160"/>
            <a:ext cx="1112108" cy="60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2" y="17961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6322">
            <a:off x="1267803" y="4234595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2" y="4462927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101546" y="4679652"/>
            <a:ext cx="1112108" cy="60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9371" y="2075505"/>
            <a:ext cx="3383280" cy="1116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29479" y="2548630"/>
            <a:ext cx="3616413" cy="88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3620" y="2971130"/>
            <a:ext cx="3648849" cy="365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99285" y="4679652"/>
            <a:ext cx="3383280" cy="5746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27958" y="4746033"/>
            <a:ext cx="3322518" cy="508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10714" y="4856205"/>
            <a:ext cx="2851937" cy="617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45492" y="5474043"/>
            <a:ext cx="1996234" cy="1606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129848" y="2384854"/>
            <a:ext cx="175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10. Robust SIFT Matching [</a:t>
            </a:r>
            <a:r>
              <a:rPr lang="en-US" dirty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10" y="207263"/>
            <a:ext cx="788484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8" y="1230961"/>
            <a:ext cx="37995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Scale Space Extrema Detection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Compute Gaussian Kernels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Blob detection by varying window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Difference of Gaussian (</a:t>
            </a:r>
            <a:r>
              <a:rPr lang="en-US" sz="2400" dirty="0" err="1" smtClean="0"/>
              <a:t>DoG</a:t>
            </a:r>
            <a:r>
              <a:rPr lang="en-US" sz="2400" dirty="0" smtClean="0"/>
              <a:t>) maxima are potential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098" name="Picture 2" descr="sift_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97" y="1940010"/>
            <a:ext cx="4521503" cy="36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4162" y="5625672"/>
            <a:ext cx="518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11. Difference of Gaussian  for different octaves in Gaussian pyramid [</a:t>
            </a:r>
            <a:r>
              <a:rPr lang="en-US" dirty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727917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8" y="1230961"/>
            <a:ext cx="3983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Scale Space Extrema Detection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Local extrema over scale and space are potential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4162" y="5625672"/>
            <a:ext cx="518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12. Local extrema across multiple scales are </a:t>
            </a:r>
            <a:r>
              <a:rPr lang="en-US" dirty="0" err="1" smtClean="0"/>
              <a:t>keypoints</a:t>
            </a:r>
            <a:r>
              <a:rPr lang="en-US" dirty="0" smtClean="0"/>
              <a:t> [7]</a:t>
            </a:r>
            <a:endParaRPr lang="en-US" dirty="0"/>
          </a:p>
        </p:txBody>
      </p:sp>
      <p:pic>
        <p:nvPicPr>
          <p:cNvPr id="5122" name="Picture 2" descr="sift_local_extr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19" y="1779373"/>
            <a:ext cx="4078854" cy="38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7" y="207263"/>
            <a:ext cx="7715561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7" y="1230961"/>
            <a:ext cx="6937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 </a:t>
            </a:r>
            <a:r>
              <a:rPr lang="en-US" sz="2400" b="1" dirty="0" err="1" smtClean="0"/>
              <a:t>Keypoint</a:t>
            </a:r>
            <a:r>
              <a:rPr lang="en-US" sz="2400" b="1" dirty="0" smtClean="0"/>
              <a:t> Localization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Eliminate low contrast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Eliminate </a:t>
            </a:r>
            <a:r>
              <a:rPr lang="en-US" sz="2400" dirty="0" err="1" smtClean="0"/>
              <a:t>keypoints</a:t>
            </a:r>
            <a:r>
              <a:rPr lang="en-US" sz="2400" dirty="0" smtClean="0"/>
              <a:t> on edge of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remains are strong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9" name="Picture 4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68" y="1448808"/>
            <a:ext cx="2913127" cy="29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758249" y="1729946"/>
            <a:ext cx="679622" cy="790832"/>
            <a:chOff x="6153665" y="4201298"/>
            <a:chExt cx="679622" cy="790832"/>
          </a:xfrm>
        </p:grpSpPr>
        <p:grpSp>
          <p:nvGrpSpPr>
            <p:cNvPr id="24" name="Group 23"/>
            <p:cNvGrpSpPr/>
            <p:nvPr/>
          </p:nvGrpSpPr>
          <p:grpSpPr>
            <a:xfrm>
              <a:off x="6178378" y="4361935"/>
              <a:ext cx="543698" cy="494270"/>
              <a:chOff x="6178378" y="4361935"/>
              <a:chExt cx="543698" cy="4942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178378" y="4361935"/>
                <a:ext cx="543698" cy="49427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7" idx="2"/>
              </p:cNvCxnSpPr>
              <p:nvPr/>
            </p:nvCxnSpPr>
            <p:spPr>
              <a:xfrm>
                <a:off x="6178378" y="4609070"/>
                <a:ext cx="27184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6153665" y="4319827"/>
              <a:ext cx="679622" cy="6549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78378" y="4201298"/>
              <a:ext cx="543698" cy="790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094911" y="2691986"/>
            <a:ext cx="543698" cy="494270"/>
            <a:chOff x="6178378" y="4361935"/>
            <a:chExt cx="543698" cy="494270"/>
          </a:xfrm>
        </p:grpSpPr>
        <p:sp>
          <p:nvSpPr>
            <p:cNvPr id="27" name="Oval 26"/>
            <p:cNvSpPr/>
            <p:nvPr/>
          </p:nvSpPr>
          <p:spPr>
            <a:xfrm>
              <a:off x="6178378" y="4361935"/>
              <a:ext cx="543698" cy="4942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</p:cNvCxnSpPr>
            <p:nvPr/>
          </p:nvCxnSpPr>
          <p:spPr>
            <a:xfrm>
              <a:off x="6178378" y="4609070"/>
              <a:ext cx="2718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8538519" y="2520778"/>
            <a:ext cx="210065" cy="1712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37371" y="2157393"/>
            <a:ext cx="189286" cy="5354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54811" y="4462615"/>
            <a:ext cx="292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13. Eliminate weak </a:t>
            </a:r>
            <a:r>
              <a:rPr lang="en-US" dirty="0" err="1" smtClean="0"/>
              <a:t>keypoints</a:t>
            </a:r>
            <a:r>
              <a:rPr lang="en-US" dirty="0" smtClean="0"/>
              <a:t> [</a:t>
            </a:r>
            <a:r>
              <a:rPr lang="en-US" dirty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543801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7" y="1230961"/>
            <a:ext cx="693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Orientation assignment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Gradient magnitude and direction is calculated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 err="1" smtClean="0"/>
              <a:t>keypoint</a:t>
            </a:r>
            <a:r>
              <a:rPr lang="en-US" sz="2400" dirty="0" smtClean="0"/>
              <a:t> with same location and scale, but different direction</a:t>
            </a:r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457494" y="3096948"/>
            <a:ext cx="2658553" cy="2683807"/>
            <a:chOff x="3447476" y="3753112"/>
            <a:chExt cx="2294766" cy="2316565"/>
          </a:xfrm>
        </p:grpSpPr>
        <p:pic>
          <p:nvPicPr>
            <p:cNvPr id="7" name="Picture 2" descr="http://www.fmwconcepts.com/misc_tests/FFT_tests/lena_roundtrip/le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22">
              <a:off x="3447476" y="3753112"/>
              <a:ext cx="2294766" cy="229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717556" y="5537565"/>
              <a:ext cx="483741" cy="532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959426" y="5537565"/>
              <a:ext cx="0" cy="266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5751794">
            <a:off x="5805905" y="2989899"/>
            <a:ext cx="2757324" cy="2783517"/>
            <a:chOff x="3447476" y="3753112"/>
            <a:chExt cx="2294766" cy="2316565"/>
          </a:xfrm>
        </p:grpSpPr>
        <p:pic>
          <p:nvPicPr>
            <p:cNvPr id="18" name="Picture 2" descr="http://www.fmwconcepts.com/misc_tests/FFT_tests/lena_roundtrip/le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22">
              <a:off x="3447476" y="3753112"/>
              <a:ext cx="2294766" cy="229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3717556" y="5537565"/>
              <a:ext cx="483741" cy="532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959426" y="5537565"/>
              <a:ext cx="0" cy="266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>
            <a:off x="4291500" y="4092863"/>
            <a:ext cx="1197898" cy="691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89035" y="5836590"/>
            <a:ext cx="60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14. Rotation invariant </a:t>
            </a:r>
            <a:r>
              <a:rPr lang="en-US" dirty="0" err="1" smtClean="0"/>
              <a:t>keypoint</a:t>
            </a:r>
            <a:r>
              <a:rPr lang="en-US" dirty="0" smtClean="0"/>
              <a:t> orientation assignment  [</a:t>
            </a:r>
            <a:r>
              <a:rPr lang="en-US" dirty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520942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09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7" y="1230961"/>
            <a:ext cx="6937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4: </a:t>
            </a:r>
            <a:r>
              <a:rPr lang="en-US" sz="2400" b="1" dirty="0" err="1" smtClean="0"/>
              <a:t>Keypoint</a:t>
            </a:r>
            <a:r>
              <a:rPr lang="en-US" sz="2400" b="1" dirty="0" smtClean="0"/>
              <a:t> Descriptor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unique histogram with 128 bins for each </a:t>
            </a:r>
            <a:r>
              <a:rPr lang="en-US" sz="2400" dirty="0" err="1" smtClean="0"/>
              <a:t>keypoint</a:t>
            </a:r>
            <a:r>
              <a:rPr lang="en-US" sz="24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b="1" dirty="0"/>
              <a:t>Step 5</a:t>
            </a:r>
            <a:r>
              <a:rPr lang="en-US" sz="2400" b="1" dirty="0" smtClean="0"/>
              <a:t>: </a:t>
            </a:r>
            <a:r>
              <a:rPr lang="en-US" sz="2400" b="1" dirty="0" err="1"/>
              <a:t>Keypoint</a:t>
            </a:r>
            <a:r>
              <a:rPr lang="en-US" sz="2400" b="1" dirty="0"/>
              <a:t> </a:t>
            </a:r>
            <a:r>
              <a:rPr lang="en-US" sz="2400" b="1" dirty="0" smtClean="0"/>
              <a:t>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Search target image </a:t>
            </a:r>
            <a:r>
              <a:rPr lang="en-US" sz="2400" dirty="0" err="1" smtClean="0"/>
              <a:t>keypoints</a:t>
            </a:r>
            <a:r>
              <a:rPr lang="en-US" sz="2400" dirty="0" smtClean="0"/>
              <a:t> for similar </a:t>
            </a:r>
            <a:r>
              <a:rPr lang="en-US" sz="2400" dirty="0" err="1" smtClean="0"/>
              <a:t>discriptor</a:t>
            </a:r>
            <a:r>
              <a:rPr lang="en-US" sz="2400" dirty="0" err="1"/>
              <a:t>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496194" y="5867377"/>
            <a:ext cx="397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15. </a:t>
            </a:r>
            <a:r>
              <a:rPr lang="en-US" dirty="0" err="1" smtClean="0"/>
              <a:t>Keypoint</a:t>
            </a:r>
            <a:r>
              <a:rPr lang="en-US" dirty="0" smtClean="0"/>
              <a:t> Descriptor Matching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 rot="6738679">
            <a:off x="1217172" y="3684779"/>
            <a:ext cx="1902940" cy="1569669"/>
            <a:chOff x="1322173" y="4114439"/>
            <a:chExt cx="1902940" cy="156966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619632" y="4114439"/>
              <a:ext cx="15189" cy="532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619632" y="41771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619632" y="42018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419864" y="4114439"/>
              <a:ext cx="199769" cy="553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220097" y="41771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020330" y="43967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619632" y="4349503"/>
              <a:ext cx="494271" cy="3184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619632" y="46421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647613" y="46311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322173" y="4631175"/>
              <a:ext cx="1349975" cy="2605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2238117" y="46679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2435052" y="46328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634821" y="46328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634975" y="3708564"/>
            <a:ext cx="1618735" cy="1977081"/>
            <a:chOff x="1956486" y="3859427"/>
            <a:chExt cx="1618735" cy="1977081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2772032" y="3859427"/>
              <a:ext cx="0" cy="940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772032" y="43295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772032" y="43542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2426043" y="3859427"/>
              <a:ext cx="345989" cy="9609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2372497" y="43295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172730" y="45491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772032" y="4354268"/>
              <a:ext cx="803189" cy="466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72032" y="47945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800013" y="47835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956486" y="4783575"/>
              <a:ext cx="868062" cy="138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2390517" y="48203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2587452" y="47852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87221" y="47852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804584" y="3704162"/>
            <a:ext cx="1618735" cy="1977081"/>
            <a:chOff x="1956486" y="3859427"/>
            <a:chExt cx="1618735" cy="1977081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772032" y="3859427"/>
              <a:ext cx="0" cy="940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772032" y="43295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772032" y="43542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2426043" y="3859427"/>
              <a:ext cx="345989" cy="9609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2372497" y="43295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2172730" y="45491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2772032" y="4354268"/>
              <a:ext cx="803189" cy="466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72032" y="47945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2800013" y="47835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956486" y="4783575"/>
              <a:ext cx="868062" cy="138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390517" y="48203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587452" y="47852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787221" y="47852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074077" y="3592253"/>
            <a:ext cx="2224216" cy="2204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301451" y="3592255"/>
            <a:ext cx="2224216" cy="220460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525667" y="3592254"/>
            <a:ext cx="2224216" cy="220460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35" y="207263"/>
            <a:ext cx="8439664" cy="667551"/>
          </a:xfrm>
        </p:spPr>
        <p:txBody>
          <a:bodyPr/>
          <a:lstStyle/>
          <a:p>
            <a:r>
              <a:rPr lang="en-US" dirty="0" smtClean="0"/>
              <a:t>Work Accomplished: Image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46133" y="5929852"/>
            <a:ext cx="59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16. SIFT </a:t>
            </a:r>
            <a:r>
              <a:rPr lang="en-US" dirty="0" err="1" smtClean="0"/>
              <a:t>Keypoint</a:t>
            </a:r>
            <a:r>
              <a:rPr lang="en-US" dirty="0" smtClean="0"/>
              <a:t> detection C++ Implementation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40" y="939114"/>
            <a:ext cx="6186437" cy="4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2" y="1333455"/>
            <a:ext cx="857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12" y="2050928"/>
            <a:ext cx="5270629" cy="256141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07263"/>
            <a:ext cx="8810368" cy="667551"/>
          </a:xfrm>
        </p:spPr>
        <p:txBody>
          <a:bodyPr/>
          <a:lstStyle/>
          <a:p>
            <a:r>
              <a:rPr lang="en-US" dirty="0" smtClean="0"/>
              <a:t>Work Accomplished: Point Cloud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9622" y="1187366"/>
            <a:ext cx="6005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Point Cloud Library (PCL)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Open source point cloud processing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Linux Compatible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SIFT Algorithm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146" name="Picture 2" descr="https://camo.githubusercontent.com/c8266018fd97329ae5c49cd659ec2a8aab34600b/687474703a2f2f6e7335302e706f696e74636c6f7564732e6f72672f6173736574732f696d616765732f636f6e74656e74732f6c6f676f732f70636c2f70636c5f686f727a5f6c617267655f706f732e706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16" y="2472010"/>
            <a:ext cx="4343644" cy="14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578" y="4102443"/>
            <a:ext cx="39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17. Point Cloud Library (PCL) logo 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5" y="1459049"/>
            <a:ext cx="4120161" cy="282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10" y="1443608"/>
            <a:ext cx="4145642" cy="2841614"/>
          </a:xfrm>
          <a:prstGeom prst="rect">
            <a:avLst/>
          </a:prstGeom>
        </p:spPr>
      </p:pic>
      <p:sp>
        <p:nvSpPr>
          <p:cNvPr id="7" name="Shape 216"/>
          <p:cNvSpPr txBox="1"/>
          <p:nvPr/>
        </p:nvSpPr>
        <p:spPr>
          <a:xfrm>
            <a:off x="1157824" y="4367959"/>
            <a:ext cx="2568362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4. Boat navigation [3]</a:t>
            </a:r>
            <a:endParaRPr lang="en-US" dirty="0"/>
          </a:p>
        </p:txBody>
      </p:sp>
      <p:sp>
        <p:nvSpPr>
          <p:cNvPr id="8" name="Shape 216"/>
          <p:cNvSpPr txBox="1"/>
          <p:nvPr/>
        </p:nvSpPr>
        <p:spPr>
          <a:xfrm>
            <a:off x="5461637" y="4367959"/>
            <a:ext cx="2598188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5. Boat struggling 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6" y="957367"/>
            <a:ext cx="6859236" cy="526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07263"/>
            <a:ext cx="8810368" cy="667551"/>
          </a:xfrm>
        </p:spPr>
        <p:txBody>
          <a:bodyPr/>
          <a:lstStyle/>
          <a:p>
            <a:r>
              <a:rPr lang="en-US" dirty="0" smtClean="0"/>
              <a:t>Work Accomplished: Point Cloud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43907" y="5406073"/>
            <a:ext cx="47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18. SIFT </a:t>
            </a:r>
            <a:r>
              <a:rPr lang="en-US" dirty="0" err="1" smtClean="0"/>
              <a:t>Keypoint</a:t>
            </a:r>
            <a:r>
              <a:rPr lang="en-US" dirty="0" smtClean="0"/>
              <a:t> detection in point clouds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7002" y="4752545"/>
            <a:ext cx="6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539" y="2693773"/>
            <a:ext cx="10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2822" y="1915297"/>
            <a:ext cx="469556" cy="778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907" y="1545965"/>
            <a:ext cx="115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ackpack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767667" y="4180701"/>
            <a:ext cx="729973" cy="63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1915" y="4227382"/>
            <a:ext cx="93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19912" y="4781380"/>
            <a:ext cx="75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4698647" y="4003589"/>
            <a:ext cx="378734" cy="7777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68342" y="1112108"/>
            <a:ext cx="16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Chalkboard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105135" y="1438191"/>
            <a:ext cx="333243" cy="563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2" y="1333455"/>
            <a:ext cx="857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12" y="2319426"/>
            <a:ext cx="5270629" cy="256141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4" y="207263"/>
            <a:ext cx="8427312" cy="667551"/>
          </a:xfrm>
        </p:spPr>
        <p:txBody>
          <a:bodyPr/>
          <a:lstStyle/>
          <a:p>
            <a:r>
              <a:rPr lang="en-US" dirty="0" smtClean="0"/>
              <a:t>Work Accomplished: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09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750324"/>
            <a:ext cx="593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19.  Comparison of </a:t>
            </a:r>
            <a:r>
              <a:rPr lang="en-US" dirty="0" err="1" smtClean="0"/>
              <a:t>keypoints</a:t>
            </a:r>
            <a:r>
              <a:rPr lang="en-US" dirty="0" smtClean="0"/>
              <a:t> prior to registration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4571999" y="1037968"/>
            <a:ext cx="4549141" cy="407773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7968"/>
            <a:ext cx="4571999" cy="40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30196" y="3379572"/>
            <a:ext cx="4880919" cy="4633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76861" y="2038865"/>
            <a:ext cx="4583431" cy="1338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7459" y="1971933"/>
            <a:ext cx="4736757" cy="24558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63823" y="2105797"/>
            <a:ext cx="4583431" cy="22345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2692" y="4139515"/>
            <a:ext cx="4583431" cy="4077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34964" y="3935629"/>
            <a:ext cx="4555522" cy="3027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Registration of Image and Point Cloud </a:t>
            </a:r>
            <a:r>
              <a:rPr lang="en-US" dirty="0" err="1" smtClean="0"/>
              <a:t>Keypoints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Write function for registration of different types of data</a:t>
            </a:r>
          </a:p>
          <a:p>
            <a:pPr lvl="1"/>
            <a:r>
              <a:rPr lang="en-US" dirty="0" smtClean="0"/>
              <a:t>Produce depth overlay</a:t>
            </a:r>
          </a:p>
          <a:p>
            <a:r>
              <a:rPr lang="en-US" dirty="0" smtClean="0"/>
              <a:t>Work with Juan to implement on </a:t>
            </a:r>
            <a:r>
              <a:rPr lang="en-US" dirty="0" err="1" smtClean="0"/>
              <a:t>Odroid</a:t>
            </a:r>
            <a:r>
              <a:rPr lang="en-US" dirty="0" smtClean="0"/>
              <a:t> XU4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0" y="1316053"/>
            <a:ext cx="8291378" cy="11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</a:t>
            </a:r>
          </a:p>
          <a:p>
            <a:pPr lvl="1"/>
            <a:r>
              <a:rPr lang="en-US" dirty="0" smtClean="0"/>
              <a:t>Data detection, reading</a:t>
            </a:r>
          </a:p>
          <a:p>
            <a:r>
              <a:rPr lang="en-US" dirty="0" smtClean="0"/>
              <a:t>Dan</a:t>
            </a:r>
          </a:p>
          <a:p>
            <a:pPr lvl="1"/>
            <a:r>
              <a:rPr lang="en-US" dirty="0" smtClean="0"/>
              <a:t>Data storage, registration</a:t>
            </a:r>
          </a:p>
          <a:p>
            <a:r>
              <a:rPr lang="en-US" dirty="0"/>
              <a:t>David</a:t>
            </a:r>
          </a:p>
          <a:p>
            <a:pPr lvl="1"/>
            <a:r>
              <a:rPr lang="en-US" dirty="0"/>
              <a:t>Registration algorithm development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and Future work:</a:t>
            </a:r>
          </a:p>
          <a:p>
            <a:pPr lvl="1"/>
            <a:r>
              <a:rPr lang="en-US" dirty="0" smtClean="0"/>
              <a:t>Behind schedule for registration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Registration: Difficulty registering 3D data with 2D data</a:t>
            </a:r>
          </a:p>
          <a:p>
            <a:pPr lvl="3"/>
            <a:r>
              <a:rPr lang="en-US" dirty="0" smtClean="0"/>
              <a:t>Compress 3D data to 2D image for registration</a:t>
            </a:r>
          </a:p>
          <a:p>
            <a:pPr lvl="2"/>
            <a:r>
              <a:rPr lang="en-US" dirty="0" smtClean="0"/>
              <a:t>Incoming Data: Speed of incoming data vs. read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</a:t>
            </a:r>
            <a:r>
              <a:rPr lang="en-US" sz="24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2002988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March 1, 2016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3415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207264"/>
            <a:ext cx="7543800" cy="667551"/>
          </a:xfrm>
        </p:spPr>
        <p:txBody>
          <a:bodyPr/>
          <a:lstStyle/>
          <a:p>
            <a:pPr algn="ctr"/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VLP-16 Puck™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Veloview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Test acquisition of data to </a:t>
            </a:r>
            <a:r>
              <a:rPr lang="en-US" dirty="0" err="1" smtClean="0"/>
              <a:t>Veloview</a:t>
            </a:r>
            <a:r>
              <a:rPr lang="en-US" dirty="0" smtClean="0"/>
              <a:t> and verify distances</a:t>
            </a:r>
          </a:p>
          <a:p>
            <a:r>
              <a:rPr lang="en-US" dirty="0" smtClean="0"/>
              <a:t>Familiarize self with </a:t>
            </a:r>
            <a:r>
              <a:rPr lang="en-US" dirty="0" err="1" smtClean="0"/>
              <a:t>Veloview</a:t>
            </a:r>
            <a:r>
              <a:rPr lang="en-US" dirty="0" smtClean="0"/>
              <a:t> data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62" y="2607275"/>
            <a:ext cx="6198150" cy="32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6256" y="5912750"/>
            <a:ext cx="580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Data acquisition to </a:t>
            </a:r>
            <a:r>
              <a:rPr lang="en-US" dirty="0" err="1" smtClean="0"/>
              <a:t>Veloview</a:t>
            </a:r>
            <a:r>
              <a:rPr lang="en-US" dirty="0" smtClean="0"/>
              <a:t> using VLP-16 Puck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Logitech C500 Webcam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Logitech software</a:t>
            </a:r>
          </a:p>
          <a:p>
            <a:r>
              <a:rPr lang="en-US" dirty="0" smtClean="0"/>
              <a:t>Capture images and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0" y="2137719"/>
            <a:ext cx="4863156" cy="389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049" y="5104913"/>
            <a:ext cx="197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21. Color image from Logitech C500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istance measurements</a:t>
            </a:r>
          </a:p>
          <a:p>
            <a:pPr lvl="1"/>
            <a:r>
              <a:rPr lang="en-US" dirty="0" smtClean="0"/>
              <a:t>Camera image</a:t>
            </a:r>
          </a:p>
          <a:p>
            <a:pPr lvl="1"/>
            <a:r>
              <a:rPr lang="en-US" dirty="0" smtClean="0"/>
              <a:t>Image with distance information</a:t>
            </a:r>
          </a:p>
          <a:p>
            <a:pPr lvl="1"/>
            <a:r>
              <a:rPr lang="en-US" dirty="0" smtClean="0"/>
              <a:t>Location of nearest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3" y="249916"/>
            <a:ext cx="2441220" cy="651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3203" y="4923113"/>
            <a:ext cx="175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22. Registration method flowchart [</a:t>
            </a:r>
            <a:r>
              <a:rPr lang="en-US" dirty="0"/>
              <a:t>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023360"/>
          </a:xfrm>
        </p:spPr>
        <p:txBody>
          <a:bodyPr/>
          <a:lstStyle/>
          <a:p>
            <a:r>
              <a:rPr lang="en-US" dirty="0" smtClean="0"/>
              <a:t>Filter point cloud</a:t>
            </a:r>
          </a:p>
          <a:p>
            <a:r>
              <a:rPr lang="en-US" dirty="0" smtClean="0"/>
              <a:t>Interpolate point cloud</a:t>
            </a:r>
          </a:p>
          <a:p>
            <a:r>
              <a:rPr lang="en-US" dirty="0" smtClean="0"/>
              <a:t>Create depth maps</a:t>
            </a:r>
          </a:p>
          <a:p>
            <a:r>
              <a:rPr lang="en-US" dirty="0" smtClean="0"/>
              <a:t>Feature detection</a:t>
            </a:r>
          </a:p>
          <a:p>
            <a:r>
              <a:rPr lang="en-US" dirty="0" smtClean="0"/>
              <a:t>Outlier elimination</a:t>
            </a:r>
          </a:p>
          <a:p>
            <a:r>
              <a:rPr lang="en-US" dirty="0" smtClean="0"/>
              <a:t>Feature matching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8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EMMC vs. microSD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4" y="1032700"/>
            <a:ext cx="8285572" cy="220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372" y="3395081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23. Write/Read Speed Comparison [10]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3" y="1165129"/>
            <a:ext cx="8338822" cy="1973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372" y="3138984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23. VLP-16 UDP Detection [11]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4313" y="3714378"/>
            <a:ext cx="7543801" cy="23758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Packet Sniffer Detection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1"/>
            <a:r>
              <a:rPr lang="en-US" dirty="0" smtClean="0"/>
              <a:t>ICMP (Internet Control Message Protocol)</a:t>
            </a:r>
          </a:p>
          <a:p>
            <a:pPr lvl="1"/>
            <a:r>
              <a:rPr lang="en-US" dirty="0" smtClean="0"/>
              <a:t>IGMP (Internet Group Management Protocol)</a:t>
            </a:r>
          </a:p>
          <a:p>
            <a:pPr lvl="1"/>
            <a:r>
              <a:rPr lang="en-US" dirty="0" smtClean="0"/>
              <a:t>Others (Detects all Ethernet Frames)</a:t>
            </a:r>
          </a:p>
        </p:txBody>
      </p:sp>
    </p:spTree>
    <p:extLst>
      <p:ext uri="{BB962C8B-B14F-4D97-AF65-F5344CB8AC3E}">
        <p14:creationId xmlns:p14="http://schemas.microsoft.com/office/powerpoint/2010/main" val="2538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Ubuntu Desktop vs.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1425765"/>
            <a:ext cx="8245590" cy="135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" y="3371594"/>
            <a:ext cx="3985147" cy="1343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0244" y="2776336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24. Ubuntu Desktop Requirements [12]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0244" y="4756418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25</a:t>
            </a:r>
            <a:r>
              <a:rPr lang="en-US" dirty="0"/>
              <a:t>. Ubuntu </a:t>
            </a:r>
            <a:r>
              <a:rPr lang="en-US" dirty="0" smtClean="0"/>
              <a:t>Server Requirements </a:t>
            </a:r>
            <a:r>
              <a:rPr lang="en-US" dirty="0"/>
              <a:t>[</a:t>
            </a:r>
            <a:r>
              <a:rPr lang="en-US" dirty="0" smtClean="0"/>
              <a:t>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Bootable MicroSD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MiniTool Partition Wizard</a:t>
            </a:r>
          </a:p>
          <a:p>
            <a:pPr lvl="1"/>
            <a:r>
              <a:rPr lang="en-US" dirty="0" smtClean="0"/>
              <a:t>Partition creation and wiping</a:t>
            </a:r>
          </a:p>
          <a:p>
            <a:r>
              <a:rPr lang="en-US" dirty="0" smtClean="0"/>
              <a:t>7zip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xtraction of IMG.XZ file</a:t>
            </a:r>
          </a:p>
          <a:p>
            <a:r>
              <a:rPr lang="en-US" dirty="0" smtClean="0"/>
              <a:t>Win32 Disk Imager</a:t>
            </a:r>
          </a:p>
          <a:p>
            <a:pPr lvl="1"/>
            <a:r>
              <a:rPr lang="en-US" dirty="0" smtClean="0"/>
              <a:t>Writing the unpacked IMG file to Micro SD card</a:t>
            </a:r>
          </a:p>
          <a:p>
            <a:r>
              <a:rPr lang="en-US" dirty="0" smtClean="0"/>
              <a:t>Process can also used for flashing </a:t>
            </a:r>
            <a:r>
              <a:rPr lang="en-US" dirty="0" err="1" smtClean="0"/>
              <a:t>eMMC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System Requirements [13]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System: Windows, Linux or Mac</a:t>
            </a:r>
          </a:p>
          <a:p>
            <a:r>
              <a:rPr lang="en-US" dirty="0" smtClean="0"/>
              <a:t>Memory (RAM): 256 MB</a:t>
            </a:r>
          </a:p>
          <a:p>
            <a:r>
              <a:rPr lang="en-US" dirty="0" smtClean="0"/>
              <a:t>Hard Disk Space: 50 MB</a:t>
            </a:r>
          </a:p>
          <a:p>
            <a:r>
              <a:rPr lang="en-US" dirty="0" smtClean="0"/>
              <a:t>Processor: 900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321040" cy="667551"/>
          </a:xfrm>
        </p:spPr>
        <p:txBody>
          <a:bodyPr/>
          <a:lstStyle/>
          <a:p>
            <a:r>
              <a:rPr lang="en-US" dirty="0" smtClean="0"/>
              <a:t>JPG, PNG, &amp; PPM Comparisons [14] [15]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858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JPG (Joint Photographic Experts Group)</a:t>
            </a:r>
          </a:p>
          <a:p>
            <a:pPr lvl="1"/>
            <a:r>
              <a:rPr lang="en-US" dirty="0" smtClean="0"/>
              <a:t>Supports 24-bit color RGB</a:t>
            </a:r>
          </a:p>
          <a:p>
            <a:pPr lvl="1"/>
            <a:r>
              <a:rPr lang="en-US" dirty="0" smtClean="0"/>
              <a:t>Compress image data by reducing sections of images to blocks or pixels</a:t>
            </a:r>
          </a:p>
          <a:p>
            <a:pPr lvl="1"/>
            <a:r>
              <a:rPr lang="en-US" dirty="0" smtClean="0"/>
              <a:t>Compression is permanent</a:t>
            </a:r>
          </a:p>
          <a:p>
            <a:r>
              <a:rPr lang="en-US" dirty="0" smtClean="0"/>
              <a:t>PNG (Portable Network Graphics)</a:t>
            </a:r>
          </a:p>
          <a:p>
            <a:pPr lvl="1"/>
            <a:r>
              <a:rPr lang="en-US" dirty="0" smtClean="0"/>
              <a:t>Supports transparency, 8-bit color, and 24-bit color RGB</a:t>
            </a:r>
          </a:p>
          <a:p>
            <a:pPr lvl="1"/>
            <a:r>
              <a:rPr lang="en-US" dirty="0" smtClean="0"/>
              <a:t>Largest of three compared formats</a:t>
            </a:r>
          </a:p>
          <a:p>
            <a:r>
              <a:rPr lang="en-US" dirty="0" smtClean="0"/>
              <a:t>PPM (Portable Pixmap Utilities)</a:t>
            </a:r>
          </a:p>
          <a:p>
            <a:pPr lvl="1"/>
            <a:r>
              <a:rPr lang="en-US" dirty="0" smtClean="0"/>
              <a:t>Lowest common denominator color image file format</a:t>
            </a:r>
          </a:p>
          <a:p>
            <a:pPr lvl="1"/>
            <a:r>
              <a:rPr lang="en-US" dirty="0" smtClean="0"/>
              <a:t>Includes basic color</a:t>
            </a:r>
          </a:p>
          <a:p>
            <a:pPr lvl="1"/>
            <a:r>
              <a:rPr lang="en-US" dirty="0" smtClean="0"/>
              <a:t>Easy to format to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ee.bradley.edu/projects/proj2016/lidar/Attachments/Project_Proposal.pdf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69" y="182549"/>
            <a:ext cx="7908324" cy="667551"/>
          </a:xfrm>
        </p:spPr>
        <p:txBody>
          <a:bodyPr/>
          <a:lstStyle/>
          <a:p>
            <a:r>
              <a:rPr lang="en-US" sz="3900" dirty="0" smtClean="0"/>
              <a:t>Data Diagram: Velodyne User’s Manual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8443"/>
            <a:ext cx="8343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MasterBlock (“Interface”) – Flexible size</a:t>
            </a:r>
          </a:p>
          <a:p>
            <a:pPr lvl="1"/>
            <a:r>
              <a:rPr lang="en-US" dirty="0" smtClean="0"/>
              <a:t>Ensures </a:t>
            </a:r>
            <a:r>
              <a:rPr lang="en-US" dirty="0"/>
              <a:t>full 180° view </a:t>
            </a:r>
            <a:r>
              <a:rPr lang="en-US" dirty="0" smtClean="0"/>
              <a:t>and </a:t>
            </a:r>
            <a:r>
              <a:rPr lang="en-US" dirty="0"/>
              <a:t>selected range are </a:t>
            </a:r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Contains multiple </a:t>
            </a:r>
            <a:r>
              <a:rPr lang="en-US" dirty="0" err="1" smtClean="0"/>
              <a:t>DataPackets</a:t>
            </a:r>
            <a:r>
              <a:rPr lang="en-US" dirty="0" smtClean="0"/>
              <a:t> (as many as needed from one 360° sweep)</a:t>
            </a:r>
          </a:p>
          <a:p>
            <a:r>
              <a:rPr lang="en-US" dirty="0" err="1" smtClean="0"/>
              <a:t>DataPacket</a:t>
            </a:r>
            <a:r>
              <a:rPr lang="en-US" dirty="0" smtClean="0"/>
              <a:t>: Contains 12 </a:t>
            </a:r>
            <a:r>
              <a:rPr lang="en-US" dirty="0" err="1" smtClean="0"/>
              <a:t>DataBlocks</a:t>
            </a:r>
            <a:r>
              <a:rPr lang="en-US" dirty="0" smtClean="0"/>
              <a:t> and a time stamp</a:t>
            </a:r>
          </a:p>
          <a:p>
            <a:r>
              <a:rPr lang="en-US" dirty="0" err="1" smtClean="0"/>
              <a:t>DataBlock</a:t>
            </a:r>
            <a:r>
              <a:rPr lang="en-US" dirty="0" smtClean="0"/>
              <a:t>: contains 2 </a:t>
            </a:r>
            <a:r>
              <a:rPr lang="en-US" dirty="0" err="1" smtClean="0"/>
              <a:t>HalfDataBlocks</a:t>
            </a:r>
            <a:endParaRPr lang="en-US" dirty="0" smtClean="0"/>
          </a:p>
          <a:p>
            <a:r>
              <a:rPr lang="en-US" dirty="0" err="1" smtClean="0"/>
              <a:t>HalfDataBlock</a:t>
            </a:r>
            <a:r>
              <a:rPr lang="en-US" dirty="0" smtClean="0"/>
              <a:t>: contains 16 </a:t>
            </a:r>
            <a:r>
              <a:rPr lang="en-US" dirty="0" err="1" smtClean="0"/>
              <a:t>DataPoints</a:t>
            </a:r>
            <a:r>
              <a:rPr lang="en-US" dirty="0" smtClean="0"/>
              <a:t> and an azimuth</a:t>
            </a:r>
          </a:p>
          <a:p>
            <a:r>
              <a:rPr lang="en-US" dirty="0" err="1" smtClean="0"/>
              <a:t>DataPoint</a:t>
            </a:r>
            <a:r>
              <a:rPr lang="en-US" dirty="0" smtClean="0"/>
              <a:t>: contains one distance, reflectivity, and alt. </a:t>
            </a:r>
            <a:r>
              <a:rPr lang="en-US" dirty="0" err="1" smtClean="0"/>
              <a:t>ang.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41" y="1187366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Memory Partition Error Removal</a:t>
            </a:r>
          </a:p>
          <a:p>
            <a:r>
              <a:rPr lang="en-US" dirty="0" smtClean="0"/>
              <a:t>VLP-16 Data Detection &amp; Packet Read</a:t>
            </a:r>
          </a:p>
          <a:p>
            <a:r>
              <a:rPr lang="en-US" dirty="0" smtClean="0"/>
              <a:t>Time Oriented Programming &amp; Data Transmission Analysis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84122" y="2140216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0517" y="2239343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319" y="2204280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" y="1187366"/>
            <a:ext cx="8665081" cy="12729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47913" y="2130973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207263"/>
            <a:ext cx="866208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5213" y="2666959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7. Computation of SIFT </a:t>
            </a:r>
            <a:r>
              <a:rPr lang="en-US" dirty="0" err="1" smtClean="0"/>
              <a:t>Keypoints</a:t>
            </a:r>
            <a:r>
              <a:rPr lang="en-US" dirty="0" smtClean="0"/>
              <a:t> [16]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080" y="3742745"/>
            <a:ext cx="6299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First, compute gradient magnitude and orientation at each sample point around a </a:t>
            </a:r>
            <a:r>
              <a:rPr lang="en-US" sz="2000" dirty="0" err="1" smtClean="0"/>
              <a:t>keypoint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Gaussian window to provide weight to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SIFT </a:t>
            </a:r>
            <a:r>
              <a:rPr lang="en-US" sz="2000" dirty="0" err="1" smtClean="0"/>
              <a:t>keypoint</a:t>
            </a:r>
            <a:r>
              <a:rPr lang="en-US" sz="2000" dirty="0" smtClean="0"/>
              <a:t> descriptors are basically a histogram of gradient orientations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2050" name="Picture 2" descr="https://researchweb.iiit.ac.in/~wasif.mpg08/SIFT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133369"/>
            <a:ext cx="5263767" cy="23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207263"/>
            <a:ext cx="866208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5213" y="2666959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7. Computation of SIFT </a:t>
            </a:r>
            <a:r>
              <a:rPr lang="en-US" dirty="0" err="1" smtClean="0"/>
              <a:t>Keypoints</a:t>
            </a:r>
            <a:r>
              <a:rPr lang="en-US" dirty="0" smtClean="0"/>
              <a:t> [16]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080" y="3742745"/>
            <a:ext cx="6299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SIFT descriptors have 128 dimensions at each </a:t>
            </a:r>
            <a:r>
              <a:rPr lang="en-US" sz="2000" dirty="0" err="1"/>
              <a:t>keypoint</a:t>
            </a:r>
            <a:r>
              <a:rPr lang="en-US" sz="2000" dirty="0"/>
              <a:t> resulting in a 128 element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 err="1" smtClean="0"/>
              <a:t>keypoint</a:t>
            </a:r>
            <a:r>
              <a:rPr lang="en-US" sz="2000" dirty="0" smtClean="0"/>
              <a:t> descriptor is unique and can be matched to similar descriptors collected from the  target image for registration</a:t>
            </a:r>
          </a:p>
        </p:txBody>
      </p:sp>
      <p:pic>
        <p:nvPicPr>
          <p:cNvPr id="2050" name="Picture 2" descr="https://researchweb.iiit.ac.in/~wasif.mpg08/SIFT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133369"/>
            <a:ext cx="5263767" cy="23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[1] </a:t>
            </a:r>
            <a:r>
              <a:rPr lang="en-US" sz="1400" dirty="0" smtClean="0">
                <a:sym typeface="Calibri"/>
              </a:rPr>
              <a:t>http</a:t>
            </a:r>
            <a:r>
              <a:rPr lang="en-US" sz="1400" dirty="0">
                <a:sym typeface="Calibri"/>
              </a:rPr>
              <a:t>://www.bradley.edu/inthespotlight/story/?</a:t>
            </a:r>
            <a:r>
              <a:rPr lang="en-US" sz="1400" dirty="0" smtClean="0">
                <a:sym typeface="Calibri"/>
              </a:rPr>
              <a:t>id=b46cf284-2bd9-4efb-917e-ba6ca565cf84</a:t>
            </a:r>
            <a:endParaRPr lang="en-US" dirty="0" smtClean="0">
              <a:sym typeface="Calibri"/>
            </a:endParaRP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[2] </a:t>
            </a:r>
            <a:r>
              <a:rPr lang="en-US" sz="1400" dirty="0">
                <a:ea typeface="Calibri"/>
                <a:cs typeface="Calibri"/>
                <a:sym typeface="Calibri"/>
              </a:rPr>
              <a:t>http://learnlab.uta.edu/roboboat/the-auvsi-roboboat-competition</a:t>
            </a:r>
            <a:r>
              <a:rPr lang="en-US" sz="1400" dirty="0" smtClean="0">
                <a:ea typeface="Calibri"/>
                <a:cs typeface="Calibri"/>
                <a:sym typeface="Calibri"/>
              </a:rPr>
              <a:t>/</a:t>
            </a:r>
            <a:endParaRPr lang="en-US" sz="1400" dirty="0" smtClean="0">
              <a:sym typeface="Calibri"/>
            </a:endParaRPr>
          </a:p>
          <a:p>
            <a:pPr marL="0" indent="0">
              <a:buNone/>
            </a:pPr>
            <a:r>
              <a:rPr lang="en-US" sz="1400" dirty="0" smtClean="0">
                <a:ea typeface="Calibri"/>
                <a:cs typeface="Calibri"/>
                <a:sym typeface="Calibri"/>
              </a:rPr>
              <a:t>[3] </a:t>
            </a:r>
            <a:r>
              <a:rPr lang="en-US" sz="1400" dirty="0">
                <a:ea typeface="Calibri"/>
                <a:cs typeface="Calibri"/>
                <a:sym typeface="Calibri"/>
              </a:rPr>
              <a:t>Bradley University RoboBoat 2013 Qualifying Run </a:t>
            </a:r>
            <a:r>
              <a:rPr lang="en-US" sz="1400" u="sng" dirty="0">
                <a:ea typeface="Calibri"/>
                <a:cs typeface="Calibri"/>
                <a:sym typeface="Calibri"/>
              </a:rPr>
              <a:t>https://www.youtube.com/watch?v=V4pz1FiMXfA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</a:t>
            </a:r>
            <a:r>
              <a:rPr lang="en-US" sz="1400" dirty="0">
                <a:sym typeface="Calibri"/>
              </a:rPr>
              <a:t>4</a:t>
            </a:r>
            <a:r>
              <a:rPr lang="en-US" sz="1400" dirty="0" smtClean="0"/>
              <a:t>] </a:t>
            </a:r>
            <a:r>
              <a:rPr lang="en-US" sz="1400" dirty="0">
                <a:hlinkClick r:id="rId2"/>
              </a:rPr>
              <a:t>https://researchweb.iiit.ac.in/~</a:t>
            </a:r>
            <a:r>
              <a:rPr lang="en-US" sz="1400" dirty="0" smtClean="0">
                <a:hlinkClick r:id="rId2"/>
              </a:rPr>
              <a:t>wasif.mpg08/SIFT/image.jpg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[5]https://upload.wikimedia.org/wikipedia/commons/thumb/3/32/OpenCV_Logo_with_text_svg_version.svg/390px-OpenCV_Logo_with_text_svg_version.svg.png </a:t>
            </a:r>
          </a:p>
          <a:p>
            <a:pPr marL="0" indent="0">
              <a:buNone/>
            </a:pPr>
            <a:r>
              <a:rPr lang="en-US" sz="1400" dirty="0"/>
              <a:t>[6] </a:t>
            </a:r>
            <a:r>
              <a:rPr lang="en-US" sz="1400" dirty="0">
                <a:hlinkClick r:id="rId3"/>
              </a:rPr>
              <a:t>http://www.fmwconcepts.com/misc_tests/FFT_tests/lena_roundtrip/lena.jpg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[7] </a:t>
            </a:r>
            <a:r>
              <a:rPr lang="en-US" sz="1400" dirty="0">
                <a:hlinkClick r:id="rId4"/>
              </a:rPr>
              <a:t>http://docs.opencv.org/master/da/df5/tutorial_py_sift_intro.html#gsc.tab=0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[8] http://</a:t>
            </a:r>
            <a:r>
              <a:rPr lang="en-US" sz="1400" dirty="0" smtClean="0"/>
              <a:t>pointclouds.org/assets/images/contents/logos/pcl/pointcloudlibrary_vert_large_pos.png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[9] </a:t>
            </a:r>
            <a:r>
              <a:rPr lang="en-US" sz="1400" dirty="0" err="1"/>
              <a:t>Lv</a:t>
            </a:r>
            <a:r>
              <a:rPr lang="en-US" sz="1400" dirty="0"/>
              <a:t>, Fang, and </a:t>
            </a:r>
            <a:r>
              <a:rPr lang="en-US" sz="1400" dirty="0" err="1"/>
              <a:t>Kan</a:t>
            </a:r>
            <a:r>
              <a:rPr lang="en-US" sz="1400" dirty="0"/>
              <a:t> Ren. "Automatic Registration of Airborne LiDAR Point Cloud Data and Optical Imagery Depth Map Based on Line and Points Features." </a:t>
            </a:r>
            <a:r>
              <a:rPr lang="en-US" sz="1400" i="1" dirty="0"/>
              <a:t>Infrared Physics &amp; Technology</a:t>
            </a:r>
            <a:r>
              <a:rPr lang="en-US" sz="1400" dirty="0"/>
              <a:t> 71 (2015): 457-63. Web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[10] </a:t>
            </a:r>
            <a:r>
              <a:rPr lang="en-US" sz="1400" dirty="0"/>
              <a:t>http://</a:t>
            </a:r>
            <a:r>
              <a:rPr lang="en-US" sz="1400" dirty="0" smtClean="0"/>
              <a:t>www.hardkernel.com/main/products/prdt_info.php</a:t>
            </a:r>
          </a:p>
          <a:p>
            <a:pPr marL="0" indent="0">
              <a:buNone/>
            </a:pPr>
            <a:r>
              <a:rPr lang="en-US" sz="1400" dirty="0" smtClean="0"/>
              <a:t>[11] </a:t>
            </a:r>
            <a:r>
              <a:rPr lang="en-US" sz="1400" dirty="0"/>
              <a:t>http://velodynelidar.com/docs/manuals/VLP-16%20User%20Manual%20and%20Programming%20Guide%2063-9243%20Rev%20A.pdf</a:t>
            </a:r>
          </a:p>
          <a:p>
            <a:pPr marL="0" indent="0">
              <a:buNone/>
            </a:pPr>
            <a:r>
              <a:rPr lang="en-US" sz="1400" dirty="0" smtClean="0"/>
              <a:t>[12] </a:t>
            </a:r>
            <a:r>
              <a:rPr lang="en-US" sz="1400" dirty="0"/>
              <a:t>https://</a:t>
            </a:r>
            <a:r>
              <a:rPr lang="en-US" sz="1400" dirty="0" smtClean="0"/>
              <a:t>help.ubuntu.com/community/Installation/SystemRequirements</a:t>
            </a:r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en-US" sz="1400" dirty="0" smtClean="0"/>
              <a:t>13] </a:t>
            </a:r>
            <a:r>
              <a:rPr lang="en-US" sz="1400" dirty="0"/>
              <a:t>http://getintopc.com/softwares/development/opencv-free-download</a:t>
            </a:r>
            <a:r>
              <a:rPr lang="en-US" sz="1400" dirty="0" smtClean="0"/>
              <a:t>/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[14] </a:t>
            </a:r>
            <a:r>
              <a:rPr lang="en-US" sz="1400" dirty="0"/>
              <a:t>http://netpbm.sourceforge.net/doc/ppm.html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[15] </a:t>
            </a:r>
            <a:r>
              <a:rPr lang="en-US" sz="1400" dirty="0"/>
              <a:t>http://www.howtogeek.com/howto/30941/whats-the-difference-between-jpg-png-and-gif</a:t>
            </a:r>
            <a:r>
              <a:rPr lang="en-US" sz="1400" dirty="0" smtClean="0"/>
              <a:t>/</a:t>
            </a:r>
          </a:p>
          <a:p>
            <a:pPr marL="0" indent="0">
              <a:buNone/>
            </a:pPr>
            <a:r>
              <a:rPr lang="en-US" sz="1400" dirty="0"/>
              <a:t>[16] http://</a:t>
            </a:r>
            <a:r>
              <a:rPr lang="en-US" sz="1400" dirty="0" smtClean="0"/>
              <a:t>www.jarzebski.pl/media/big/publish/2016/02/cloudshell-odroidutility.png</a:t>
            </a:r>
          </a:p>
          <a:p>
            <a:pPr marL="0" indent="0">
              <a:buNone/>
            </a:pPr>
            <a:r>
              <a:rPr lang="en-US" sz="1400" dirty="0" smtClean="0"/>
              <a:t>[17] </a:t>
            </a:r>
            <a:r>
              <a:rPr lang="en-US" sz="1400" dirty="0"/>
              <a:t>https://en.wikipedia.org/wiki/Spherical_coordinate_system#/</a:t>
            </a:r>
            <a:r>
              <a:rPr lang="en-US" sz="1400" dirty="0" smtClean="0"/>
              <a:t>media/File:3D_Spherical_2.svg</a:t>
            </a:r>
          </a:p>
          <a:p>
            <a:pPr marL="0" indent="0">
              <a:buNone/>
            </a:pPr>
            <a:r>
              <a:rPr lang="en-US" sz="1400" dirty="0"/>
              <a:t>[18] http://lin-ear-th-inking.blogspot.com/2012/02/barnes-analysis-for-surface.html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41" y="1187366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84122" y="2140216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70%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" y="1187366"/>
            <a:ext cx="8665081" cy="12729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319" y="1633728"/>
            <a:ext cx="5321617" cy="277450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7913" y="2130973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052816" cy="667551"/>
          </a:xfrm>
        </p:spPr>
        <p:txBody>
          <a:bodyPr/>
          <a:lstStyle/>
          <a:p>
            <a:r>
              <a:rPr lang="en-US" sz="3800" dirty="0"/>
              <a:t>Work </a:t>
            </a:r>
            <a:r>
              <a:rPr lang="en-US" sz="3800" dirty="0" smtClean="0"/>
              <a:t>Accomplished: Memory Allocation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Incorrect Memory Allocation</a:t>
            </a:r>
          </a:p>
          <a:p>
            <a:pPr lvl="1"/>
            <a:r>
              <a:rPr lang="en-US" dirty="0" smtClean="0"/>
              <a:t>Full memory </a:t>
            </a:r>
            <a:r>
              <a:rPr lang="en-US" dirty="0"/>
              <a:t>inaccessible</a:t>
            </a:r>
            <a:endParaRPr lang="en-US" dirty="0" smtClean="0"/>
          </a:p>
          <a:p>
            <a:pPr lvl="1"/>
            <a:r>
              <a:rPr lang="en-US" dirty="0" smtClean="0"/>
              <a:t>Occurred on both microSD &amp; EMMC</a:t>
            </a:r>
          </a:p>
          <a:p>
            <a:r>
              <a:rPr lang="en-US" dirty="0" err="1" smtClean="0"/>
              <a:t>Odroid</a:t>
            </a:r>
            <a:r>
              <a:rPr lang="en-US" dirty="0"/>
              <a:t>-</a:t>
            </a:r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Built-in application</a:t>
            </a:r>
          </a:p>
          <a:p>
            <a:pPr lvl="1"/>
            <a:r>
              <a:rPr lang="en-US" dirty="0" smtClean="0"/>
              <a:t>Partition resize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61" y="2581826"/>
            <a:ext cx="3333750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3306" y="5153946"/>
            <a:ext cx="269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1. </a:t>
            </a:r>
            <a:r>
              <a:rPr lang="en-US" dirty="0" err="1" smtClean="0"/>
              <a:t>Odroid</a:t>
            </a:r>
            <a:r>
              <a:rPr lang="en-US" dirty="0" smtClean="0"/>
              <a:t>-Utility [</a:t>
            </a:r>
            <a:r>
              <a:rPr lang="en-US" dirty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Work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41" y="1187366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59" y="13397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84122" y="2140216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70%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" y="1187366"/>
            <a:ext cx="8665081" cy="127291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2319" y="1892300"/>
            <a:ext cx="5319331" cy="285750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27132" y="2130973"/>
            <a:ext cx="5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0%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9">
      <a:dk1>
        <a:srgbClr val="262626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5C5C5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5085</TotalTime>
  <Words>1843</Words>
  <Application>Microsoft Office PowerPoint</Application>
  <PresentationFormat>On-screen Show (4:3)</PresentationFormat>
  <Paragraphs>450</Paragraphs>
  <Slides>63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Wingdings</vt:lpstr>
      <vt:lpstr>Retrospect</vt:lpstr>
      <vt:lpstr>3D Environmental Mapping and Imaging for AUVSI RoboBoat</vt:lpstr>
      <vt:lpstr>Problem Background: Significance</vt:lpstr>
      <vt:lpstr>Problem Background: Significance</vt:lpstr>
      <vt:lpstr>Problem Background: Motivation</vt:lpstr>
      <vt:lpstr>Problem Background: Objective</vt:lpstr>
      <vt:lpstr>Juan Vazquez: Work Accomplished</vt:lpstr>
      <vt:lpstr>Juan Vazquez: Work Accomplished</vt:lpstr>
      <vt:lpstr>Work Accomplished: Memory Allocation</vt:lpstr>
      <vt:lpstr>Juan Vazquez: Work Accomplished</vt:lpstr>
      <vt:lpstr>Work Accomplished: Detection &amp; Read Interface</vt:lpstr>
      <vt:lpstr>Work Accomplished: Detection &amp; Read Interface</vt:lpstr>
      <vt:lpstr>Work Accomplished: Detection &amp; Read Interface</vt:lpstr>
      <vt:lpstr>Juan Vazquez: Work Accomplished</vt:lpstr>
      <vt:lpstr>Work Accomplished: Timing/Transmission</vt:lpstr>
      <vt:lpstr>Work Accomplished: Timing/Transmission</vt:lpstr>
      <vt:lpstr>Juan Vazquez: Future Work</vt:lpstr>
      <vt:lpstr>Dan Kubik: Work Accomplished</vt:lpstr>
      <vt:lpstr>Dan Kubik: Work Accomplished</vt:lpstr>
      <vt:lpstr>Work Accomplished: Data Storage</vt:lpstr>
      <vt:lpstr>Work Accomplished: Data Storage</vt:lpstr>
      <vt:lpstr>Dan Kubik: Work Accomplished</vt:lpstr>
      <vt:lpstr>Work Accomplished: Data Conversion</vt:lpstr>
      <vt:lpstr>Work Accomplished: Data Conversion</vt:lpstr>
      <vt:lpstr>Work Accomplished: Data Conversion</vt:lpstr>
      <vt:lpstr>Dan Kubik: Work Accomplished</vt:lpstr>
      <vt:lpstr>Work Accomplished: Image in PCL</vt:lpstr>
      <vt:lpstr>Dan Kubik: Future Work</vt:lpstr>
      <vt:lpstr>David Bumpus: Work Accomplished</vt:lpstr>
      <vt:lpstr>David Bumpus: Work Accomplished</vt:lpstr>
      <vt:lpstr>Work Accomplished: Image Keypoints</vt:lpstr>
      <vt:lpstr>SIFT Keypoint Explanation [7]:</vt:lpstr>
      <vt:lpstr>SIFT Keypoint Explanation [7]:</vt:lpstr>
      <vt:lpstr>SIFT Keypoint Explanation [7]:</vt:lpstr>
      <vt:lpstr>SIFT Keypoint Explanation [7]:</vt:lpstr>
      <vt:lpstr>SIFT Keypoint Explanation [7]:</vt:lpstr>
      <vt:lpstr>SIFT Keypoint Explanation [7]:</vt:lpstr>
      <vt:lpstr>Work Accomplished: Image Keypoints</vt:lpstr>
      <vt:lpstr>David Bumpus: Work Accomplished</vt:lpstr>
      <vt:lpstr>Work Accomplished: Point Cloud Keypoints</vt:lpstr>
      <vt:lpstr>Work Accomplished: Point Cloud Keypoints</vt:lpstr>
      <vt:lpstr>David Bumpus: Work Accomplished</vt:lpstr>
      <vt:lpstr>Work Accomplished: Registration</vt:lpstr>
      <vt:lpstr>David Bumpus: Future Work</vt:lpstr>
      <vt:lpstr>Conclusion</vt:lpstr>
      <vt:lpstr>Conclusion</vt:lpstr>
      <vt:lpstr>3D Environmental Mapping and Imaging for AUVSI RoboBoat</vt:lpstr>
      <vt:lpstr>Additional Slides</vt:lpstr>
      <vt:lpstr>Testing of VLP-16 Puck™</vt:lpstr>
      <vt:lpstr>Testing of Logitech C500 Webcam</vt:lpstr>
      <vt:lpstr>Registration Flowchart</vt:lpstr>
      <vt:lpstr>EMMC vs. microSD Card</vt:lpstr>
      <vt:lpstr>UDP Detection</vt:lpstr>
      <vt:lpstr>Ubuntu Desktop vs. Server</vt:lpstr>
      <vt:lpstr>Creating a Bootable MicroSD Card</vt:lpstr>
      <vt:lpstr>OpenCV System Requirements [13]</vt:lpstr>
      <vt:lpstr>JPG, PNG, &amp; PPM Comparisons [14] [15]</vt:lpstr>
      <vt:lpstr>Link to Proposal</vt:lpstr>
      <vt:lpstr>Data Diagram: Velodyne User’s Manual</vt:lpstr>
      <vt:lpstr>Storage Classes</vt:lpstr>
      <vt:lpstr>SIFT Keypoint Explanation:</vt:lpstr>
      <vt:lpstr>SIFT Keypoint Explanation </vt:lpstr>
      <vt:lpstr>Resources</vt:lpstr>
      <vt:lpstr>Resources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Environmental Mapping and Imaging for AUVSI RoboBoat</dc:title>
  <dc:creator>Microsoft account</dc:creator>
  <cp:lastModifiedBy>Microsoft account</cp:lastModifiedBy>
  <cp:revision>506</cp:revision>
  <dcterms:created xsi:type="dcterms:W3CDTF">2015-09-30T05:17:14Z</dcterms:created>
  <dcterms:modified xsi:type="dcterms:W3CDTF">2016-03-02T18:46:29Z</dcterms:modified>
</cp:coreProperties>
</file>