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9"/>
  </p:notesMasterIdLst>
  <p:sldIdLst>
    <p:sldId id="299" r:id="rId2"/>
    <p:sldId id="415" r:id="rId3"/>
    <p:sldId id="416" r:id="rId4"/>
    <p:sldId id="428" r:id="rId5"/>
    <p:sldId id="483" r:id="rId6"/>
    <p:sldId id="429" r:id="rId7"/>
    <p:sldId id="431" r:id="rId8"/>
    <p:sldId id="432" r:id="rId9"/>
    <p:sldId id="467" r:id="rId10"/>
    <p:sldId id="433" r:id="rId11"/>
    <p:sldId id="434" r:id="rId12"/>
    <p:sldId id="465" r:id="rId13"/>
    <p:sldId id="466" r:id="rId14"/>
    <p:sldId id="435" r:id="rId15"/>
    <p:sldId id="425" r:id="rId16"/>
    <p:sldId id="471" r:id="rId17"/>
    <p:sldId id="472" r:id="rId18"/>
    <p:sldId id="473" r:id="rId19"/>
    <p:sldId id="474" r:id="rId20"/>
    <p:sldId id="475" r:id="rId21"/>
    <p:sldId id="482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25" r:id="rId56"/>
    <p:sldId id="526" r:id="rId57"/>
    <p:sldId id="527" r:id="rId58"/>
    <p:sldId id="528" r:id="rId59"/>
    <p:sldId id="529" r:id="rId60"/>
    <p:sldId id="530" r:id="rId61"/>
    <p:sldId id="318" r:id="rId62"/>
    <p:sldId id="319" r:id="rId63"/>
    <p:sldId id="320" r:id="rId64"/>
    <p:sldId id="321" r:id="rId65"/>
    <p:sldId id="323" r:id="rId66"/>
    <p:sldId id="324" r:id="rId67"/>
    <p:sldId id="325" r:id="rId68"/>
    <p:sldId id="326" r:id="rId69"/>
    <p:sldId id="327" r:id="rId70"/>
    <p:sldId id="328" r:id="rId71"/>
    <p:sldId id="484" r:id="rId72"/>
    <p:sldId id="485" r:id="rId73"/>
    <p:sldId id="507" r:id="rId74"/>
    <p:sldId id="508" r:id="rId75"/>
    <p:sldId id="509" r:id="rId76"/>
    <p:sldId id="510" r:id="rId77"/>
    <p:sldId id="511" r:id="rId78"/>
    <p:sldId id="512" r:id="rId79"/>
    <p:sldId id="389" r:id="rId80"/>
    <p:sldId id="388" r:id="rId81"/>
    <p:sldId id="459" r:id="rId82"/>
    <p:sldId id="460" r:id="rId83"/>
    <p:sldId id="469" r:id="rId84"/>
    <p:sldId id="468" r:id="rId85"/>
    <p:sldId id="461" r:id="rId86"/>
    <p:sldId id="480" r:id="rId87"/>
    <p:sldId id="481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9456" autoAdjust="0"/>
  </p:normalViewPr>
  <p:slideViewPr>
    <p:cSldViewPr snapToGrid="0">
      <p:cViewPr varScale="1">
        <p:scale>
          <a:sx n="116" d="100"/>
          <a:sy n="116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2F70E-916F-48A7-8ECB-4CE12F2C09A0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5C1B-429D-458A-B248-77175595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530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5C1B-429D-458A-B248-771755950E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522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E38E-D0BF-4517-9E00-7437484F1B0F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2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ABCD-E765-4CDC-8FC6-E0D60AA1D102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66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B168-B129-4C3D-AABC-1CC85D37A3EF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E8C-7223-45AC-95A6-C061DAB3F2AE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021E-1DCD-494A-9C87-CD69296EF00D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2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1070-9D7F-4BCD-ADC7-F63FB3E1E84A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F1A6-74E9-4C4C-B106-AFC5103106EE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B887-DE35-4E4A-BF2D-F84EADD00C96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66A1-656B-4D5F-8587-035616B9BBDD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3532A3-12AB-428B-ADA5-D400648FD775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EFE9-7740-46B7-BAFB-D3CD675F59E7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543800" cy="667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6C792B-23DF-43B3-B6D8-86B304842A25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FFFFFF"/>
                </a:solidFill>
              </a:defRPr>
            </a:lvl1pPr>
          </a:lstStyle>
          <a:p>
            <a:fld id="{CEF273D9-DF06-48B7-8E42-229FD292CB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1540" y="87481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5836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gif"/><Relationship Id="rId7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852012" y="1573427"/>
            <a:ext cx="7066079" cy="91260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3D Environmental Mapping and Imaging for AUVSI RoboBoat</a:t>
            </a:r>
            <a:endParaRPr lang="en-US" sz="33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72" y="4179210"/>
            <a:ext cx="1281130" cy="12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852010" y="2994754"/>
            <a:ext cx="6005990" cy="11771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David Bumpus, </a:t>
            </a:r>
            <a:r>
              <a:rPr lang="en-US" sz="24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Kubik, &amp; Juan Vazquez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Advisor: Dr. José Sánchez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Customer: Mr. Nick Schmidt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2013" y="4372163"/>
            <a:ext cx="2855017" cy="62324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100" dirty="0" smtClean="0"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&amp; Computer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95953" y="4510661"/>
            <a:ext cx="2002988" cy="3470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April 26, 2016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004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1" y="1615116"/>
            <a:ext cx="7597038" cy="3641402"/>
          </a:xfrm>
          <a:prstGeom prst="rect">
            <a:avLst/>
          </a:prstGeom>
        </p:spPr>
      </p:pic>
      <p:sp>
        <p:nvSpPr>
          <p:cNvPr id="6" name="Shape 216"/>
          <p:cNvSpPr txBox="1"/>
          <p:nvPr/>
        </p:nvSpPr>
        <p:spPr>
          <a:xfrm>
            <a:off x="2980447" y="5256518"/>
            <a:ext cx="3228825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6</a:t>
            </a:r>
            <a:r>
              <a:rPr lang="en-US" dirty="0" smtClean="0"/>
              <a:t>. System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Juan</a:t>
            </a:r>
          </a:p>
          <a:p>
            <a:r>
              <a:rPr lang="en-US" dirty="0" smtClean="0"/>
              <a:t>Data Organization</a:t>
            </a:r>
          </a:p>
          <a:p>
            <a:pPr lvl="1"/>
            <a:r>
              <a:rPr lang="en-US" dirty="0" smtClean="0"/>
              <a:t>Dan</a:t>
            </a:r>
          </a:p>
          <a:p>
            <a:r>
              <a:rPr lang="en-US" dirty="0" smtClean="0"/>
              <a:t>Data Processing</a:t>
            </a:r>
          </a:p>
          <a:p>
            <a:pPr lvl="1"/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76" y="1187366"/>
            <a:ext cx="2991584" cy="4057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5175" y="5210726"/>
            <a:ext cx="376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7. Captain [4] </a:t>
            </a:r>
          </a:p>
        </p:txBody>
      </p:sp>
    </p:spTree>
    <p:extLst>
      <p:ext uri="{BB962C8B-B14F-4D97-AF65-F5344CB8AC3E}">
        <p14:creationId xmlns:p14="http://schemas.microsoft.com/office/powerpoint/2010/main" val="25898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9080" y="4833755"/>
            <a:ext cx="376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8. Subsystems covered in purple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5" y="1491104"/>
            <a:ext cx="6776177" cy="3247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17605" y="2779090"/>
            <a:ext cx="2048467" cy="381744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3786" y="1653846"/>
            <a:ext cx="1132705" cy="763489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5661" y="3660721"/>
            <a:ext cx="1132705" cy="763489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7231" y="1997489"/>
            <a:ext cx="777269" cy="424181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OS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Ubuntu Server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Software availability</a:t>
            </a:r>
          </a:p>
          <a:p>
            <a:pPr lvl="1"/>
            <a:r>
              <a:rPr lang="en-US" dirty="0" smtClean="0"/>
              <a:t>Configurability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19" y="1187366"/>
            <a:ext cx="2720641" cy="26800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75304" y="3856786"/>
            <a:ext cx="24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9</a:t>
            </a:r>
            <a:r>
              <a:rPr lang="en-US" dirty="0" smtClean="0"/>
              <a:t>. Ubuntu Server [5]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Vazquez: </a:t>
            </a:r>
            <a:r>
              <a:rPr lang="en-US" dirty="0"/>
              <a:t>OS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 </a:t>
            </a:r>
            <a:r>
              <a:rPr lang="en-US" dirty="0"/>
              <a:t>b</a:t>
            </a:r>
            <a:r>
              <a:rPr lang="en-US" dirty="0" smtClean="0"/>
              <a:t>ooting</a:t>
            </a:r>
          </a:p>
          <a:p>
            <a:pPr lvl="1"/>
            <a:r>
              <a:rPr lang="en-US" dirty="0" smtClean="0"/>
              <a:t>MicroSD</a:t>
            </a:r>
          </a:p>
          <a:p>
            <a:pPr lvl="1"/>
            <a:r>
              <a:rPr lang="en-US" dirty="0" smtClean="0"/>
              <a:t>EMMC (Embedded MultiMediaCard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Establishing network connection</a:t>
            </a:r>
          </a:p>
          <a:p>
            <a:pPr lvl="1"/>
            <a:r>
              <a:rPr lang="en-US" dirty="0" smtClean="0"/>
              <a:t>Ethernet connection 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10" y="3804598"/>
            <a:ext cx="2035050" cy="1406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3764646"/>
            <a:ext cx="1996491" cy="144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59" y="5210726"/>
            <a:ext cx="212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10. MicroSD</a:t>
            </a:r>
            <a:r>
              <a:rPr lang="en-US" dirty="0"/>
              <a:t> </a:t>
            </a:r>
            <a:r>
              <a:rPr lang="en-US" dirty="0" smtClean="0"/>
              <a:t>[6]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9823" y="5192629"/>
            <a:ext cx="190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11. EMMC</a:t>
            </a:r>
            <a:r>
              <a:rPr lang="en-US" dirty="0"/>
              <a:t> </a:t>
            </a:r>
            <a:r>
              <a:rPr lang="en-US" dirty="0" smtClean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41454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923998" cy="667551"/>
          </a:xfrm>
        </p:spPr>
        <p:txBody>
          <a:bodyPr/>
          <a:lstStyle/>
          <a:p>
            <a:r>
              <a:rPr lang="en-US" dirty="0" smtClean="0"/>
              <a:t>Juan Vazquez: Camera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Logitech C500 Linux driver</a:t>
            </a:r>
          </a:p>
          <a:p>
            <a:r>
              <a:rPr lang="en-US" dirty="0" smtClean="0"/>
              <a:t>Open Source Computer Vision</a:t>
            </a:r>
          </a:p>
          <a:p>
            <a:pPr lvl="1"/>
            <a:r>
              <a:rPr lang="en-US" dirty="0" smtClean="0"/>
              <a:t>Supports Linux</a:t>
            </a:r>
          </a:p>
          <a:p>
            <a:pPr lvl="1"/>
            <a:r>
              <a:rPr lang="en-US" dirty="0" smtClean="0"/>
              <a:t>C++ Interface</a:t>
            </a:r>
          </a:p>
          <a:p>
            <a:pPr lvl="1"/>
            <a:r>
              <a:rPr lang="en-US" dirty="0" smtClean="0"/>
              <a:t>Video capture</a:t>
            </a:r>
          </a:p>
          <a:p>
            <a:pPr lvl="1"/>
            <a:r>
              <a:rPr lang="en-US" dirty="0" smtClean="0"/>
              <a:t>Image registration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472" y="3938227"/>
            <a:ext cx="3900486" cy="1272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7936" y="5210726"/>
            <a:ext cx="216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12. </a:t>
            </a:r>
            <a:r>
              <a:rPr lang="en-US" dirty="0" err="1" smtClean="0"/>
              <a:t>OpenCV</a:t>
            </a:r>
            <a:r>
              <a:rPr lang="en-US" dirty="0"/>
              <a:t> </a:t>
            </a:r>
            <a:r>
              <a:rPr lang="en-US" dirty="0" smtClean="0"/>
              <a:t>[8]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923998" cy="667551"/>
          </a:xfrm>
        </p:spPr>
        <p:txBody>
          <a:bodyPr/>
          <a:lstStyle/>
          <a:p>
            <a:r>
              <a:rPr lang="en-US" dirty="0" smtClean="0"/>
              <a:t>Juan Vazquez: </a:t>
            </a:r>
            <a:r>
              <a:rPr lang="en-US" dirty="0"/>
              <a:t>Camera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023360"/>
          </a:xfrm>
        </p:spPr>
        <p:txBody>
          <a:bodyPr/>
          <a:lstStyle/>
          <a:p>
            <a:r>
              <a:rPr lang="en-US" dirty="0" smtClean="0"/>
              <a:t>Image capture program</a:t>
            </a:r>
          </a:p>
          <a:p>
            <a:pPr lvl="1"/>
            <a:r>
              <a:rPr lang="en-US" dirty="0" smtClean="0"/>
              <a:t>Live video read</a:t>
            </a:r>
          </a:p>
          <a:p>
            <a:pPr lvl="1"/>
            <a:r>
              <a:rPr lang="en-US" dirty="0" smtClean="0"/>
              <a:t>Continuously capturing/overwriting</a:t>
            </a:r>
          </a:p>
          <a:p>
            <a:pPr lvl="1"/>
            <a:r>
              <a:rPr lang="en-US" dirty="0" smtClean="0"/>
              <a:t>Stores in PPM (Portable Pixmap Format)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58" y="2803358"/>
            <a:ext cx="1531305" cy="2622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7867" y="5338612"/>
            <a:ext cx="269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13. Logitech C500</a:t>
            </a:r>
            <a:r>
              <a:rPr lang="en-US" dirty="0"/>
              <a:t> </a:t>
            </a:r>
            <a:r>
              <a:rPr lang="en-US" dirty="0" smtClean="0"/>
              <a:t>[9]</a:t>
            </a:r>
          </a:p>
        </p:txBody>
      </p:sp>
    </p:spTree>
    <p:extLst>
      <p:ext uri="{BB962C8B-B14F-4D97-AF65-F5344CB8AC3E}">
        <p14:creationId xmlns:p14="http://schemas.microsoft.com/office/powerpoint/2010/main" val="6723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755556" cy="667551"/>
          </a:xfrm>
        </p:spPr>
        <p:txBody>
          <a:bodyPr/>
          <a:lstStyle/>
          <a:p>
            <a:r>
              <a:rPr lang="en-US" dirty="0" smtClean="0"/>
              <a:t>Juan Vazquez: VLP-16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Libpcap</a:t>
            </a:r>
            <a:endParaRPr lang="en-US" dirty="0" smtClean="0"/>
          </a:p>
          <a:p>
            <a:pPr lvl="1"/>
            <a:r>
              <a:rPr lang="en-US" dirty="0" smtClean="0"/>
              <a:t>Library for packet capture</a:t>
            </a:r>
          </a:p>
          <a:p>
            <a:r>
              <a:rPr lang="en-US" dirty="0" smtClean="0"/>
              <a:t>Packet Detection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r>
              <a:rPr lang="en-US" dirty="0" smtClean="0"/>
              <a:t>Packet Storage</a:t>
            </a:r>
          </a:p>
          <a:p>
            <a:pPr lvl="1"/>
            <a:r>
              <a:rPr lang="en-US" dirty="0" smtClean="0"/>
              <a:t>Text file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910" y="2639028"/>
            <a:ext cx="2724606" cy="3088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3327" y="5724468"/>
            <a:ext cx="197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14. VLP-16</a:t>
            </a:r>
            <a:r>
              <a:rPr lang="en-US" dirty="0"/>
              <a:t> </a:t>
            </a:r>
            <a:r>
              <a:rPr lang="en-US" dirty="0" smtClean="0"/>
              <a:t>[10]</a:t>
            </a:r>
          </a:p>
        </p:txBody>
      </p:sp>
    </p:spTree>
    <p:extLst>
      <p:ext uri="{BB962C8B-B14F-4D97-AF65-F5344CB8AC3E}">
        <p14:creationId xmlns:p14="http://schemas.microsoft.com/office/powerpoint/2010/main" val="19939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186928" cy="667551"/>
          </a:xfrm>
        </p:spPr>
        <p:txBody>
          <a:bodyPr/>
          <a:lstStyle/>
          <a:p>
            <a:r>
              <a:rPr lang="en-US" sz="3300" dirty="0" smtClean="0"/>
              <a:t>Juan Vazquez: Detection &amp; Read Interface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7698"/>
          <a:stretch/>
        </p:blipFill>
        <p:spPr>
          <a:xfrm>
            <a:off x="548842" y="2067412"/>
            <a:ext cx="8092032" cy="2733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92216" y="4930335"/>
            <a:ext cx="37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15. Removing Unwanted Data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537460" y="3434181"/>
            <a:ext cx="36167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37460" y="3434181"/>
            <a:ext cx="0" cy="2081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54178" y="3434180"/>
            <a:ext cx="0" cy="13740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341120" y="3642360"/>
            <a:ext cx="11963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48740" y="3642360"/>
            <a:ext cx="0" cy="11585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48740" y="4800950"/>
            <a:ext cx="48054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43429" y="3642360"/>
            <a:ext cx="397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57943" y="2067412"/>
            <a:ext cx="0" cy="15749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3429" y="2067412"/>
            <a:ext cx="7697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640874" y="2067412"/>
            <a:ext cx="0" cy="2733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154178" y="4808220"/>
            <a:ext cx="2486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9080" y="4833755"/>
            <a:ext cx="376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16. Subsystems covered in purple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5" y="1491104"/>
            <a:ext cx="6776177" cy="3247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3698" y="2552480"/>
            <a:ext cx="1178422" cy="809209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761" y="2605821"/>
            <a:ext cx="1132705" cy="763489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17605" y="2422840"/>
            <a:ext cx="2048467" cy="381744"/>
          </a:xfrm>
          <a:prstGeom prst="rect">
            <a:avLst/>
          </a:prstGeom>
          <a:solidFill>
            <a:srgbClr val="7030A0">
              <a:alpha val="40000"/>
            </a:srgb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17605" y="3178438"/>
            <a:ext cx="2048467" cy="479162"/>
          </a:xfrm>
          <a:prstGeom prst="rect">
            <a:avLst/>
          </a:prstGeom>
          <a:solidFill>
            <a:srgbClr val="7030A0">
              <a:alpha val="40000"/>
            </a:srgbClr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04286" y="1893133"/>
            <a:ext cx="876634" cy="580508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095553" y="1063314"/>
            <a:ext cx="3018501" cy="2623456"/>
            <a:chOff x="3095553" y="1063314"/>
            <a:chExt cx="3018501" cy="26234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53" y="1063314"/>
              <a:ext cx="3018501" cy="2623456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4515849" y="1109663"/>
              <a:ext cx="3221" cy="127126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15165" y="1466463"/>
              <a:ext cx="1305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point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Reading lidar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87365"/>
            <a:ext cx="7543801" cy="500336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dirty="0" smtClean="0"/>
              <a:t>Each text file contains an encoded packet of lidar data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“ </a:t>
            </a:r>
            <a:r>
              <a:rPr lang="en-US" dirty="0" smtClean="0"/>
              <a:t>FF | EE | 7D | 70 | 6F | 06 | 02 | F3 | 06 …”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58979" y="4761982"/>
            <a:ext cx="4718049" cy="1345265"/>
            <a:chOff x="1987551" y="2127249"/>
            <a:chExt cx="4718049" cy="1345265"/>
          </a:xfrm>
        </p:grpSpPr>
        <p:sp>
          <p:nvSpPr>
            <p:cNvPr id="5" name="Left Brace 4"/>
            <p:cNvSpPr/>
            <p:nvPr/>
          </p:nvSpPr>
          <p:spPr>
            <a:xfrm rot="16200000">
              <a:off x="2303466" y="1865313"/>
              <a:ext cx="406400" cy="9302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5471325" y="2080420"/>
              <a:ext cx="406400" cy="50005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7551" y="2492809"/>
              <a:ext cx="1003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Initial flag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0063" y="2597075"/>
              <a:ext cx="1222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Azimuth</a:t>
              </a:r>
              <a:endParaRPr lang="en-US" sz="2400" dirty="0"/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3417891" y="1865313"/>
              <a:ext cx="406400" cy="9302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4579941" y="1865313"/>
              <a:ext cx="406400" cy="9302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8784" y="3010849"/>
              <a:ext cx="1304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Distance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2234" y="2572699"/>
              <a:ext cx="1633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Reflectivity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81640" y="2648899"/>
              <a:ext cx="0" cy="4381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560650" y="1687726"/>
            <a:ext cx="235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17. Azimuth and </a:t>
            </a:r>
            <a:r>
              <a:rPr lang="en-US" dirty="0"/>
              <a:t>altitude explained </a:t>
            </a:r>
            <a:r>
              <a:rPr lang="en-US" dirty="0" smtClean="0"/>
              <a:t>[11]</a:t>
            </a:r>
            <a:endParaRPr lang="en-US" dirty="0"/>
          </a:p>
        </p:txBody>
      </p:sp>
      <p:sp>
        <p:nvSpPr>
          <p:cNvPr id="50" name="Circular Arrow 49"/>
          <p:cNvSpPr/>
          <p:nvPr/>
        </p:nvSpPr>
        <p:spPr>
          <a:xfrm rot="11194484">
            <a:off x="4054565" y="2673131"/>
            <a:ext cx="916973" cy="7454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91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515849" y="1687726"/>
            <a:ext cx="830371" cy="1531692"/>
            <a:chOff x="4515849" y="1687726"/>
            <a:chExt cx="830371" cy="1531692"/>
          </a:xfrm>
        </p:grpSpPr>
        <p:grpSp>
          <p:nvGrpSpPr>
            <p:cNvPr id="7" name="Group 6"/>
            <p:cNvGrpSpPr/>
            <p:nvPr/>
          </p:nvGrpSpPr>
          <p:grpSpPr>
            <a:xfrm>
              <a:off x="4515849" y="1687726"/>
              <a:ext cx="780264" cy="1497625"/>
              <a:chOff x="4515849" y="1687726"/>
              <a:chExt cx="780264" cy="1497625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4523766" y="1687726"/>
                <a:ext cx="670138" cy="687315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538769" y="2012062"/>
                <a:ext cx="726504" cy="36298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538769" y="2097870"/>
                <a:ext cx="741924" cy="277173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523766" y="2375043"/>
                <a:ext cx="756927" cy="33233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523766" y="2199438"/>
                <a:ext cx="772347" cy="19087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523766" y="2332527"/>
                <a:ext cx="772347" cy="57789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534279" y="2390316"/>
                <a:ext cx="761834" cy="8580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4523766" y="2390316"/>
                <a:ext cx="772347" cy="19438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15849" y="2390316"/>
                <a:ext cx="749426" cy="411527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23767" y="2390316"/>
                <a:ext cx="712596" cy="507841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515849" y="2375043"/>
                <a:ext cx="678058" cy="617677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523767" y="2390316"/>
                <a:ext cx="608511" cy="698719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515849" y="2375043"/>
                <a:ext cx="547040" cy="81030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4534281" y="1921002"/>
                <a:ext cx="708073" cy="455793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4523767" y="1821183"/>
                <a:ext cx="695249" cy="559745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/>
            <p:cNvSpPr/>
            <p:nvPr/>
          </p:nvSpPr>
          <p:spPr>
            <a:xfrm>
              <a:off x="5198268" y="1781220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219706" y="1886935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242598" y="1977995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257800" y="2066988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260193" y="2168322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270031" y="2294877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270031" y="2442057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257799" y="2560901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244533" y="2670717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222098" y="2767776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96216" y="2864090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142827" y="2958653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094183" y="3054805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27529" y="3151284"/>
              <a:ext cx="76189" cy="6813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40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7543800" cy="667551"/>
          </a:xfrm>
        </p:spPr>
        <p:txBody>
          <a:bodyPr/>
          <a:lstStyle/>
          <a:p>
            <a:r>
              <a:rPr lang="en-US" dirty="0" smtClean="0"/>
              <a:t>Dan Kubik: Reading lidar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9086" y="1582052"/>
            <a:ext cx="7395028" cy="402045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2683" y="1112276"/>
            <a:ext cx="256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packet: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00" y="5654510"/>
            <a:ext cx="529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Fig. 18. Information in a data packet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06415" y="1804482"/>
            <a:ext cx="179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Flag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37855" y="2245793"/>
            <a:ext cx="957942" cy="794154"/>
            <a:chOff x="1276603" y="2420912"/>
            <a:chExt cx="957942" cy="863604"/>
          </a:xfrm>
        </p:grpSpPr>
        <p:sp>
          <p:nvSpPr>
            <p:cNvPr id="16" name="Rectangle 15"/>
            <p:cNvSpPr/>
            <p:nvPr/>
          </p:nvSpPr>
          <p:spPr>
            <a:xfrm>
              <a:off x="1276603" y="2420912"/>
              <a:ext cx="957942" cy="86360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3909" y="2621882"/>
              <a:ext cx="840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FFEE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31609" y="3458768"/>
            <a:ext cx="6092184" cy="1891696"/>
            <a:chOff x="1483273" y="3458768"/>
            <a:chExt cx="6092184" cy="1891696"/>
          </a:xfrm>
        </p:grpSpPr>
        <p:sp>
          <p:nvSpPr>
            <p:cNvPr id="12" name="Rectangle 11"/>
            <p:cNvSpPr/>
            <p:nvPr/>
          </p:nvSpPr>
          <p:spPr>
            <a:xfrm>
              <a:off x="1814102" y="3949462"/>
              <a:ext cx="1723374" cy="127763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26364" y="3545853"/>
              <a:ext cx="2561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Data point: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18023" y="4022897"/>
              <a:ext cx="15937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Distance</a:t>
              </a:r>
            </a:p>
            <a:p>
              <a:r>
                <a:rPr lang="en-US" sz="2400" dirty="0" smtClean="0"/>
                <a:t>Reflectivity</a:t>
              </a:r>
            </a:p>
            <a:p>
              <a:r>
                <a:rPr lang="en-US" sz="2400" dirty="0" smtClean="0"/>
                <a:t>Altitude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37476" y="4396423"/>
              <a:ext cx="74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16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7796" y="4305144"/>
              <a:ext cx="1593782" cy="461665"/>
            </a:xfrm>
            <a:prstGeom prst="rect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Azimuth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3273" y="3458768"/>
              <a:ext cx="5076967" cy="1891696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27994" y="4289895"/>
              <a:ext cx="74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 24</a:t>
              </a:r>
              <a:endParaRPr lang="en-US" sz="2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00488" y="2208950"/>
            <a:ext cx="1255594" cy="83099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Time stamp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86697" y="2223463"/>
            <a:ext cx="1690793" cy="83099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Scanner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3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Organizing lidar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Hierarchy of C++ classes:</a:t>
            </a:r>
          </a:p>
          <a:p>
            <a:pPr marL="2743200"/>
            <a:r>
              <a:rPr lang="en-US" b="1" dirty="0" err="1" smtClean="0"/>
              <a:t>MasterBlock</a:t>
            </a:r>
            <a:endParaRPr lang="en-US" b="1" dirty="0" smtClean="0"/>
          </a:p>
          <a:p>
            <a:pPr marL="2286000"/>
            <a:r>
              <a:rPr lang="en-US" dirty="0" smtClean="0"/>
              <a:t>Data block</a:t>
            </a:r>
          </a:p>
          <a:p>
            <a:pPr marL="1828800"/>
            <a:r>
              <a:rPr lang="en-US" dirty="0" smtClean="0"/>
              <a:t>Half data block</a:t>
            </a:r>
          </a:p>
          <a:p>
            <a:pPr marL="1371600"/>
            <a:r>
              <a:rPr lang="en-US" dirty="0" smtClean="0"/>
              <a:t>Data packet</a:t>
            </a:r>
          </a:p>
          <a:p>
            <a:pPr marL="914400"/>
            <a:r>
              <a:rPr lang="en-US" dirty="0" smtClean="0"/>
              <a:t>Data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26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10300" y="1816100"/>
            <a:ext cx="0" cy="2476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2400" y="1656834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Highest level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2400" y="3876933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Lowest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01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Organizing lidar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MasterBlock</a:t>
            </a:r>
            <a:r>
              <a:rPr lang="en-US" dirty="0" smtClean="0"/>
              <a:t> – internal “interface”</a:t>
            </a:r>
          </a:p>
          <a:p>
            <a:pPr lvl="1"/>
            <a:r>
              <a:rPr lang="en-US" dirty="0" smtClean="0"/>
              <a:t>Considers incoming data</a:t>
            </a:r>
          </a:p>
          <a:p>
            <a:pPr lvl="1"/>
            <a:r>
              <a:rPr lang="en-US" dirty="0" smtClean="0"/>
              <a:t>Stores if data falls within “frontal” or “selection” ranges</a:t>
            </a:r>
          </a:p>
          <a:p>
            <a:pPr lvl="1"/>
            <a:r>
              <a:rPr lang="en-US" dirty="0" smtClean="0"/>
              <a:t>Fills up to one 360° sweep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7400" y="3184767"/>
            <a:ext cx="5092700" cy="2629135"/>
            <a:chOff x="2057400" y="3260967"/>
            <a:chExt cx="5092700" cy="26291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3274699"/>
              <a:ext cx="2225675" cy="223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57400" y="5520770"/>
              <a:ext cx="509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Fig. 19. Top down view: example of a selection range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9479" y="3260967"/>
              <a:ext cx="395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9996" y="4835767"/>
              <a:ext cx="746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225°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7796" y="3329432"/>
              <a:ext cx="746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315°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0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4000" y="1117601"/>
            <a:ext cx="1501381" cy="639762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4000" y="1117601"/>
            <a:ext cx="1501381" cy="639762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000" y="2035968"/>
            <a:ext cx="1501381" cy="70246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4000" y="1117601"/>
            <a:ext cx="1501381" cy="639762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000" y="2035968"/>
            <a:ext cx="1501381" cy="70246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000" y="3026568"/>
            <a:ext cx="1501381" cy="70246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4000" y="1117601"/>
            <a:ext cx="1501381" cy="639762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000" y="2035968"/>
            <a:ext cx="1501381" cy="70246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000" y="3026568"/>
            <a:ext cx="1501381" cy="70246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4000" y="4007644"/>
            <a:ext cx="1501381" cy="7024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4000" y="1117601"/>
            <a:ext cx="1501381" cy="639762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000" y="2035968"/>
            <a:ext cx="1501381" cy="70246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000" y="3026568"/>
            <a:ext cx="1501381" cy="70246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4000" y="4007644"/>
            <a:ext cx="1501381" cy="7024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4000" y="4982766"/>
            <a:ext cx="1501381" cy="702469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Data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0" y="1117600"/>
            <a:ext cx="1924633" cy="459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580" y="5765800"/>
            <a:ext cx="300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20. Subsystem Flowchart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54000" y="1117601"/>
            <a:ext cx="1501381" cy="639762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000" y="2035968"/>
            <a:ext cx="1501381" cy="70246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000" y="3026568"/>
            <a:ext cx="1501381" cy="70246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54000" y="4007644"/>
            <a:ext cx="1501381" cy="7024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4000" y="4982766"/>
            <a:ext cx="1501381" cy="702469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26810" y="1412081"/>
            <a:ext cx="451823" cy="3965575"/>
            <a:chOff x="4926810" y="1412081"/>
            <a:chExt cx="451823" cy="396557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955381" y="5346700"/>
              <a:ext cx="423252" cy="1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347813" y="1412081"/>
              <a:ext cx="0" cy="3965575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926810" y="1437482"/>
              <a:ext cx="451823" cy="2381"/>
            </a:xfrm>
            <a:prstGeom prst="straightConnector1">
              <a:avLst/>
            </a:prstGeom>
            <a:ln w="635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9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Organizing lidar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21452" y="3582599"/>
            <a:ext cx="7522916" cy="2515612"/>
            <a:chOff x="1121452" y="1931191"/>
            <a:chExt cx="7522916" cy="2515612"/>
          </a:xfrm>
        </p:grpSpPr>
        <p:grpSp>
          <p:nvGrpSpPr>
            <p:cNvPr id="3" name="Group 2"/>
            <p:cNvGrpSpPr/>
            <p:nvPr/>
          </p:nvGrpSpPr>
          <p:grpSpPr>
            <a:xfrm>
              <a:off x="1241411" y="1931191"/>
              <a:ext cx="7402957" cy="2515612"/>
              <a:chOff x="1241411" y="1931191"/>
              <a:chExt cx="7402957" cy="25156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241411" y="3800472"/>
                <a:ext cx="7402957" cy="646331"/>
                <a:chOff x="1241411" y="3800472"/>
                <a:chExt cx="7402957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589892" y="3800472"/>
                  <a:ext cx="40544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Fig. 23. 3D-Viewer view of box, created from </a:t>
                  </a:r>
                  <a:r>
                    <a:rPr lang="en-US" dirty="0" err="1" smtClean="0"/>
                    <a:t>MasterBlock</a:t>
                  </a:r>
                  <a:r>
                    <a:rPr lang="en-US" dirty="0" smtClean="0"/>
                    <a:t> object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241411" y="3852903"/>
                  <a:ext cx="35090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Fig. 22. VeloView view of box</a:t>
                  </a:r>
                  <a:endParaRPr lang="en-US" dirty="0"/>
                </a:p>
              </p:txBody>
            </p:sp>
          </p:grp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0478" y="1931191"/>
                <a:ext cx="3410908" cy="1586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452" y="1981197"/>
              <a:ext cx="3629025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http://kidfun.com.au/images/8671140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44" y="1176542"/>
            <a:ext cx="3050014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96845" y="2023589"/>
            <a:ext cx="250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21. Scanned cardboard box [12]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523" y="2526573"/>
            <a:ext cx="358855" cy="40682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4520951" y="1733550"/>
            <a:ext cx="1" cy="793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20951" y="1252538"/>
            <a:ext cx="936874" cy="1274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20951" y="2166938"/>
            <a:ext cx="889249" cy="359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48063" y="2205922"/>
            <a:ext cx="972889" cy="320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59944" y="2526573"/>
            <a:ext cx="1161006" cy="18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0"/>
          </p:cNvCxnSpPr>
          <p:nvPr/>
        </p:nvCxnSpPr>
        <p:spPr>
          <a:xfrm flipV="1">
            <a:off x="4520951" y="2505075"/>
            <a:ext cx="1103562" cy="21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5" idx="0"/>
          </p:cNvCxnSpPr>
          <p:nvPr/>
        </p:nvCxnSpPr>
        <p:spPr>
          <a:xfrm flipH="1" flipV="1">
            <a:off x="3435350" y="1327150"/>
            <a:ext cx="1085601" cy="119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Organizing lidar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42" y="3841017"/>
            <a:ext cx="4731764" cy="21250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3" b="22388"/>
          <a:stretch/>
        </p:blipFill>
        <p:spPr>
          <a:xfrm>
            <a:off x="51885" y="1059127"/>
            <a:ext cx="4545515" cy="2319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r="15223"/>
          <a:stretch/>
        </p:blipFill>
        <p:spPr>
          <a:xfrm>
            <a:off x="4787900" y="1059127"/>
            <a:ext cx="4216400" cy="2319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2513" y="3358636"/>
            <a:ext cx="383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24. Full 360° view, input: (0, 359)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8616" y="3366534"/>
            <a:ext cx="412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25. Frontal 180° view, input: (270, 90)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0170" y="5984351"/>
            <a:ext cx="449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26. Frontal 90° view, input: (</a:t>
            </a:r>
            <a:r>
              <a:rPr lang="en-US" dirty="0"/>
              <a:t>315, 45)</a:t>
            </a:r>
          </a:p>
        </p:txBody>
      </p:sp>
      <p:sp>
        <p:nvSpPr>
          <p:cNvPr id="13" name="Oval 12"/>
          <p:cNvSpPr/>
          <p:nvPr/>
        </p:nvSpPr>
        <p:spPr>
          <a:xfrm>
            <a:off x="1079500" y="838200"/>
            <a:ext cx="3009900" cy="138046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/>
              <a:t>K</a:t>
            </a:r>
            <a:r>
              <a:rPr lang="en-US" dirty="0" smtClean="0"/>
              <a:t>ubik: Creating color overlay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67604" y="2083604"/>
            <a:ext cx="7810351" cy="2215438"/>
            <a:chOff x="449437" y="1369502"/>
            <a:chExt cx="7395499" cy="1708531"/>
          </a:xfrm>
        </p:grpSpPr>
        <p:sp>
          <p:nvSpPr>
            <p:cNvPr id="26" name="Rectangle 25"/>
            <p:cNvSpPr/>
            <p:nvPr/>
          </p:nvSpPr>
          <p:spPr>
            <a:xfrm>
              <a:off x="5281685" y="1433014"/>
              <a:ext cx="2563251" cy="15767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9437" y="1369502"/>
              <a:ext cx="6553807" cy="1708531"/>
              <a:chOff x="-58965" y="1466117"/>
              <a:chExt cx="6553807" cy="170853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8965" y="1466117"/>
                <a:ext cx="3804378" cy="170853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ight Arrow 20"/>
              <p:cNvSpPr/>
              <p:nvPr/>
            </p:nvSpPr>
            <p:spPr>
              <a:xfrm>
                <a:off x="3745413" y="2117532"/>
                <a:ext cx="467452" cy="405697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21742" y="1994747"/>
                <a:ext cx="6731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000000"/>
                    </a:solidFill>
                  </a:rPr>
                  <a:t>?</a:t>
                </a:r>
                <a:endParaRPr lang="en-US" sz="50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060438" y="4527173"/>
            <a:ext cx="691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27. Creating 2D color range image from 3D lidar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Barnes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5354" y="1919200"/>
            <a:ext cx="8255076" cy="2587496"/>
            <a:chOff x="594254" y="2211300"/>
            <a:chExt cx="8255076" cy="25874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4" y="2211300"/>
              <a:ext cx="3745482" cy="257265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111434" y="2226144"/>
              <a:ext cx="3737896" cy="2572652"/>
              <a:chOff x="4687315" y="3556622"/>
              <a:chExt cx="2830069" cy="194388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7315" y="3556622"/>
                <a:ext cx="2830069" cy="194388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645150" y="3601345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30s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35695" y="4074931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4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0s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31108" y="4253749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5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0s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43775" y="4527791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60s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26759" y="4696648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70s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13481" y="4868734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80s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>
              <a:off x="4547235" y="3384809"/>
              <a:ext cx="398464" cy="40569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36914" y="4631834"/>
            <a:ext cx="67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28. Interpolating unevenly distributed data to a complete grid [13]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Creating color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to two dimensions?</a:t>
            </a:r>
          </a:p>
          <a:p>
            <a:pPr lvl="1"/>
            <a:r>
              <a:rPr lang="en-US" dirty="0" smtClean="0"/>
              <a:t>Convert spherical to rectangular coordinates (X, Y, Z)</a:t>
            </a:r>
          </a:p>
          <a:p>
            <a:pPr lvl="1"/>
            <a:r>
              <a:rPr lang="en-US" dirty="0" smtClean="0"/>
              <a:t>Keep X (horizontal) and Z (vertical) dimension</a:t>
            </a:r>
          </a:p>
          <a:p>
            <a:pPr lvl="1"/>
            <a:r>
              <a:rPr lang="en-US" dirty="0" smtClean="0"/>
              <a:t>Use distances as interpolation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1737" y="5863771"/>
            <a:ext cx="7919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29. Spherical to rectangular coordinates, remove y dimension [14]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73124" y="3131457"/>
            <a:ext cx="6936615" cy="2732314"/>
            <a:chOff x="358774" y="3131457"/>
            <a:chExt cx="6936615" cy="2732314"/>
          </a:xfrm>
        </p:grpSpPr>
        <p:pic>
          <p:nvPicPr>
            <p:cNvPr id="2050" name="Picture 2" descr="http://www.learningaboutelectronics.com/images/Spherical-to-cartesian-rectangular-coordinate-syste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4" y="3131457"/>
              <a:ext cx="6936615" cy="2732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>
              <a:off x="3650033" y="4309413"/>
              <a:ext cx="596211" cy="52606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arallelogram 7"/>
          <p:cNvSpPr/>
          <p:nvPr/>
        </p:nvSpPr>
        <p:spPr>
          <a:xfrm rot="18947738">
            <a:off x="6038445" y="4137733"/>
            <a:ext cx="1228601" cy="652236"/>
          </a:xfrm>
          <a:prstGeom prst="parallelogram">
            <a:avLst>
              <a:gd name="adj" fmla="val 95310"/>
            </a:avLst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2013, Bradley has twice sent teams to the AUVSI </a:t>
            </a:r>
            <a:r>
              <a:rPr lang="en-US" dirty="0" err="1" smtClean="0"/>
              <a:t>RoboBoat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Teams have difficulty determining distances to objects from boat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6" y="2854422"/>
            <a:ext cx="2999358" cy="2545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11" y="2854421"/>
            <a:ext cx="3311898" cy="2545968"/>
          </a:xfrm>
          <a:prstGeom prst="rect">
            <a:avLst/>
          </a:prstGeom>
        </p:spPr>
      </p:pic>
      <p:sp>
        <p:nvSpPr>
          <p:cNvPr id="9" name="Shape 216"/>
          <p:cNvSpPr txBox="1"/>
          <p:nvPr/>
        </p:nvSpPr>
        <p:spPr>
          <a:xfrm>
            <a:off x="848901" y="5392442"/>
            <a:ext cx="3228825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1. Potential </a:t>
            </a:r>
            <a:r>
              <a:rPr lang="en-US" dirty="0" err="1" smtClean="0"/>
              <a:t>RoboBoat</a:t>
            </a:r>
            <a:r>
              <a:rPr lang="en-US" dirty="0" smtClean="0"/>
              <a:t> paths</a:t>
            </a:r>
            <a:endParaRPr lang="en-US" dirty="0"/>
          </a:p>
        </p:txBody>
      </p:sp>
      <p:sp>
        <p:nvSpPr>
          <p:cNvPr id="10" name="Shape 216"/>
          <p:cNvSpPr txBox="1"/>
          <p:nvPr/>
        </p:nvSpPr>
        <p:spPr>
          <a:xfrm>
            <a:off x="4642510" y="5400389"/>
            <a:ext cx="3228825" cy="48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Fig. 2. Navigating through buoys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Overlay creation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" y="1285875"/>
            <a:ext cx="4546599" cy="2557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21" y="3843337"/>
            <a:ext cx="4419385" cy="2000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532" y="3930097"/>
            <a:ext cx="384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30. Renaissance Coliseum setup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80065" y="1128713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03019" y="1135856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253" y="1157269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32727" y="3724276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86197" y="3686169"/>
            <a:ext cx="557455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33040" y="3843337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87010" y="4917297"/>
            <a:ext cx="510760" cy="4476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88272" y="4917296"/>
            <a:ext cx="510760" cy="4476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69305" y="2167133"/>
            <a:ext cx="510760" cy="4476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83371" y="2231249"/>
            <a:ext cx="510760" cy="4476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29933" y="5847144"/>
            <a:ext cx="511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31. Renaissance Coliseum lidar data (frontal 90°)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Overlay creation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34" y="1040667"/>
            <a:ext cx="5123870" cy="2319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4791" y="3334344"/>
            <a:ext cx="511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32. Renaissance Coliseum lidar data (frontal 90°)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37545" y="3497484"/>
            <a:ext cx="8336026" cy="2063154"/>
            <a:chOff x="969049" y="3497484"/>
            <a:chExt cx="8336026" cy="2063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788" y="3699838"/>
              <a:ext cx="247619" cy="17238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49" y="4114761"/>
              <a:ext cx="6331276" cy="98421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7988067" y="3699838"/>
              <a:ext cx="0" cy="172381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024442" y="5098973"/>
              <a:ext cx="12806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Near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41914" y="3497484"/>
              <a:ext cx="10065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dirty="0" smtClean="0"/>
                <a:t>ar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24791" y="5263537"/>
            <a:ext cx="511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33. Barnes Interpolation with color thresholding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201147" y="1126478"/>
            <a:ext cx="520978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86197" y="1126479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93596" y="1128712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67700" y="3810710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68264" y="3810710"/>
            <a:ext cx="663160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13569" y="4561743"/>
            <a:ext cx="614149" cy="8561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13569" y="2080125"/>
            <a:ext cx="614149" cy="8561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76136" y="2084408"/>
            <a:ext cx="614149" cy="8561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80400" y="4573321"/>
            <a:ext cx="614149" cy="8561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07773" y="3843337"/>
            <a:ext cx="557455" cy="15501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Kubik: Overlay creation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1144685"/>
            <a:ext cx="528121" cy="367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32" y="4722554"/>
            <a:ext cx="6331276" cy="9842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4274" y="4387606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 m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64274" y="397393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1.8 m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4274" y="355989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3.5 m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64274" y="315761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5.3 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4273" y="2752120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7.0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4274" y="235268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8.8 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4273" y="1936774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10.5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4274" y="1514661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12.2 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4274" y="1106585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14.0 m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81192" y="1370241"/>
            <a:ext cx="5980914" cy="3431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First column: 11.2m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Third column: 11.8m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Right buoy: 8.26m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Back wall: 15.1m</a:t>
            </a:r>
          </a:p>
          <a:p>
            <a:pPr marL="0" indent="0">
              <a:buNone/>
            </a:pPr>
            <a:r>
              <a:rPr lang="en-US" dirty="0" smtClean="0"/>
              <a:t>X   Center column: 10.2m (off by 0.3m)</a:t>
            </a:r>
          </a:p>
          <a:p>
            <a:pPr marL="395288" indent="-395288">
              <a:buNone/>
            </a:pPr>
            <a:r>
              <a:rPr lang="en-US" dirty="0" smtClean="0"/>
              <a:t>X   Left buoy: 7.87m (off by a significant margin)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7640" y="5698957"/>
            <a:ext cx="543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34. Barnes Interpolation of Renaissance Coliseum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David </a:t>
            </a:r>
            <a:r>
              <a:rPr lang="en-US" b="1" dirty="0" err="1" smtClean="0">
                <a:solidFill>
                  <a:srgbClr val="0070C0"/>
                </a:solidFill>
              </a:rPr>
              <a:t>Bumpus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9080" y="4833755"/>
            <a:ext cx="376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35. Subsystems covered in purple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5" y="1491104"/>
            <a:ext cx="6776177" cy="3247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761" y="2605821"/>
            <a:ext cx="1132705" cy="763489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34305" y="3717215"/>
            <a:ext cx="2048467" cy="381744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1129" y="3252346"/>
            <a:ext cx="2048467" cy="381744"/>
          </a:xfrm>
          <a:prstGeom prst="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42" y="207263"/>
            <a:ext cx="8025715" cy="667551"/>
          </a:xfrm>
        </p:spPr>
        <p:txBody>
          <a:bodyPr/>
          <a:lstStyle/>
          <a:p>
            <a:r>
              <a:rPr lang="en-US" dirty="0" smtClean="0"/>
              <a:t>Work Accomplished: Object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3443" y="1187364"/>
            <a:ext cx="77971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Scale Invariant Feature Transform (SIFT)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Keypoint</a:t>
            </a:r>
            <a:r>
              <a:rPr lang="en-US" sz="2400" dirty="0"/>
              <a:t> detection for object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Registration of Barnes interpolation with webcam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2" descr="https://upload.wikimedia.org/wikipedia/commons/thumb/3/32/OpenCV_Logo_with_text_svg_version.svg/390px-OpenCV_Logo_with_text_svg_vers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71" y="1099762"/>
            <a:ext cx="1003989" cy="12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86168" y="2260628"/>
            <a:ext cx="274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36. </a:t>
            </a:r>
            <a:r>
              <a:rPr lang="en-US" dirty="0" err="1" smtClean="0"/>
              <a:t>OpenCV</a:t>
            </a:r>
            <a:r>
              <a:rPr lang="en-US" dirty="0" smtClean="0"/>
              <a:t> Logo [</a:t>
            </a:r>
            <a:r>
              <a:rPr lang="en-US" dirty="0"/>
              <a:t>8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8" name="Picture 7" descr="http://pointclouds.org/documentation/tutorials/_images/range_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71" y="3302715"/>
            <a:ext cx="4636694" cy="1665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8072" y="4968238"/>
            <a:ext cx="463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37. A color overlay image representing registered distance information [</a:t>
            </a:r>
            <a:r>
              <a:rPr lang="en-US" dirty="0"/>
              <a:t>3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0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10" y="207263"/>
            <a:ext cx="7661188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6692" y="1334530"/>
            <a:ext cx="765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Robust against changes in scale or rotation of an image </a:t>
            </a:r>
            <a:endParaRPr lang="en-US" sz="2400" dirty="0"/>
          </a:p>
        </p:txBody>
      </p:sp>
      <p:pic>
        <p:nvPicPr>
          <p:cNvPr id="8" name="Picture 2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03" y="2038434"/>
            <a:ext cx="1495597" cy="14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101546" y="2637160"/>
            <a:ext cx="1112108" cy="605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72" y="17961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6322">
            <a:off x="1267803" y="4234595"/>
            <a:ext cx="1495597" cy="14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72" y="4462927"/>
            <a:ext cx="1495597" cy="14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101546" y="4679652"/>
            <a:ext cx="1112108" cy="605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79371" y="2075505"/>
            <a:ext cx="3383280" cy="1116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29479" y="2548630"/>
            <a:ext cx="3616413" cy="885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3620" y="2971130"/>
            <a:ext cx="3648849" cy="3651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99285" y="4679652"/>
            <a:ext cx="3383280" cy="5746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27958" y="4746033"/>
            <a:ext cx="3322518" cy="508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10714" y="4856205"/>
            <a:ext cx="2851937" cy="617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45492" y="5474043"/>
            <a:ext cx="1996234" cy="1606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129848" y="2384854"/>
            <a:ext cx="1754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38. Robust SIFT matching [15]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07263"/>
            <a:ext cx="7727917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8" y="1230961"/>
            <a:ext cx="3983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Scale Space Extrema Detection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Difference of Gaussian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8" name="Picture 2" descr="https://oxaric.files.wordpress.com/2008/11/lena_b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5" y="2727056"/>
            <a:ext cx="1031169" cy="10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3" r="19686"/>
          <a:stretch/>
        </p:blipFill>
        <p:spPr>
          <a:xfrm>
            <a:off x="2150075" y="4018781"/>
            <a:ext cx="1032410" cy="2055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43" y="3702523"/>
            <a:ext cx="14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Subtract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38414" y="3429001"/>
            <a:ext cx="525164" cy="329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38414" y="4071855"/>
            <a:ext cx="525164" cy="42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6254" y="5431998"/>
            <a:ext cx="1495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</a:t>
            </a:r>
            <a:r>
              <a:rPr lang="en-US" sz="2000" dirty="0" smtClean="0"/>
              <a:t>=</a:t>
            </a:r>
            <a:endParaRPr lang="en-US" sz="2000" dirty="0"/>
          </a:p>
        </p:txBody>
      </p:sp>
      <p:pic>
        <p:nvPicPr>
          <p:cNvPr id="19" name="Picture 2" descr="sift_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74" y="1014734"/>
            <a:ext cx="4574325" cy="37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69674" y="48570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39. </a:t>
            </a:r>
            <a:r>
              <a:rPr lang="en-US" dirty="0"/>
              <a:t>Difference of Gaussian  for different octaves in Gaussian pyramid </a:t>
            </a:r>
            <a:r>
              <a:rPr lang="en-US" dirty="0" smtClean="0"/>
              <a:t>[16]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10" y="207263"/>
            <a:ext cx="7884846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86804" y="937265"/>
            <a:ext cx="5689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1: Scale </a:t>
            </a:r>
            <a:r>
              <a:rPr lang="en-US" sz="2400" b="1" dirty="0"/>
              <a:t>s</a:t>
            </a:r>
            <a:r>
              <a:rPr lang="en-US" sz="2400" b="1" dirty="0" smtClean="0"/>
              <a:t>pace </a:t>
            </a:r>
            <a:r>
              <a:rPr lang="en-US" sz="2400" b="1" dirty="0"/>
              <a:t>e</a:t>
            </a:r>
            <a:r>
              <a:rPr lang="en-US" sz="2400" b="1" dirty="0" smtClean="0"/>
              <a:t>xtrema detection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6944" y="5965729"/>
            <a:ext cx="61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40. Difference of Gaussian explanation  [17]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39301" y="1369167"/>
            <a:ext cx="5511115" cy="4581502"/>
            <a:chOff x="148294" y="1722803"/>
            <a:chExt cx="5511115" cy="4581502"/>
          </a:xfrm>
        </p:grpSpPr>
        <p:grpSp>
          <p:nvGrpSpPr>
            <p:cNvPr id="28" name="Group 27"/>
            <p:cNvGrpSpPr/>
            <p:nvPr/>
          </p:nvGrpSpPr>
          <p:grpSpPr>
            <a:xfrm>
              <a:off x="148294" y="1722803"/>
              <a:ext cx="5511115" cy="4581502"/>
              <a:chOff x="86496" y="1980624"/>
              <a:chExt cx="5155845" cy="431861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7" y="4243729"/>
                <a:ext cx="5138786" cy="2055514"/>
              </a:xfrm>
              <a:prstGeom prst="rect">
                <a:avLst/>
              </a:prstGeom>
            </p:spPr>
          </p:pic>
          <p:pic>
            <p:nvPicPr>
              <p:cNvPr id="1026" name="Picture 2" descr="https://oxaric.files.wordpress.com/2008/11/lena_bw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96" y="1984673"/>
                <a:ext cx="1031169" cy="1031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oxaric.files.wordpress.com/2008/11/lena_bw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7665" y="1980627"/>
                <a:ext cx="1031169" cy="1031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s://oxaric.files.wordpress.com/2008/11/lena_bw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834" y="1980625"/>
                <a:ext cx="1031169" cy="1031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oxaric.files.wordpress.com/2008/11/lena_bw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003" y="1980624"/>
                <a:ext cx="1031169" cy="1031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s://oxaric.files.wordpress.com/2008/11/lena_bw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172" y="1984673"/>
                <a:ext cx="1031169" cy="1031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170076" y="3702917"/>
                    <a:ext cx="10008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076" y="3702917"/>
                    <a:ext cx="100089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31903" y="3702917"/>
                    <a:ext cx="10008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903" y="3702917"/>
                    <a:ext cx="1000897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179106" y="3703605"/>
                    <a:ext cx="10008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=8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106" y="3703605"/>
                    <a:ext cx="1000897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257058" y="3702917"/>
                    <a:ext cx="10008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=16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058" y="3702917"/>
                    <a:ext cx="1000897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231387" y="3702917"/>
                    <a:ext cx="100089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=32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1387" y="3702917"/>
                    <a:ext cx="100089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/>
              <p:cNvSpPr txBox="1"/>
              <p:nvPr/>
            </p:nvSpPr>
            <p:spPr>
              <a:xfrm>
                <a:off x="131903" y="3242641"/>
                <a:ext cx="985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Subtract</a:t>
                </a:r>
                <a:endParaRPr lang="en-US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>
              <a:off x="1841471" y="3061642"/>
              <a:ext cx="0" cy="498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920030" y="3008514"/>
              <a:ext cx="0" cy="498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988689" y="3022772"/>
              <a:ext cx="0" cy="498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13726" y="3022772"/>
              <a:ext cx="0" cy="498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2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7" y="207263"/>
            <a:ext cx="7715561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49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7" y="1230961"/>
            <a:ext cx="6937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2: </a:t>
            </a:r>
            <a:r>
              <a:rPr lang="en-US" sz="2400" b="1" dirty="0" err="1" smtClean="0"/>
              <a:t>Keypoint</a:t>
            </a:r>
            <a:r>
              <a:rPr lang="en-US" sz="2400" b="1" dirty="0" smtClean="0"/>
              <a:t> localization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Eliminate low contrast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Eliminate </a:t>
            </a:r>
            <a:r>
              <a:rPr lang="en-US" sz="2400" dirty="0" err="1" smtClean="0"/>
              <a:t>keypoints</a:t>
            </a:r>
            <a:r>
              <a:rPr lang="en-US" sz="2400" dirty="0" smtClean="0"/>
              <a:t> on edge of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remains are strong </a:t>
            </a:r>
            <a:r>
              <a:rPr lang="en-US" sz="2400" dirty="0" err="1" smtClean="0"/>
              <a:t>keypoints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</p:txBody>
      </p:sp>
      <p:pic>
        <p:nvPicPr>
          <p:cNvPr id="9" name="Picture 4" descr="http://www.fmwconcepts.com/misc_tests/FFT_tests/lena_roundtrip/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68" y="1448808"/>
            <a:ext cx="2913127" cy="291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758249" y="1729946"/>
            <a:ext cx="679622" cy="790832"/>
            <a:chOff x="6153665" y="4201298"/>
            <a:chExt cx="679622" cy="790832"/>
          </a:xfrm>
        </p:grpSpPr>
        <p:grpSp>
          <p:nvGrpSpPr>
            <p:cNvPr id="24" name="Group 23"/>
            <p:cNvGrpSpPr/>
            <p:nvPr/>
          </p:nvGrpSpPr>
          <p:grpSpPr>
            <a:xfrm>
              <a:off x="6178378" y="4361935"/>
              <a:ext cx="543698" cy="494270"/>
              <a:chOff x="6178378" y="4361935"/>
              <a:chExt cx="543698" cy="4942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178378" y="4361935"/>
                <a:ext cx="543698" cy="49427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7" idx="2"/>
              </p:cNvCxnSpPr>
              <p:nvPr/>
            </p:nvCxnSpPr>
            <p:spPr>
              <a:xfrm>
                <a:off x="6178378" y="4609070"/>
                <a:ext cx="27184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6153665" y="4319827"/>
              <a:ext cx="679622" cy="6549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78378" y="4201298"/>
              <a:ext cx="543698" cy="790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094911" y="2691986"/>
            <a:ext cx="543698" cy="494270"/>
            <a:chOff x="6178378" y="4361935"/>
            <a:chExt cx="543698" cy="494270"/>
          </a:xfrm>
        </p:grpSpPr>
        <p:sp>
          <p:nvSpPr>
            <p:cNvPr id="27" name="Oval 26"/>
            <p:cNvSpPr/>
            <p:nvPr/>
          </p:nvSpPr>
          <p:spPr>
            <a:xfrm>
              <a:off x="6178378" y="4361935"/>
              <a:ext cx="543698" cy="4942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2"/>
            </p:cNvCxnSpPr>
            <p:nvPr/>
          </p:nvCxnSpPr>
          <p:spPr>
            <a:xfrm>
              <a:off x="6178378" y="4609070"/>
              <a:ext cx="2718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8538519" y="2520778"/>
            <a:ext cx="210065" cy="1712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737371" y="2157393"/>
            <a:ext cx="189286" cy="53546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54811" y="4462615"/>
            <a:ext cx="292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41. Eliminate weak </a:t>
            </a:r>
            <a:r>
              <a:rPr lang="en-US" dirty="0" err="1" smtClean="0"/>
              <a:t>keypoints</a:t>
            </a:r>
            <a:r>
              <a:rPr lang="en-US" dirty="0" smtClean="0"/>
              <a:t> [15]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015489" y="1422400"/>
            <a:ext cx="5158742" cy="3869056"/>
            <a:chOff x="2015488" y="2032000"/>
            <a:chExt cx="5158742" cy="38690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488" y="2032000"/>
              <a:ext cx="5158742" cy="3869056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4847771" y="3773714"/>
              <a:ext cx="914400" cy="19281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/>
            <p:cNvSpPr/>
            <p:nvPr/>
          </p:nvSpPr>
          <p:spPr>
            <a:xfrm>
              <a:off x="3018971" y="2960915"/>
              <a:ext cx="1828800" cy="812800"/>
            </a:xfrm>
            <a:prstGeom prst="flowChartConnector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8619" y="5291456"/>
            <a:ext cx="536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3. Boat identifying area of interest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07263"/>
            <a:ext cx="7543801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7" y="1230961"/>
            <a:ext cx="693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3: Orientation assignment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Gradient magnitude and direction is calculated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 err="1" smtClean="0"/>
              <a:t>keypoint</a:t>
            </a:r>
            <a:r>
              <a:rPr lang="en-US" sz="2400" dirty="0" smtClean="0"/>
              <a:t> with same location and scale, but different direction</a:t>
            </a:r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1457494" y="3096948"/>
            <a:ext cx="2658553" cy="2683807"/>
            <a:chOff x="3447476" y="3753112"/>
            <a:chExt cx="2294766" cy="2316565"/>
          </a:xfrm>
        </p:grpSpPr>
        <p:pic>
          <p:nvPicPr>
            <p:cNvPr id="7" name="Picture 2" descr="http://www.fmwconcepts.com/misc_tests/FFT_tests/lena_roundtrip/le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16322">
              <a:off x="3447476" y="3753112"/>
              <a:ext cx="2294766" cy="229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717556" y="5537565"/>
              <a:ext cx="483741" cy="532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959426" y="5537565"/>
              <a:ext cx="0" cy="266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5751794">
            <a:off x="5805905" y="2989899"/>
            <a:ext cx="2757324" cy="2783517"/>
            <a:chOff x="3447476" y="3753112"/>
            <a:chExt cx="2294766" cy="2316565"/>
          </a:xfrm>
        </p:grpSpPr>
        <p:pic>
          <p:nvPicPr>
            <p:cNvPr id="18" name="Picture 2" descr="http://www.fmwconcepts.com/misc_tests/FFT_tests/lena_roundtrip/le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16322">
              <a:off x="3447476" y="3753112"/>
              <a:ext cx="2294766" cy="229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3717556" y="5537565"/>
              <a:ext cx="483741" cy="532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959426" y="5537565"/>
              <a:ext cx="0" cy="266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Arrow 20"/>
          <p:cNvSpPr/>
          <p:nvPr/>
        </p:nvSpPr>
        <p:spPr>
          <a:xfrm>
            <a:off x="4291500" y="4092863"/>
            <a:ext cx="1197898" cy="691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89035" y="5836590"/>
            <a:ext cx="609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42. Rotation invariant </a:t>
            </a:r>
            <a:r>
              <a:rPr lang="en-US" dirty="0" err="1" smtClean="0"/>
              <a:t>keypoint</a:t>
            </a:r>
            <a:r>
              <a:rPr lang="en-US" dirty="0" smtClean="0"/>
              <a:t> orientation assignment  [15]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207263"/>
            <a:ext cx="7520942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[</a:t>
            </a:r>
            <a:r>
              <a:rPr lang="en-US" dirty="0"/>
              <a:t>7</a:t>
            </a:r>
            <a:r>
              <a:rPr lang="en-US" dirty="0" smtClean="0"/>
              <a:t>]: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099" y="1230961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2956" y="1230961"/>
            <a:ext cx="7283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 4: </a:t>
            </a:r>
            <a:r>
              <a:rPr lang="en-US" sz="2400" b="1" dirty="0" err="1" smtClean="0"/>
              <a:t>Keypoint</a:t>
            </a:r>
            <a:r>
              <a:rPr lang="en-US" sz="2400" b="1" dirty="0" smtClean="0"/>
              <a:t> descriptor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unique histogram with 128 bins for each </a:t>
            </a:r>
            <a:r>
              <a:rPr lang="en-US" sz="2400" dirty="0" err="1" smtClean="0"/>
              <a:t>keypoint</a:t>
            </a:r>
            <a:r>
              <a:rPr lang="en-US" sz="2400" dirty="0" smtClean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b="1" dirty="0"/>
              <a:t>Step 5</a:t>
            </a:r>
            <a:r>
              <a:rPr lang="en-US" sz="2400" b="1" dirty="0" smtClean="0"/>
              <a:t>: </a:t>
            </a:r>
            <a:r>
              <a:rPr lang="en-US" sz="2400" b="1" dirty="0" err="1"/>
              <a:t>Keypoint</a:t>
            </a:r>
            <a:r>
              <a:rPr lang="en-US" sz="2400" b="1" dirty="0"/>
              <a:t> m</a:t>
            </a:r>
            <a:r>
              <a:rPr lang="en-US" sz="2400" b="1" dirty="0" smtClean="0"/>
              <a:t>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Search target image </a:t>
            </a:r>
            <a:r>
              <a:rPr lang="en-US" sz="2400" dirty="0" err="1" smtClean="0"/>
              <a:t>keypoints</a:t>
            </a:r>
            <a:r>
              <a:rPr lang="en-US" sz="2400" dirty="0" smtClean="0"/>
              <a:t> for similar descriptors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496194" y="5867377"/>
            <a:ext cx="397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43. </a:t>
            </a:r>
            <a:r>
              <a:rPr lang="en-US" dirty="0" err="1" smtClean="0"/>
              <a:t>Keypoint</a:t>
            </a:r>
            <a:r>
              <a:rPr lang="en-US" dirty="0" smtClean="0"/>
              <a:t> descriptor </a:t>
            </a:r>
            <a:r>
              <a:rPr lang="en-US" dirty="0"/>
              <a:t>m</a:t>
            </a:r>
            <a:r>
              <a:rPr lang="en-US" dirty="0" smtClean="0"/>
              <a:t>atching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 rot="6738679">
            <a:off x="1217172" y="3684779"/>
            <a:ext cx="1902940" cy="1569669"/>
            <a:chOff x="1322173" y="4114439"/>
            <a:chExt cx="1902940" cy="156966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619632" y="4114439"/>
              <a:ext cx="15189" cy="532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619632" y="4177154"/>
              <a:ext cx="105032" cy="4701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619632" y="4201868"/>
              <a:ext cx="345990" cy="440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419864" y="4114439"/>
              <a:ext cx="199769" cy="553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220097" y="4177154"/>
              <a:ext cx="399535" cy="490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2020330" y="4396701"/>
              <a:ext cx="599302" cy="271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619632" y="4349503"/>
              <a:ext cx="494271" cy="3184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619632" y="4642103"/>
              <a:ext cx="605481" cy="323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647613" y="4631174"/>
              <a:ext cx="46629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322173" y="4631175"/>
              <a:ext cx="1349975" cy="2605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2238117" y="4667959"/>
              <a:ext cx="381515" cy="286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2435052" y="4632853"/>
              <a:ext cx="199769" cy="59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634821" y="4632853"/>
              <a:ext cx="386405" cy="105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634975" y="3708564"/>
            <a:ext cx="1618735" cy="1977081"/>
            <a:chOff x="1956486" y="3859427"/>
            <a:chExt cx="1618735" cy="1977081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2772032" y="3859427"/>
              <a:ext cx="0" cy="940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772032" y="4329554"/>
              <a:ext cx="105032" cy="4701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772032" y="4354268"/>
              <a:ext cx="345990" cy="440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2426043" y="3859427"/>
              <a:ext cx="345989" cy="9609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2372497" y="4329554"/>
              <a:ext cx="399535" cy="490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172730" y="4549101"/>
              <a:ext cx="599302" cy="271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2772032" y="4354268"/>
              <a:ext cx="803189" cy="466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772032" y="4794503"/>
              <a:ext cx="605481" cy="323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2800013" y="4783574"/>
              <a:ext cx="46629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956486" y="4783575"/>
              <a:ext cx="868062" cy="138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2390517" y="4820359"/>
              <a:ext cx="381515" cy="286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2587452" y="4785253"/>
              <a:ext cx="199769" cy="59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87221" y="4785253"/>
              <a:ext cx="386405" cy="105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804584" y="3704162"/>
            <a:ext cx="1618735" cy="1977081"/>
            <a:chOff x="1956486" y="3859427"/>
            <a:chExt cx="1618735" cy="1977081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772032" y="3859427"/>
              <a:ext cx="0" cy="940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772032" y="4329554"/>
              <a:ext cx="105032" cy="4701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772032" y="4354268"/>
              <a:ext cx="345990" cy="440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2426043" y="3859427"/>
              <a:ext cx="345989" cy="9609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2372497" y="4329554"/>
              <a:ext cx="399535" cy="490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2172730" y="4549101"/>
              <a:ext cx="599302" cy="271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2772032" y="4354268"/>
              <a:ext cx="803189" cy="4660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772032" y="4794503"/>
              <a:ext cx="605481" cy="3238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2800013" y="4783574"/>
              <a:ext cx="46629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1956486" y="4783575"/>
              <a:ext cx="868062" cy="1382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390517" y="4820359"/>
              <a:ext cx="381515" cy="286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2587452" y="4785253"/>
              <a:ext cx="199769" cy="596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787221" y="4785253"/>
              <a:ext cx="386405" cy="10512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074077" y="3592253"/>
            <a:ext cx="2224216" cy="22046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301451" y="3592255"/>
            <a:ext cx="2224216" cy="220460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5525667" y="3592254"/>
            <a:ext cx="2224216" cy="220460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35" y="207263"/>
            <a:ext cx="8439664" cy="667551"/>
          </a:xfrm>
        </p:spPr>
        <p:txBody>
          <a:bodyPr/>
          <a:lstStyle/>
          <a:p>
            <a:r>
              <a:rPr lang="en-US" dirty="0" smtClean="0"/>
              <a:t>Work Accomplished: Image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01640" y="5945171"/>
            <a:ext cx="59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44. SIFT </a:t>
            </a:r>
            <a:r>
              <a:rPr lang="en-US" dirty="0" err="1"/>
              <a:t>k</a:t>
            </a:r>
            <a:r>
              <a:rPr lang="en-US" dirty="0" err="1" smtClean="0"/>
              <a:t>eypoint</a:t>
            </a:r>
            <a:r>
              <a:rPr lang="en-US" dirty="0" smtClean="0"/>
              <a:t> detection C++ implementation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40" y="939114"/>
            <a:ext cx="6186437" cy="499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07263"/>
            <a:ext cx="8810368" cy="667551"/>
          </a:xfrm>
        </p:spPr>
        <p:txBody>
          <a:bodyPr/>
          <a:lstStyle/>
          <a:p>
            <a:r>
              <a:rPr lang="en-US" dirty="0" smtClean="0"/>
              <a:t>Work Accomplished: Point Cloud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9622" y="1187366"/>
            <a:ext cx="6005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Point Cloud Library (PCL)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Open source point cloud processing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Linux compatible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SIFT algorithm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146" name="Picture 2" descr="https://camo.githubusercontent.com/c8266018fd97329ae5c49cd659ec2a8aab34600b/687474703a2f2f6e7335302e706f696e74636c6f7564732e6f72672f6173736574732f696d616765732f636f6e74656e74732f6c6f676f732f70636c2f70636c5f686f727a5f6c617267655f706f732e706e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16" y="2472010"/>
            <a:ext cx="4343644" cy="140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578" y="4102443"/>
            <a:ext cx="428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45. Point Cloud Library (PCL) logo [18]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12" y="957367"/>
            <a:ext cx="6859236" cy="526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07263"/>
            <a:ext cx="8810368" cy="667551"/>
          </a:xfrm>
        </p:spPr>
        <p:txBody>
          <a:bodyPr/>
          <a:lstStyle/>
          <a:p>
            <a:r>
              <a:rPr lang="en-US" dirty="0" smtClean="0"/>
              <a:t>Work Accomplished: Point Cloud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50367" y="5576347"/>
            <a:ext cx="696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46. SIFT </a:t>
            </a:r>
            <a:r>
              <a:rPr lang="en-US" dirty="0" err="1"/>
              <a:t>k</a:t>
            </a:r>
            <a:r>
              <a:rPr lang="en-US" dirty="0" err="1" smtClean="0"/>
              <a:t>eypoint</a:t>
            </a:r>
            <a:r>
              <a:rPr lang="en-US" dirty="0" smtClean="0"/>
              <a:t> detection in point clouds for object detection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7002" y="4752545"/>
            <a:ext cx="66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6539" y="2693773"/>
            <a:ext cx="10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2822" y="1915297"/>
            <a:ext cx="469556" cy="778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907" y="1545965"/>
            <a:ext cx="115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ackpack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767667" y="4180701"/>
            <a:ext cx="729973" cy="63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1915" y="4227382"/>
            <a:ext cx="93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19912" y="4781380"/>
            <a:ext cx="75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Chair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4698647" y="4003589"/>
            <a:ext cx="378734" cy="7777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68342" y="1112108"/>
            <a:ext cx="160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Chalkboard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105135" y="1438191"/>
            <a:ext cx="333243" cy="5636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7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Juan</a:t>
            </a:r>
          </a:p>
          <a:p>
            <a:pPr lvl="1"/>
            <a:r>
              <a:rPr lang="en-US" dirty="0" smtClean="0"/>
              <a:t>Lidar Ethernet detection, image capture</a:t>
            </a:r>
          </a:p>
          <a:p>
            <a:r>
              <a:rPr lang="en-US" dirty="0" smtClean="0"/>
              <a:t>Dan</a:t>
            </a:r>
          </a:p>
          <a:p>
            <a:pPr lvl="1"/>
            <a:r>
              <a:rPr lang="en-US" dirty="0" smtClean="0"/>
              <a:t>Data storage and organization, depth overlay for image</a:t>
            </a:r>
          </a:p>
          <a:p>
            <a:r>
              <a:rPr lang="en-US" dirty="0"/>
              <a:t>David</a:t>
            </a:r>
          </a:p>
          <a:p>
            <a:pPr lvl="1"/>
            <a:r>
              <a:rPr lang="en-US" dirty="0" smtClean="0"/>
              <a:t>Nearest object </a:t>
            </a:r>
            <a:r>
              <a:rPr lang="en-US" dirty="0"/>
              <a:t>algorithm development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Difficulty acquiring data packets</a:t>
            </a:r>
          </a:p>
          <a:p>
            <a:pPr lvl="2"/>
            <a:r>
              <a:rPr lang="en-US" dirty="0"/>
              <a:t>Incoming data: speed of incoming data vs. read </a:t>
            </a:r>
            <a:r>
              <a:rPr lang="en-US" dirty="0" smtClean="0"/>
              <a:t>time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Lack of precision in Barnes interpolation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2" y="207263"/>
            <a:ext cx="8427312" cy="667551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09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3732" y="5565658"/>
            <a:ext cx="788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47.  Registration concept to improve precision of </a:t>
            </a:r>
            <a:r>
              <a:rPr lang="en-US" dirty="0"/>
              <a:t>B</a:t>
            </a:r>
            <a:r>
              <a:rPr lang="en-US" dirty="0" smtClean="0"/>
              <a:t>arnes interpolation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4571999" y="1037968"/>
            <a:ext cx="4549141" cy="407773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7968"/>
            <a:ext cx="4571999" cy="40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30196" y="3379572"/>
            <a:ext cx="4880919" cy="46337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76861" y="2038865"/>
            <a:ext cx="4583431" cy="1338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7459" y="1971933"/>
            <a:ext cx="4736757" cy="24558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63823" y="2105797"/>
            <a:ext cx="4583431" cy="22345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02692" y="4139515"/>
            <a:ext cx="4583431" cy="40777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34964" y="3935629"/>
            <a:ext cx="4555522" cy="30273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5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Achievements:</a:t>
            </a:r>
          </a:p>
          <a:p>
            <a:pPr lvl="2"/>
            <a:r>
              <a:rPr lang="en-US" dirty="0" smtClean="0"/>
              <a:t>Interfaced camera and laser scanner with </a:t>
            </a:r>
            <a:r>
              <a:rPr lang="en-US" dirty="0" err="1" smtClean="0"/>
              <a:t>Odroid</a:t>
            </a:r>
            <a:r>
              <a:rPr lang="en-US" dirty="0" smtClean="0"/>
              <a:t> XU4</a:t>
            </a:r>
          </a:p>
          <a:p>
            <a:pPr lvl="2"/>
            <a:r>
              <a:rPr lang="en-US" dirty="0" smtClean="0"/>
              <a:t>Detected nearest objects with 95% accuracy </a:t>
            </a:r>
          </a:p>
          <a:p>
            <a:pPr lvl="2"/>
            <a:r>
              <a:rPr lang="en-US" dirty="0" smtClean="0"/>
              <a:t>Generated depth overlay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2"/>
          <a:stretch/>
        </p:blipFill>
        <p:spPr>
          <a:xfrm>
            <a:off x="4856203" y="3061579"/>
            <a:ext cx="4001159" cy="2018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1" y="5311248"/>
            <a:ext cx="6331276" cy="984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3838" y="3701626"/>
            <a:ext cx="260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48. Object detection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50177" y="5703702"/>
            <a:ext cx="239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49. Depth overlay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Background: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023360"/>
          </a:xfrm>
        </p:spPr>
        <p:txBody>
          <a:bodyPr/>
          <a:lstStyle/>
          <a:p>
            <a:r>
              <a:rPr lang="en-US" dirty="0" smtClean="0"/>
              <a:t>Create an accurate measurement system that:</a:t>
            </a:r>
          </a:p>
          <a:p>
            <a:pPr lvl="1"/>
            <a:r>
              <a:rPr lang="en-US" dirty="0" smtClean="0"/>
              <a:t>Measures distance </a:t>
            </a:r>
            <a:r>
              <a:rPr lang="en-US" dirty="0"/>
              <a:t>to objects in the boat’s </a:t>
            </a:r>
            <a:r>
              <a:rPr lang="en-US" dirty="0" smtClean="0"/>
              <a:t>surroundings</a:t>
            </a:r>
          </a:p>
          <a:p>
            <a:pPr lvl="1"/>
            <a:r>
              <a:rPr lang="en-US" dirty="0" smtClean="0"/>
              <a:t>Uses lidar</a:t>
            </a:r>
          </a:p>
          <a:p>
            <a:pPr lvl="1"/>
            <a:r>
              <a:rPr lang="en-US" dirty="0" smtClean="0"/>
              <a:t>Operates in real-time</a:t>
            </a:r>
          </a:p>
          <a:p>
            <a:pPr lvl="1"/>
            <a:r>
              <a:rPr lang="en-US" dirty="0"/>
              <a:t>Is easy to use for future boat </a:t>
            </a:r>
            <a:r>
              <a:rPr lang="en-US" dirty="0" smtClean="0"/>
              <a:t>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852012" y="1573427"/>
            <a:ext cx="7066079" cy="912601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262626"/>
              </a:buClr>
              <a:buSzPct val="25000"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3D Environmental Mapping and Imaging for AUVSI RoboBoat</a:t>
            </a:r>
            <a:endParaRPr lang="en-US" sz="33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72" y="4179210"/>
            <a:ext cx="1281130" cy="12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852010" y="2994754"/>
            <a:ext cx="6005990" cy="11771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David Bumpus, </a:t>
            </a:r>
            <a:r>
              <a:rPr lang="en-US" sz="2400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Dan </a:t>
            </a: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Kubik, &amp; Juan Vazquez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Advisor: Dr. José Sánchez</a:t>
            </a:r>
          </a:p>
          <a:p>
            <a:pPr>
              <a:buSzPct val="25000"/>
            </a:pPr>
            <a:r>
              <a:rPr lang="en-US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Customer: Mr. Nick Schmidt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2013" y="4372163"/>
            <a:ext cx="2855017" cy="62324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100" dirty="0" smtClean="0">
                <a:latin typeface="Calibri"/>
                <a:ea typeface="Calibri"/>
                <a:cs typeface="Calibri"/>
                <a:sym typeface="Calibri"/>
              </a:rPr>
              <a:t>Electrical </a:t>
            </a: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&amp; Computer Engineering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95953" y="4510661"/>
            <a:ext cx="2002988" cy="3470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April 26, 2016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7942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207264"/>
            <a:ext cx="7543800" cy="667551"/>
          </a:xfrm>
        </p:spPr>
        <p:txBody>
          <a:bodyPr/>
          <a:lstStyle/>
          <a:p>
            <a:pPr algn="ctr"/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VLP-16 Puck™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Veloview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Test acquisition of data to </a:t>
            </a:r>
            <a:r>
              <a:rPr lang="en-US" dirty="0" err="1" smtClean="0"/>
              <a:t>Veloview</a:t>
            </a:r>
            <a:r>
              <a:rPr lang="en-US" dirty="0" smtClean="0"/>
              <a:t> and verify distances</a:t>
            </a:r>
          </a:p>
          <a:p>
            <a:r>
              <a:rPr lang="en-US" dirty="0" smtClean="0"/>
              <a:t>Familiarize self with </a:t>
            </a:r>
            <a:r>
              <a:rPr lang="en-US" dirty="0" err="1" smtClean="0"/>
              <a:t>Veloview</a:t>
            </a:r>
            <a:r>
              <a:rPr lang="en-US" dirty="0" smtClean="0"/>
              <a:t> data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6256" y="5912750"/>
            <a:ext cx="580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50. Data acquisition to </a:t>
            </a:r>
            <a:r>
              <a:rPr lang="en-US" dirty="0" err="1" smtClean="0"/>
              <a:t>Veloview</a:t>
            </a:r>
            <a:r>
              <a:rPr lang="en-US" dirty="0" smtClean="0"/>
              <a:t> using VLP-16 Puck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62" y="2607275"/>
            <a:ext cx="6198150" cy="32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Logitech C500 Webcam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Logitech software</a:t>
            </a:r>
          </a:p>
          <a:p>
            <a:r>
              <a:rPr lang="en-US" dirty="0" smtClean="0"/>
              <a:t>Capture images and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0" y="2137719"/>
            <a:ext cx="4863156" cy="389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049" y="5104913"/>
            <a:ext cx="197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51. Color image from Logitech C500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63" y="249916"/>
            <a:ext cx="2441220" cy="651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3203" y="4923113"/>
            <a:ext cx="175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52. Registration method flowchart [19]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023360"/>
          </a:xfrm>
        </p:spPr>
        <p:txBody>
          <a:bodyPr/>
          <a:lstStyle/>
          <a:p>
            <a:r>
              <a:rPr lang="en-US" dirty="0" smtClean="0"/>
              <a:t>Filter point cloud</a:t>
            </a:r>
          </a:p>
          <a:p>
            <a:r>
              <a:rPr lang="en-US" dirty="0" smtClean="0"/>
              <a:t>Interpolate point cloud</a:t>
            </a:r>
          </a:p>
          <a:p>
            <a:r>
              <a:rPr lang="en-US" dirty="0" smtClean="0"/>
              <a:t>Create depth maps</a:t>
            </a:r>
          </a:p>
          <a:p>
            <a:r>
              <a:rPr lang="en-US" dirty="0" smtClean="0"/>
              <a:t>Feature detection</a:t>
            </a:r>
          </a:p>
          <a:p>
            <a:r>
              <a:rPr lang="en-US" dirty="0" smtClean="0"/>
              <a:t>Outlier elimination</a:t>
            </a:r>
          </a:p>
          <a:p>
            <a:r>
              <a:rPr lang="en-US" dirty="0" smtClean="0"/>
              <a:t>Feature matching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8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EMMC vs. microSD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4" y="1032700"/>
            <a:ext cx="8285572" cy="2204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372" y="3395081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53. Write/Read Speed Comparison [20]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3" y="1165129"/>
            <a:ext cx="8338822" cy="1973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372" y="3138984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54. VLP-16 UDP Detection [21]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4313" y="3714378"/>
            <a:ext cx="7543801" cy="23758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Packet Sniffer Detection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pPr lvl="1"/>
            <a:r>
              <a:rPr lang="en-US" dirty="0" smtClean="0"/>
              <a:t>ICMP (Internet Control Message Protocol)</a:t>
            </a:r>
          </a:p>
          <a:p>
            <a:pPr lvl="1"/>
            <a:r>
              <a:rPr lang="en-US" dirty="0" smtClean="0"/>
              <a:t>IGMP (Internet Group Management Protocol)</a:t>
            </a:r>
          </a:p>
          <a:p>
            <a:pPr lvl="1"/>
            <a:r>
              <a:rPr lang="en-US" dirty="0" smtClean="0"/>
              <a:t>Others (Detects all Ethernet Frames)</a:t>
            </a:r>
          </a:p>
        </p:txBody>
      </p:sp>
    </p:spTree>
    <p:extLst>
      <p:ext uri="{BB962C8B-B14F-4D97-AF65-F5344CB8AC3E}">
        <p14:creationId xmlns:p14="http://schemas.microsoft.com/office/powerpoint/2010/main" val="25382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Ubuntu Desktop vs.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1425765"/>
            <a:ext cx="8245590" cy="135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" y="3371594"/>
            <a:ext cx="3985147" cy="1343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0244" y="2776336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55. Ubuntu Desktop Requirements [22]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0244" y="4756418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5</a:t>
            </a:r>
            <a:r>
              <a:rPr lang="en-US" dirty="0" smtClean="0"/>
              <a:t>6. </a:t>
            </a:r>
            <a:r>
              <a:rPr lang="en-US" dirty="0"/>
              <a:t>Ubuntu </a:t>
            </a:r>
            <a:r>
              <a:rPr lang="en-US" dirty="0" smtClean="0"/>
              <a:t>Server Requirements [23]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Bootable MicroSD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MiniTool Partition Wizard</a:t>
            </a:r>
          </a:p>
          <a:p>
            <a:pPr lvl="1"/>
            <a:r>
              <a:rPr lang="en-US" dirty="0" smtClean="0"/>
              <a:t>Partition creation and wiping</a:t>
            </a:r>
          </a:p>
          <a:p>
            <a:r>
              <a:rPr lang="en-US" dirty="0" smtClean="0"/>
              <a:t>7zip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xtraction of IMG.XZ file</a:t>
            </a:r>
          </a:p>
          <a:p>
            <a:r>
              <a:rPr lang="en-US" dirty="0" smtClean="0"/>
              <a:t>Win32 Disk Imager</a:t>
            </a:r>
          </a:p>
          <a:p>
            <a:pPr lvl="1"/>
            <a:r>
              <a:rPr lang="en-US" dirty="0" smtClean="0"/>
              <a:t>Writing the unpacked IMG file to Micro SD card</a:t>
            </a:r>
          </a:p>
          <a:p>
            <a:r>
              <a:rPr lang="en-US" dirty="0" smtClean="0"/>
              <a:t>Process can also used for flashing </a:t>
            </a:r>
            <a:r>
              <a:rPr lang="en-US" dirty="0" err="1" smtClean="0"/>
              <a:t>eMMC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System Requirements [24]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System: Windows, Linux or Mac</a:t>
            </a:r>
          </a:p>
          <a:p>
            <a:r>
              <a:rPr lang="en-US" dirty="0" smtClean="0"/>
              <a:t>Memory (RAM): 256 MB</a:t>
            </a:r>
          </a:p>
          <a:p>
            <a:r>
              <a:rPr lang="en-US" dirty="0" smtClean="0"/>
              <a:t>Hard Disk Space: 50 MB</a:t>
            </a:r>
          </a:p>
          <a:p>
            <a:r>
              <a:rPr lang="en-US" dirty="0" smtClean="0"/>
              <a:t>Processor: 900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47" y="2571067"/>
            <a:ext cx="4949962" cy="36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Background: </a:t>
            </a:r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Lidar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light” + “radar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Distance and amount of light (reflectivity)</a:t>
            </a:r>
          </a:p>
          <a:p>
            <a:pPr lvl="1"/>
            <a:r>
              <a:rPr lang="en-US" dirty="0"/>
              <a:t>Reduces human error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9247" y="518831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4. Application of lidar for automobile navigation [2]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7263"/>
            <a:ext cx="8321040" cy="667551"/>
          </a:xfrm>
        </p:spPr>
        <p:txBody>
          <a:bodyPr/>
          <a:lstStyle/>
          <a:p>
            <a:r>
              <a:rPr lang="en-US" dirty="0" smtClean="0"/>
              <a:t>JPG, PNG, &amp; PPM Comparisons [25] [26]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8585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JPG (Joint Photographic Experts Group)</a:t>
            </a:r>
          </a:p>
          <a:p>
            <a:pPr lvl="1"/>
            <a:r>
              <a:rPr lang="en-US" dirty="0" smtClean="0"/>
              <a:t>Supports 24-bit color RGB</a:t>
            </a:r>
          </a:p>
          <a:p>
            <a:pPr lvl="1"/>
            <a:r>
              <a:rPr lang="en-US" dirty="0" smtClean="0"/>
              <a:t>Compress image data by reducing sections of images to blocks or pixels</a:t>
            </a:r>
          </a:p>
          <a:p>
            <a:pPr lvl="1"/>
            <a:r>
              <a:rPr lang="en-US" dirty="0" smtClean="0"/>
              <a:t>Compression is permanent</a:t>
            </a:r>
          </a:p>
          <a:p>
            <a:r>
              <a:rPr lang="en-US" dirty="0" smtClean="0"/>
              <a:t>PNG (Portable Network Graphics)</a:t>
            </a:r>
          </a:p>
          <a:p>
            <a:pPr lvl="1"/>
            <a:r>
              <a:rPr lang="en-US" dirty="0" smtClean="0"/>
              <a:t>Supports transparency, 8-bit color, and 24-bit color RGB</a:t>
            </a:r>
          </a:p>
          <a:p>
            <a:pPr lvl="1"/>
            <a:r>
              <a:rPr lang="en-US" dirty="0" smtClean="0"/>
              <a:t>Largest of three compared formats</a:t>
            </a:r>
          </a:p>
          <a:p>
            <a:r>
              <a:rPr lang="en-US" dirty="0" smtClean="0"/>
              <a:t>PPM (Portable Pixmap Utilities)</a:t>
            </a:r>
          </a:p>
          <a:p>
            <a:pPr lvl="1"/>
            <a:r>
              <a:rPr lang="en-US" dirty="0" smtClean="0"/>
              <a:t>Lowest common denominator color image file format</a:t>
            </a:r>
          </a:p>
          <a:p>
            <a:pPr lvl="1"/>
            <a:r>
              <a:rPr lang="en-US" dirty="0" smtClean="0"/>
              <a:t>Includes basic color</a:t>
            </a:r>
          </a:p>
          <a:p>
            <a:pPr lvl="1"/>
            <a:r>
              <a:rPr lang="en-US" dirty="0" smtClean="0"/>
              <a:t>Easy to format to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Webcam Image Properties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03" y="4629944"/>
            <a:ext cx="3487783" cy="4103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403" y="1424435"/>
            <a:ext cx="3468914" cy="26558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85143" y="4252686"/>
            <a:ext cx="3846286" cy="1204685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Read/Write Future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acquisition currently executing from EMMC</a:t>
            </a:r>
          </a:p>
          <a:p>
            <a:pPr lvl="1"/>
            <a:r>
              <a:rPr lang="en-US" dirty="0" smtClean="0"/>
              <a:t>Directly affects read/write cycles </a:t>
            </a:r>
          </a:p>
          <a:p>
            <a:pPr lvl="1"/>
            <a:r>
              <a:rPr lang="en-US" dirty="0" smtClean="0"/>
              <a:t>Performance will gradually deteriorate</a:t>
            </a:r>
          </a:p>
          <a:p>
            <a:r>
              <a:rPr lang="en-US" dirty="0" smtClean="0"/>
              <a:t>Possible Solution</a:t>
            </a:r>
          </a:p>
          <a:p>
            <a:pPr lvl="1"/>
            <a:r>
              <a:rPr lang="en-US" dirty="0" smtClean="0"/>
              <a:t>Utilize embedded device (Odroid-XU4) RAM</a:t>
            </a:r>
          </a:p>
          <a:p>
            <a:pPr lvl="1"/>
            <a:r>
              <a:rPr lang="en-US" dirty="0" smtClean="0"/>
              <a:t>Shared memory</a:t>
            </a:r>
          </a:p>
          <a:p>
            <a:pPr lvl="1"/>
            <a:r>
              <a:rPr lang="en-US" dirty="0"/>
              <a:t>Use pipelines or signals to perform writing and </a:t>
            </a:r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69" y="182549"/>
            <a:ext cx="7908324" cy="667551"/>
          </a:xfrm>
        </p:spPr>
        <p:txBody>
          <a:bodyPr/>
          <a:lstStyle/>
          <a:p>
            <a:r>
              <a:rPr lang="en-US" sz="3900" dirty="0" smtClean="0"/>
              <a:t>Data Diagram: Velodyne User’s Manual</a:t>
            </a:r>
            <a:endParaRPr lang="en-US" sz="3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8443"/>
            <a:ext cx="83439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87366"/>
            <a:ext cx="7543801" cy="4776706"/>
          </a:xfrm>
        </p:spPr>
        <p:txBody>
          <a:bodyPr/>
          <a:lstStyle/>
          <a:p>
            <a:r>
              <a:rPr lang="en-US" dirty="0" err="1" smtClean="0"/>
              <a:t>MasterBlock</a:t>
            </a:r>
            <a:r>
              <a:rPr lang="en-US" dirty="0" smtClean="0"/>
              <a:t> (“Interface”) – Flexible size</a:t>
            </a:r>
          </a:p>
          <a:p>
            <a:pPr lvl="1"/>
            <a:r>
              <a:rPr lang="en-US" dirty="0" smtClean="0"/>
              <a:t>Ensures </a:t>
            </a:r>
            <a:r>
              <a:rPr lang="en-US" dirty="0"/>
              <a:t>full 180° view </a:t>
            </a:r>
            <a:r>
              <a:rPr lang="en-US" dirty="0" smtClean="0"/>
              <a:t>and </a:t>
            </a:r>
            <a:r>
              <a:rPr lang="en-US" dirty="0"/>
              <a:t>selected range are </a:t>
            </a:r>
            <a:r>
              <a:rPr lang="en-US" dirty="0" smtClean="0"/>
              <a:t>received</a:t>
            </a:r>
          </a:p>
          <a:p>
            <a:pPr lvl="1"/>
            <a:r>
              <a:rPr lang="en-US" dirty="0" smtClean="0"/>
              <a:t>Keeps track if 360° worth of data has been checked yet</a:t>
            </a:r>
          </a:p>
          <a:p>
            <a:pPr lvl="1"/>
            <a:r>
              <a:rPr lang="en-US" dirty="0" smtClean="0"/>
              <a:t>Contains multiple </a:t>
            </a:r>
            <a:r>
              <a:rPr lang="en-US" dirty="0" err="1" smtClean="0"/>
              <a:t>HalfDataPackets</a:t>
            </a:r>
            <a:r>
              <a:rPr lang="en-US" dirty="0" smtClean="0"/>
              <a:t> (as many as needed from one 360° sweep) taken from </a:t>
            </a:r>
            <a:r>
              <a:rPr lang="en-US" dirty="0" err="1" smtClean="0"/>
              <a:t>DataPackets</a:t>
            </a:r>
            <a:endParaRPr lang="en-US" dirty="0" smtClean="0"/>
          </a:p>
          <a:p>
            <a:r>
              <a:rPr lang="en-US" dirty="0" err="1" smtClean="0"/>
              <a:t>DataPacket</a:t>
            </a:r>
            <a:r>
              <a:rPr lang="en-US" dirty="0" smtClean="0"/>
              <a:t>: contains 12 </a:t>
            </a:r>
            <a:r>
              <a:rPr lang="en-US" dirty="0" err="1" smtClean="0"/>
              <a:t>DataBlocks</a:t>
            </a:r>
            <a:r>
              <a:rPr lang="en-US" dirty="0" smtClean="0"/>
              <a:t> and a time stamp</a:t>
            </a:r>
          </a:p>
          <a:p>
            <a:r>
              <a:rPr lang="en-US" dirty="0" err="1" smtClean="0"/>
              <a:t>DataBlock</a:t>
            </a:r>
            <a:r>
              <a:rPr lang="en-US" dirty="0" smtClean="0"/>
              <a:t>: contains 2 </a:t>
            </a:r>
            <a:r>
              <a:rPr lang="en-US" dirty="0" err="1" smtClean="0"/>
              <a:t>HalfDataBlocks</a:t>
            </a:r>
            <a:endParaRPr lang="en-US" dirty="0" smtClean="0"/>
          </a:p>
          <a:p>
            <a:r>
              <a:rPr lang="en-US" dirty="0" err="1" smtClean="0"/>
              <a:t>HalfDataBlock</a:t>
            </a:r>
            <a:r>
              <a:rPr lang="en-US" dirty="0" smtClean="0"/>
              <a:t>: contains 16 </a:t>
            </a:r>
            <a:r>
              <a:rPr lang="en-US" dirty="0" err="1" smtClean="0"/>
              <a:t>DataPoints</a:t>
            </a:r>
            <a:r>
              <a:rPr lang="en-US" dirty="0" smtClean="0"/>
              <a:t> and an azimuth</a:t>
            </a:r>
          </a:p>
          <a:p>
            <a:r>
              <a:rPr lang="en-US" dirty="0" err="1" smtClean="0"/>
              <a:t>DataPoint</a:t>
            </a:r>
            <a:r>
              <a:rPr lang="en-US" dirty="0" smtClean="0"/>
              <a:t>: contains one distance, reflectivity, and alt. </a:t>
            </a:r>
            <a:r>
              <a:rPr lang="en-US" dirty="0" err="1" smtClean="0"/>
              <a:t>ang.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lidar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75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22959" y="1187365"/>
            <a:ext cx="7543801" cy="4899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 FF | EE | 7D | 70 | 6F | 06 | 02 | F3 | 06 …”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Calculating azimuth or distance:</a:t>
            </a:r>
            <a:endParaRPr lang="en-US" dirty="0"/>
          </a:p>
          <a:p>
            <a:pPr marL="1046988" lvl="4">
              <a:buFont typeface="+mj-lt"/>
              <a:buAutoNum type="arabicPeriod"/>
            </a:pPr>
            <a:r>
              <a:rPr lang="en-US" dirty="0" smtClean="0"/>
              <a:t> Flip and combine bytes: 0x707D</a:t>
            </a:r>
          </a:p>
          <a:p>
            <a:pPr marL="1046988" lvl="4">
              <a:buFont typeface="+mj-lt"/>
              <a:buAutoNum type="arabicPeriod"/>
            </a:pPr>
            <a:r>
              <a:rPr lang="en-US" dirty="0" smtClean="0"/>
              <a:t> Convert </a:t>
            </a:r>
            <a:r>
              <a:rPr lang="en-US" dirty="0"/>
              <a:t>to decimal: </a:t>
            </a:r>
            <a:r>
              <a:rPr lang="en-US" dirty="0" smtClean="0"/>
              <a:t>28797</a:t>
            </a:r>
          </a:p>
          <a:p>
            <a:pPr marL="1046988" lvl="4">
              <a:buFont typeface="+mj-lt"/>
              <a:buAutoNum type="arabicPeriod"/>
            </a:pPr>
            <a:r>
              <a:rPr lang="en-US" dirty="0" smtClean="0"/>
              <a:t> Divide by 100: 287.97°</a:t>
            </a:r>
          </a:p>
          <a:p>
            <a:pPr marL="457200"/>
            <a:r>
              <a:rPr lang="en-US" dirty="0" smtClean="0"/>
              <a:t>Reflectivity is a direct hexadecimal to decimal conversion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87551" y="1622273"/>
            <a:ext cx="4718049" cy="1345265"/>
            <a:chOff x="1987551" y="2127249"/>
            <a:chExt cx="4718049" cy="1345265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03466" y="1865313"/>
              <a:ext cx="406400" cy="9302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5471325" y="2080420"/>
              <a:ext cx="406400" cy="50005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7551" y="2492809"/>
              <a:ext cx="1003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Initial flag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0063" y="2597075"/>
              <a:ext cx="1222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Azimuth</a:t>
              </a:r>
              <a:endParaRPr lang="en-US" sz="2400" dirty="0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3417891" y="1865313"/>
              <a:ext cx="406400" cy="9302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 rot="16200000">
              <a:off x="4579941" y="1865313"/>
              <a:ext cx="406400" cy="93027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8784" y="3010849"/>
              <a:ext cx="13047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Distance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72234" y="2572699"/>
              <a:ext cx="1633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Reflectivity</a:t>
              </a: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81640" y="2648899"/>
              <a:ext cx="0" cy="4381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3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33438"/>
            <a:ext cx="79152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7763" y="5983619"/>
            <a:ext cx="42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57. Reflectivity value meanings [21]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207263"/>
            <a:ext cx="8723086" cy="667551"/>
          </a:xfrm>
        </p:spPr>
        <p:txBody>
          <a:bodyPr/>
          <a:lstStyle/>
          <a:p>
            <a:r>
              <a:rPr lang="en-US" dirty="0" smtClean="0"/>
              <a:t>Visually comparing picture to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44" y="4328136"/>
            <a:ext cx="7170806" cy="1114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8" y="1336040"/>
            <a:ext cx="4849705" cy="2727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97" y="1828801"/>
            <a:ext cx="3976439" cy="17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56254" y="1125058"/>
            <a:ext cx="6543274" cy="1988609"/>
            <a:chOff x="974110" y="3556622"/>
            <a:chExt cx="6543274" cy="19886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10" y="3601345"/>
              <a:ext cx="2830069" cy="1943886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687315" y="3556622"/>
              <a:ext cx="2830069" cy="1943886"/>
              <a:chOff x="4687315" y="3556622"/>
              <a:chExt cx="2830069" cy="194388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7315" y="3556622"/>
                <a:ext cx="2830069" cy="194388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645150" y="3601345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30s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35695" y="4074931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4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0s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86876" y="4242755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5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0s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5766" y="4501269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60s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88998" y="4709209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70s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8306" y="4906420"/>
                <a:ext cx="673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80s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>
              <a:off x="4063491" y="4325716"/>
              <a:ext cx="398464" cy="40569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9295" y="3032603"/>
                <a:ext cx="8720919" cy="3345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/>
                  <a:t>Distance value in grid: 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g(</a:t>
                </a:r>
                <a:r>
                  <a:rPr lang="en-US" sz="2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2200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grow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r>
                              <a:rPr lang="en-US" sz="2200" i="1">
                                <a:latin typeface="Cambria Math"/>
                              </a:rPr>
                              <m:t>𝜂</m:t>
                            </m:r>
                          </m:e>
                        </m:nary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grow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r>
                              <a:rPr lang="en-US" sz="2200" i="1">
                                <a:latin typeface="Cambria Math"/>
                              </a:rPr>
                              <m:t>𝜂</m:t>
                            </m:r>
                          </m:e>
                        </m:nary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j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,                            [13]</a:t>
                </a:r>
                <a:endParaRPr lang="en-US" sz="2200" dirty="0"/>
              </a:p>
              <a:p>
                <a:r>
                  <a:rPr lang="en-US" sz="2200" dirty="0"/>
                  <a:t>where: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𝜂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/>
                  <a:t>,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200" i="1" dirty="0"/>
                  <a:t>M</a:t>
                </a:r>
                <a:r>
                  <a:rPr lang="en-US" sz="2200" dirty="0"/>
                  <a:t> is the number of known values,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200" i="1" dirty="0"/>
                  <a:t>r </a:t>
                </a:r>
                <a:r>
                  <a:rPr lang="en-US" sz="2200" dirty="0"/>
                  <a:t>is the radius to known value from grid point,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200" i="1" dirty="0"/>
                  <a:t>k </a:t>
                </a:r>
                <a:r>
                  <a:rPr lang="en-US" sz="2200" dirty="0"/>
                  <a:t>is the “weight factor”,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(</a:t>
                </a:r>
                <a:r>
                  <a:rPr lang="en-US" sz="2200" i="1" dirty="0"/>
                  <a:t>x</a:t>
                </a:r>
                <a:r>
                  <a:rPr lang="en-US" sz="2200" dirty="0"/>
                  <a:t>,</a:t>
                </a:r>
                <a:r>
                  <a:rPr lang="en-US" sz="2200" i="1" dirty="0"/>
                  <a:t>y</a:t>
                </a:r>
                <a:r>
                  <a:rPr lang="en-US" sz="2200" dirty="0"/>
                  <a:t>) are the coordinates of griddled data,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2200" i="1" dirty="0"/>
                  <a:t>f</a:t>
                </a:r>
                <a:r>
                  <a:rPr lang="en-US" sz="2200" dirty="0"/>
                  <a:t> is the value of the known datum.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95" y="3032603"/>
                <a:ext cx="8720919" cy="3345788"/>
              </a:xfrm>
              <a:prstGeom prst="rect">
                <a:avLst/>
              </a:prstGeom>
              <a:blipFill rotWithShape="1">
                <a:blip r:embed="rId4"/>
                <a:stretch>
                  <a:fillRect l="-909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207263"/>
            <a:ext cx="8662086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79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95213" y="2666959"/>
            <a:ext cx="26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58. Computation of SIFT </a:t>
            </a:r>
            <a:r>
              <a:rPr lang="en-US" dirty="0" err="1" smtClean="0"/>
              <a:t>Keypoints</a:t>
            </a:r>
            <a:r>
              <a:rPr lang="en-US" dirty="0" smtClean="0"/>
              <a:t> [27]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2080" y="3742745"/>
            <a:ext cx="6299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First, compute gradient magnitude and orientation at each sample point around a </a:t>
            </a:r>
            <a:r>
              <a:rPr lang="en-US" sz="2000" dirty="0" err="1" smtClean="0"/>
              <a:t>keypoint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Gaussian window to provide weight to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SIFT </a:t>
            </a:r>
            <a:r>
              <a:rPr lang="en-US" sz="2000" dirty="0" err="1" smtClean="0"/>
              <a:t>keypoint</a:t>
            </a:r>
            <a:r>
              <a:rPr lang="en-US" sz="2000" dirty="0" smtClean="0"/>
              <a:t> descriptors are basically a histogram of gradient orientations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2050" name="Picture 2" descr="https://researchweb.iiit.ac.in/~wasif.mpg08/SIFT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1133369"/>
            <a:ext cx="5263767" cy="23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Functional Requirements</a:t>
            </a:r>
          </a:p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Division of Labor</a:t>
            </a:r>
          </a:p>
          <a:p>
            <a:pPr lvl="1"/>
            <a:r>
              <a:rPr lang="en-US" dirty="0" smtClean="0"/>
              <a:t>Juan Vazquez</a:t>
            </a:r>
          </a:p>
          <a:p>
            <a:pPr lvl="1"/>
            <a:r>
              <a:rPr lang="en-US" dirty="0" smtClean="0"/>
              <a:t>Dan Kubik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Bumpus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14" y="207263"/>
            <a:ext cx="8662086" cy="667551"/>
          </a:xfrm>
        </p:spPr>
        <p:txBody>
          <a:bodyPr/>
          <a:lstStyle/>
          <a:p>
            <a:r>
              <a:rPr lang="en-US" dirty="0" smtClean="0"/>
              <a:t>SIFT </a:t>
            </a:r>
            <a:r>
              <a:rPr lang="en-US" dirty="0" err="1" smtClean="0"/>
              <a:t>Keypoint</a:t>
            </a:r>
            <a:r>
              <a:rPr lang="en-US" dirty="0" smtClean="0"/>
              <a:t> Explanation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59" y="118736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58368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95213" y="2666959"/>
            <a:ext cx="26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59. Computation of SIFT </a:t>
            </a:r>
            <a:r>
              <a:rPr lang="en-US" dirty="0" err="1" smtClean="0"/>
              <a:t>Keypoints</a:t>
            </a:r>
            <a:r>
              <a:rPr lang="en-US" dirty="0" smtClean="0"/>
              <a:t> [27]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2080" y="3742745"/>
            <a:ext cx="6299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SIFT descriptors have 128 dimensions at each </a:t>
            </a:r>
            <a:r>
              <a:rPr lang="en-US" sz="2000" dirty="0" err="1"/>
              <a:t>keypoint</a:t>
            </a:r>
            <a:r>
              <a:rPr lang="en-US" sz="2000" dirty="0"/>
              <a:t> resulting in a 128 element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 err="1" smtClean="0"/>
              <a:t>keypoint</a:t>
            </a:r>
            <a:r>
              <a:rPr lang="en-US" sz="2000" dirty="0" smtClean="0"/>
              <a:t> descriptor is unique and can be matched to similar descriptors collected from the  target image for registration</a:t>
            </a:r>
          </a:p>
        </p:txBody>
      </p:sp>
      <p:pic>
        <p:nvPicPr>
          <p:cNvPr id="2050" name="Picture 2" descr="https://researchweb.iiit.ac.in/~wasif.mpg08/SIFT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1133369"/>
            <a:ext cx="5263767" cy="23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voltage less than 12 V</a:t>
            </a:r>
          </a:p>
          <a:p>
            <a:r>
              <a:rPr lang="en-US" dirty="0" smtClean="0"/>
              <a:t>Weight less than 3.6 kg</a:t>
            </a:r>
          </a:p>
          <a:p>
            <a:r>
              <a:rPr lang="en-US" dirty="0" smtClean="0"/>
              <a:t>Current draw less than 4 A</a:t>
            </a:r>
          </a:p>
          <a:p>
            <a:r>
              <a:rPr lang="en-US" dirty="0" smtClean="0"/>
              <a:t>Power consumption less than 50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fit within a 10 inch cube</a:t>
            </a:r>
          </a:p>
          <a:p>
            <a:r>
              <a:rPr lang="en-US" dirty="0" smtClean="0"/>
              <a:t>Scanning time of less than 5 sec</a:t>
            </a:r>
          </a:p>
          <a:p>
            <a:r>
              <a:rPr lang="en-US" dirty="0" smtClean="0"/>
              <a:t>Measures a horizontal distance of 9.1 m or greater</a:t>
            </a:r>
          </a:p>
          <a:p>
            <a:r>
              <a:rPr lang="en-US" dirty="0" smtClean="0"/>
              <a:t>Measures a vertical distance of 3 m or greater</a:t>
            </a:r>
          </a:p>
          <a:p>
            <a:r>
              <a:rPr lang="en-US" dirty="0" smtClean="0"/>
              <a:t>Operates for at least 40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System should be:</a:t>
            </a:r>
          </a:p>
          <a:p>
            <a:r>
              <a:rPr lang="en-US" dirty="0" smtClean="0"/>
              <a:t>Weatherproof</a:t>
            </a:r>
          </a:p>
          <a:p>
            <a:r>
              <a:rPr lang="en-US" dirty="0" smtClean="0"/>
              <a:t>Easy to configure</a:t>
            </a:r>
          </a:p>
          <a:p>
            <a:r>
              <a:rPr lang="en-US" dirty="0" smtClean="0"/>
              <a:t>Mechanically stable</a:t>
            </a:r>
          </a:p>
          <a:p>
            <a:r>
              <a:rPr lang="en-US" dirty="0" smtClean="0"/>
              <a:t>Lightweight</a:t>
            </a:r>
          </a:p>
          <a:p>
            <a:r>
              <a:rPr lang="en-US" dirty="0" smtClean="0"/>
              <a:t>Quick, both computationally and in terms of acquisition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22" y="160635"/>
            <a:ext cx="50196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7" y="1187365"/>
            <a:ext cx="8345714" cy="4778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[1] </a:t>
            </a:r>
            <a:r>
              <a:rPr lang="en-US" sz="1200" dirty="0"/>
              <a:t>https://</a:t>
            </a:r>
            <a:r>
              <a:rPr lang="en-US" sz="1200" dirty="0" smtClean="0"/>
              <a:t>cdn-business.discourse.org/uploads/openrov/original/2X/3/33461a8e6b312ad84c17f7d0050241c34ef0cd70.jpg</a:t>
            </a:r>
          </a:p>
          <a:p>
            <a:pPr marL="0" indent="0">
              <a:buNone/>
            </a:pPr>
            <a:r>
              <a:rPr lang="en-US" sz="1200" dirty="0" smtClean="0"/>
              <a:t>[2]http</a:t>
            </a:r>
            <a:r>
              <a:rPr lang="en-US" sz="1200" dirty="0"/>
              <a:t>://</a:t>
            </a:r>
            <a:r>
              <a:rPr lang="en-US" sz="1200" dirty="0" smtClean="0"/>
              <a:t>delphi.com/images/default-source/feature-stories/delphi-lidar-how-it-works.jpg?sfvrsn=2</a:t>
            </a:r>
          </a:p>
          <a:p>
            <a:pPr marL="0" indent="0">
              <a:buNone/>
            </a:pPr>
            <a:r>
              <a:rPr lang="en-US" sz="1200" dirty="0" smtClean="0"/>
              <a:t>[3] </a:t>
            </a:r>
            <a:r>
              <a:rPr lang="en-US" sz="1200" dirty="0"/>
              <a:t>http://pointclouds.org/documentation/tutorials/_</a:t>
            </a:r>
            <a:r>
              <a:rPr lang="en-US" sz="1200" dirty="0" smtClean="0"/>
              <a:t>images/range_image1.jpg</a:t>
            </a:r>
          </a:p>
          <a:p>
            <a:pPr marL="0" indent="0">
              <a:buNone/>
            </a:pPr>
            <a:r>
              <a:rPr lang="en-US" sz="1200" dirty="0" smtClean="0"/>
              <a:t>[4] http</a:t>
            </a:r>
            <a:r>
              <a:rPr lang="en-US" sz="1200" dirty="0"/>
              <a:t>://images.maskworld.com/is/image/maskworld/bigview/captain-professional-beards-made-of-real-hair--103724-kapitaen-captain-beard-bart.jpg</a:t>
            </a:r>
          </a:p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5</a:t>
            </a:r>
            <a:r>
              <a:rPr lang="en-US" sz="1200" dirty="0" smtClean="0"/>
              <a:t>] </a:t>
            </a:r>
            <a:r>
              <a:rPr lang="en-US" sz="1200" dirty="0"/>
              <a:t>http://www.laybourn.org/index.php/sample-page</a:t>
            </a:r>
            <a:r>
              <a:rPr lang="en-US" sz="1200" dirty="0" smtClean="0"/>
              <a:t>/</a:t>
            </a:r>
          </a:p>
          <a:p>
            <a:pPr marL="0" indent="0">
              <a:buNone/>
            </a:pPr>
            <a:r>
              <a:rPr lang="en-US" sz="1200" dirty="0" smtClean="0"/>
              <a:t>[6] </a:t>
            </a:r>
            <a:r>
              <a:rPr lang="en-US" sz="1200" dirty="0"/>
              <a:t>http://www.techwaredist.com/wordpress/index.php/740</a:t>
            </a:r>
            <a:r>
              <a:rPr lang="en-US" sz="1200" dirty="0" smtClean="0"/>
              <a:t>/</a:t>
            </a:r>
          </a:p>
          <a:p>
            <a:pPr marL="0" indent="0">
              <a:buNone/>
            </a:pPr>
            <a:r>
              <a:rPr lang="en-US" sz="1200" dirty="0" smtClean="0"/>
              <a:t>[7] </a:t>
            </a:r>
            <a:r>
              <a:rPr lang="en-US" sz="1200" dirty="0"/>
              <a:t>http://</a:t>
            </a:r>
            <a:r>
              <a:rPr lang="en-US" sz="1200" dirty="0" smtClean="0"/>
              <a:t>www.hardkernel.com/main/products/prdt_info.php</a:t>
            </a:r>
          </a:p>
          <a:p>
            <a:pPr marL="0" indent="0">
              <a:buNone/>
            </a:pPr>
            <a:r>
              <a:rPr lang="en-US" sz="1200" dirty="0" smtClean="0"/>
              <a:t>[8] https</a:t>
            </a:r>
            <a:r>
              <a:rPr lang="en-US" sz="1200" dirty="0"/>
              <a:t>://upload.wikimedia.org/wikipedia/commons/thumb/3/32/OpenCV_Logo_with_text_svg_version.svg/390px-OpenCV_Logo_with_text_svg_version.svg.png </a:t>
            </a:r>
          </a:p>
          <a:p>
            <a:pPr marL="0" indent="0">
              <a:buNone/>
            </a:pPr>
            <a:r>
              <a:rPr lang="en-US" sz="1200" dirty="0" smtClean="0"/>
              <a:t>[9] </a:t>
            </a:r>
            <a:r>
              <a:rPr lang="en-US" sz="1200" dirty="0"/>
              <a:t>http://www.engadget.com/products/logitech/webcam/c500</a:t>
            </a:r>
            <a:r>
              <a:rPr lang="en-US" sz="1200" dirty="0" smtClean="0"/>
              <a:t>/</a:t>
            </a:r>
          </a:p>
          <a:p>
            <a:pPr marL="0" indent="0">
              <a:buNone/>
            </a:pPr>
            <a:r>
              <a:rPr lang="en-US" sz="1200" dirty="0" smtClean="0"/>
              <a:t>[10] </a:t>
            </a:r>
            <a:r>
              <a:rPr lang="en-US" sz="1200" dirty="0"/>
              <a:t>http://</a:t>
            </a:r>
            <a:r>
              <a:rPr lang="en-US" sz="1200" dirty="0" smtClean="0"/>
              <a:t>velodynelidar.com/vlp-16.html</a:t>
            </a:r>
          </a:p>
          <a:p>
            <a:pPr marL="0" indent="0">
              <a:buNone/>
            </a:pPr>
            <a:r>
              <a:rPr lang="en-US" sz="1200" dirty="0" smtClean="0"/>
              <a:t>[11] https</a:t>
            </a:r>
            <a:r>
              <a:rPr lang="en-US" sz="1200" dirty="0"/>
              <a:t>://</a:t>
            </a:r>
            <a:r>
              <a:rPr lang="en-US" sz="1200" dirty="0" smtClean="0"/>
              <a:t>upload.wikimedia.org/wikipedia/commons/f/f7/Azimuth-Altitude_schematic.svg</a:t>
            </a:r>
          </a:p>
          <a:p>
            <a:pPr marL="0" indent="0">
              <a:buNone/>
            </a:pPr>
            <a:r>
              <a:rPr lang="en-US" sz="1200" dirty="0" smtClean="0"/>
              <a:t>[12] http</a:t>
            </a:r>
            <a:r>
              <a:rPr lang="en-US" sz="1200" dirty="0"/>
              <a:t>://</a:t>
            </a:r>
            <a:r>
              <a:rPr lang="en-US" sz="1200" dirty="0" smtClean="0"/>
              <a:t>kidfun.com.au/images/8671140212.JPG</a:t>
            </a:r>
          </a:p>
          <a:p>
            <a:pPr marL="0" indent="0">
              <a:buNone/>
            </a:pPr>
            <a:r>
              <a:rPr lang="en-US" sz="1200" dirty="0"/>
              <a:t>[</a:t>
            </a:r>
            <a:r>
              <a:rPr lang="en-US" sz="1200" dirty="0" smtClean="0"/>
              <a:t>13] </a:t>
            </a:r>
            <a:r>
              <a:rPr lang="en-US" sz="1200" dirty="0"/>
              <a:t>Stanley L. Barnes, “A Technique for Maximizing Details in Numerical Weather Map Analysis,” </a:t>
            </a:r>
            <a:r>
              <a:rPr lang="en-US" sz="1200" i="1" dirty="0"/>
              <a:t>Journal of Applied Meteorology</a:t>
            </a:r>
            <a:r>
              <a:rPr lang="en-US" sz="1200" dirty="0"/>
              <a:t>, vol. 3, pp. 396–409, 1964. 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986971"/>
            <a:ext cx="8631345" cy="5167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[14]https</a:t>
            </a:r>
            <a:r>
              <a:rPr lang="en-US" sz="1200" dirty="0"/>
              <a:t>://www.google.com/url?sa=i&amp;rct=j&amp;q=&amp;esrc=s&amp;source=images&amp;cd=&amp;</a:t>
            </a:r>
            <a:r>
              <a:rPr lang="en-US" sz="1200" dirty="0" smtClean="0"/>
              <a:t>ved=0ahUKEwjOpPiYjavMAhVDVj4KHZroAcwQjBwIBA&amp;url=http%3A%2F%2Fwww.learningaboutelectronics.com%2Fimages%2FSpherical-to-cartesian-rectangular-coordinate-system.png&amp;bvm=bv.120551593,d.d2s&amp;psig=AFQjCNGsMBHcwGyMXJ8RNEeLFh0ZBIztLw&amp;ust=1461718847423110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[15] </a:t>
            </a:r>
            <a:r>
              <a:rPr lang="en-US" sz="1200" dirty="0"/>
              <a:t>http://www.mathworks.com/matlabcentral/answers/uploaded_files/16605/lena.jpg</a:t>
            </a:r>
          </a:p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16] http://eric-yuan.me/wp-content/uploads/2013/10/sift1.jpg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17] http://www.cs.princeton.edu/~</a:t>
            </a:r>
            <a:r>
              <a:rPr lang="en-US" sz="1200" dirty="0" smtClean="0"/>
              <a:t>andyz/ip/proj3/img/stack5.jpg</a:t>
            </a:r>
          </a:p>
          <a:p>
            <a:pPr marL="0" indent="0">
              <a:buNone/>
            </a:pPr>
            <a:r>
              <a:rPr lang="en-US" sz="1200" dirty="0" smtClean="0"/>
              <a:t>[18] </a:t>
            </a:r>
            <a:r>
              <a:rPr lang="en-US" sz="1200" dirty="0"/>
              <a:t>http://pointclouds.org/assets/images/contents/logos/pcl/pointcloudlibrary_vert_large_pos.png</a:t>
            </a:r>
          </a:p>
          <a:p>
            <a:pPr marL="0" indent="0">
              <a:buNone/>
            </a:pPr>
            <a:r>
              <a:rPr lang="en-US" sz="1200" dirty="0"/>
              <a:t>[</a:t>
            </a:r>
            <a:r>
              <a:rPr lang="en-US" sz="1200" dirty="0" smtClean="0"/>
              <a:t>19] </a:t>
            </a:r>
            <a:r>
              <a:rPr lang="en-US" sz="1200" dirty="0" err="1"/>
              <a:t>Lv</a:t>
            </a:r>
            <a:r>
              <a:rPr lang="en-US" sz="1200" dirty="0"/>
              <a:t>, Fang, and </a:t>
            </a:r>
            <a:r>
              <a:rPr lang="en-US" sz="1200" dirty="0" err="1"/>
              <a:t>Kan</a:t>
            </a:r>
            <a:r>
              <a:rPr lang="en-US" sz="1200" dirty="0"/>
              <a:t> Ren. "Automatic Registration of Airborne LiDAR Point Cloud Data and Optical Imagery Depth Map Based on Line and Points Features." </a:t>
            </a:r>
            <a:r>
              <a:rPr lang="en-US" sz="1200" i="1" dirty="0"/>
              <a:t>Infrared Physics &amp; Technology</a:t>
            </a:r>
            <a:r>
              <a:rPr lang="en-US" sz="1200" dirty="0"/>
              <a:t> 71 (2015): 457-63. Web.</a:t>
            </a:r>
          </a:p>
          <a:p>
            <a:pPr marL="0" indent="0">
              <a:buNone/>
            </a:pPr>
            <a:r>
              <a:rPr lang="en-US" sz="1200" dirty="0" smtClean="0"/>
              <a:t>[20] </a:t>
            </a:r>
            <a:r>
              <a:rPr lang="en-US" sz="1200" dirty="0"/>
              <a:t>http://</a:t>
            </a:r>
            <a:r>
              <a:rPr lang="en-US" sz="1200" dirty="0" smtClean="0"/>
              <a:t>www.hardkernel.com/main/products/prdt_info.php</a:t>
            </a:r>
          </a:p>
          <a:p>
            <a:pPr marL="0" indent="0">
              <a:buNone/>
            </a:pPr>
            <a:r>
              <a:rPr lang="en-US" sz="1200" dirty="0" smtClean="0"/>
              <a:t>[21] </a:t>
            </a:r>
            <a:r>
              <a:rPr lang="en-US" sz="1200" dirty="0"/>
              <a:t>http://</a:t>
            </a:r>
            <a:r>
              <a:rPr lang="en-US" sz="1200" dirty="0" smtClean="0"/>
              <a:t>velodynelidar.com/docs/manuals/VLP-16%20User%20Manual%20and%20Programming%20Guide%2063-9243%20Rev%20A.pdf</a:t>
            </a:r>
          </a:p>
          <a:p>
            <a:pPr marL="0" indent="0">
              <a:buNone/>
            </a:pPr>
            <a:r>
              <a:rPr lang="en-US" sz="1200" dirty="0" smtClean="0"/>
              <a:t>[22] </a:t>
            </a:r>
            <a:r>
              <a:rPr lang="en-US" sz="1200" dirty="0"/>
              <a:t>https://</a:t>
            </a:r>
            <a:r>
              <a:rPr lang="en-US" sz="1200" dirty="0" smtClean="0"/>
              <a:t>help.ubuntu.com/community/Installation/SystemRequirements</a:t>
            </a:r>
          </a:p>
          <a:p>
            <a:pPr marL="0" indent="0">
              <a:buNone/>
            </a:pPr>
            <a:r>
              <a:rPr lang="en-US" sz="1200" dirty="0" smtClean="0"/>
              <a:t>[23] </a:t>
            </a:r>
            <a:r>
              <a:rPr lang="en-US" sz="1200" dirty="0"/>
              <a:t>http://getintopc.com/softwares/development/opencv-free-download</a:t>
            </a:r>
            <a:r>
              <a:rPr lang="en-US" sz="1200" dirty="0" smtClean="0"/>
              <a:t>/</a:t>
            </a:r>
          </a:p>
          <a:p>
            <a:pPr marL="0" indent="0">
              <a:buNone/>
            </a:pPr>
            <a:r>
              <a:rPr lang="en-US" sz="1200" dirty="0" smtClean="0"/>
              <a:t>[24] </a:t>
            </a:r>
            <a:r>
              <a:rPr lang="en-US" sz="1200" dirty="0"/>
              <a:t>http://getintopc.com/softwares/development/opencv-free-download</a:t>
            </a:r>
            <a:r>
              <a:rPr lang="en-US" sz="1200" dirty="0" smtClean="0"/>
              <a:t>/</a:t>
            </a:r>
          </a:p>
          <a:p>
            <a:pPr marL="0" indent="0">
              <a:buNone/>
            </a:pPr>
            <a:r>
              <a:rPr lang="en-US" sz="1200" dirty="0" smtClean="0"/>
              <a:t>[25] </a:t>
            </a:r>
            <a:r>
              <a:rPr lang="en-US" sz="1200" dirty="0"/>
              <a:t>http://netpbm.sourceforge.net/doc/ppm.html</a:t>
            </a:r>
          </a:p>
          <a:p>
            <a:pPr marL="0" indent="0">
              <a:buNone/>
            </a:pPr>
            <a:r>
              <a:rPr lang="en-US" sz="1200" dirty="0"/>
              <a:t>[</a:t>
            </a:r>
            <a:r>
              <a:rPr lang="en-US" sz="1200" dirty="0" smtClean="0"/>
              <a:t>26] </a:t>
            </a:r>
            <a:r>
              <a:rPr lang="en-US" sz="1200" dirty="0"/>
              <a:t>http://www.howtogeek.com/howto/30941/whats-the-difference-between-jpg-png-and-gif/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[</a:t>
            </a:r>
            <a:r>
              <a:rPr lang="en-US" sz="1400" dirty="0"/>
              <a:t>27] https://littlecheesecake.files.wordpress.com/2013/05/sift2.png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must:</a:t>
            </a:r>
          </a:p>
          <a:p>
            <a:pPr lvl="1"/>
            <a:r>
              <a:rPr lang="en-US" dirty="0" smtClean="0"/>
              <a:t>Obtain and store lidar data</a:t>
            </a:r>
          </a:p>
          <a:p>
            <a:pPr lvl="1"/>
            <a:r>
              <a:rPr lang="en-US" dirty="0" smtClean="0"/>
              <a:t>Obtain camera images</a:t>
            </a:r>
          </a:p>
          <a:p>
            <a:pPr lvl="1"/>
            <a:r>
              <a:rPr lang="en-US" dirty="0" smtClean="0"/>
              <a:t>Reduce lidar dataset as instructed</a:t>
            </a:r>
          </a:p>
          <a:p>
            <a:pPr lvl="1"/>
            <a:r>
              <a:rPr lang="en-US" dirty="0" smtClean="0"/>
              <a:t>Register lidar data with image data</a:t>
            </a:r>
          </a:p>
          <a:p>
            <a:pPr lvl="1"/>
            <a:r>
              <a:rPr lang="en-US" dirty="0" smtClean="0"/>
              <a:t>Create color overlay image representing distance</a:t>
            </a:r>
          </a:p>
          <a:p>
            <a:pPr lvl="1"/>
            <a:r>
              <a:rPr lang="en-US" dirty="0" smtClean="0"/>
              <a:t>Determine nearest object location and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73D9-DF06-48B7-8E42-229FD292CB9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http://pointclouds.org/documentation/tutorials/_images/range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10" y="3978877"/>
            <a:ext cx="4636694" cy="16651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3832" y="5656346"/>
            <a:ext cx="741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5</a:t>
            </a:r>
            <a:r>
              <a:rPr lang="en-US" dirty="0" smtClean="0"/>
              <a:t>. A color overlay image representing registered distance information [3]</a:t>
            </a:r>
          </a:p>
        </p:txBody>
      </p:sp>
    </p:spTree>
    <p:extLst>
      <p:ext uri="{BB962C8B-B14F-4D97-AF65-F5344CB8AC3E}">
        <p14:creationId xmlns:p14="http://schemas.microsoft.com/office/powerpoint/2010/main" val="27553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9">
      <a:dk1>
        <a:srgbClr val="262626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5C5C5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10319</TotalTime>
  <Words>2700</Words>
  <Application>Microsoft Office PowerPoint</Application>
  <PresentationFormat>On-screen Show (4:3)</PresentationFormat>
  <Paragraphs>641</Paragraphs>
  <Slides>87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Calibri Light</vt:lpstr>
      <vt:lpstr>Cambria Math</vt:lpstr>
      <vt:lpstr>Wingdings</vt:lpstr>
      <vt:lpstr>Retrospect</vt:lpstr>
      <vt:lpstr>3D Environmental Mapping and Imaging for AUVSI RoboBoat</vt:lpstr>
      <vt:lpstr>Presentation Outline</vt:lpstr>
      <vt:lpstr>Presentation Outline</vt:lpstr>
      <vt:lpstr>Problem Background: Motivation</vt:lpstr>
      <vt:lpstr>Problem Background: Motivation</vt:lpstr>
      <vt:lpstr>Problem Background: Objective</vt:lpstr>
      <vt:lpstr>Problem Background: Significance</vt:lpstr>
      <vt:lpstr>Presentation Outline</vt:lpstr>
      <vt:lpstr>Functional Requirements</vt:lpstr>
      <vt:lpstr>Presentation Outline</vt:lpstr>
      <vt:lpstr>Project Overview</vt:lpstr>
      <vt:lpstr>Presentation Outline</vt:lpstr>
      <vt:lpstr>Division of Labor</vt:lpstr>
      <vt:lpstr>Presentation Outline</vt:lpstr>
      <vt:lpstr>Juan Vazquez: Overview</vt:lpstr>
      <vt:lpstr>Juan Vazquez: OS Installation</vt:lpstr>
      <vt:lpstr>Juan Vazquez: OS Installation</vt:lpstr>
      <vt:lpstr>Juan Vazquez: Camera Interface</vt:lpstr>
      <vt:lpstr>Juan Vazquez: Camera Interface</vt:lpstr>
      <vt:lpstr>Juan Vazquez: VLP-16 Interface</vt:lpstr>
      <vt:lpstr>Juan Vazquez: Detection &amp; Read Interface</vt:lpstr>
      <vt:lpstr>Presentation Outline</vt:lpstr>
      <vt:lpstr>Dan Kubik: Overview</vt:lpstr>
      <vt:lpstr>Dan Kubik: Reading lidar data</vt:lpstr>
      <vt:lpstr>Dan Kubik: Reading lidar data</vt:lpstr>
      <vt:lpstr>Dan Kubik: Organizing lidar data</vt:lpstr>
      <vt:lpstr>Dan Kubik: Organizing lidar data</vt:lpstr>
      <vt:lpstr>Dan Kubik: Data flow</vt:lpstr>
      <vt:lpstr>Dan Kubik: Data flow</vt:lpstr>
      <vt:lpstr>Dan Kubik: Data flow</vt:lpstr>
      <vt:lpstr>Dan Kubik: Data flow</vt:lpstr>
      <vt:lpstr>Dan Kubik: Data flow</vt:lpstr>
      <vt:lpstr>Dan Kubik: Data flow</vt:lpstr>
      <vt:lpstr>Dan Kubik: Data flow</vt:lpstr>
      <vt:lpstr>Dan Kubik: Organizing lidar results</vt:lpstr>
      <vt:lpstr>Dan Kubik: Organizing lidar results</vt:lpstr>
      <vt:lpstr>Dan Kubik: Creating color overlay</vt:lpstr>
      <vt:lpstr>Dan Kubik: Barnes Interpolation</vt:lpstr>
      <vt:lpstr>Dan Kubik: Creating color overlay</vt:lpstr>
      <vt:lpstr>Dan Kubik: Overlay creation results</vt:lpstr>
      <vt:lpstr>Dan Kubik: Overlay creation results</vt:lpstr>
      <vt:lpstr>Dan Kubik: Overlay creation results</vt:lpstr>
      <vt:lpstr>Presentation Outline</vt:lpstr>
      <vt:lpstr>David Bumpus: Overview</vt:lpstr>
      <vt:lpstr>Work Accomplished: Object Detection</vt:lpstr>
      <vt:lpstr>SIFT Keypoint Explanation [7]:</vt:lpstr>
      <vt:lpstr>SIFT Keypoint Explanation [7]:</vt:lpstr>
      <vt:lpstr>SIFT Keypoint Explanation [7]:</vt:lpstr>
      <vt:lpstr>SIFT Keypoint Explanation [7]:</vt:lpstr>
      <vt:lpstr>SIFT Keypoint Explanation [7]:</vt:lpstr>
      <vt:lpstr>SIFT Keypoint Explanation [7]:</vt:lpstr>
      <vt:lpstr>Work Accomplished: Image Keypoints</vt:lpstr>
      <vt:lpstr>Work Accomplished: Point Cloud Keypoints</vt:lpstr>
      <vt:lpstr>Work Accomplished: Point Cloud Keypoints</vt:lpstr>
      <vt:lpstr>Presentation Outline</vt:lpstr>
      <vt:lpstr>Conclusion</vt:lpstr>
      <vt:lpstr>Conclusion</vt:lpstr>
      <vt:lpstr>Conclusion</vt:lpstr>
      <vt:lpstr>Conclusion</vt:lpstr>
      <vt:lpstr>3D Environmental Mapping and Imaging for AUVSI RoboBoat</vt:lpstr>
      <vt:lpstr>Additional Slides</vt:lpstr>
      <vt:lpstr>Testing of VLP-16 Puck™</vt:lpstr>
      <vt:lpstr>Testing of Logitech C500 Webcam</vt:lpstr>
      <vt:lpstr>Registration Flowchart</vt:lpstr>
      <vt:lpstr>EMMC vs. microSD Card</vt:lpstr>
      <vt:lpstr>UDP Detection</vt:lpstr>
      <vt:lpstr>Ubuntu Desktop vs. Server</vt:lpstr>
      <vt:lpstr>Creating a Bootable MicroSD Card</vt:lpstr>
      <vt:lpstr>OpenCV System Requirements [24]</vt:lpstr>
      <vt:lpstr>JPG, PNG, &amp; PPM Comparisons [25] [26]</vt:lpstr>
      <vt:lpstr>Webcam Image Properties</vt:lpstr>
      <vt:lpstr>Read/Write Future Development</vt:lpstr>
      <vt:lpstr>Data Diagram: Velodyne User’s Manual</vt:lpstr>
      <vt:lpstr>Storage Classes</vt:lpstr>
      <vt:lpstr>Decoding lidar data</vt:lpstr>
      <vt:lpstr>Reflectivity</vt:lpstr>
      <vt:lpstr>Visually comparing picture to interpolation</vt:lpstr>
      <vt:lpstr>Barnes Interpolation</vt:lpstr>
      <vt:lpstr>SIFT Keypoint Explanation:</vt:lpstr>
      <vt:lpstr>SIFT Keypoint Explanation </vt:lpstr>
      <vt:lpstr>Constraints (1 of 2)</vt:lpstr>
      <vt:lpstr>Constraints (2 of 2)</vt:lpstr>
      <vt:lpstr>Non-functional Requirements</vt:lpstr>
      <vt:lpstr>Metrics</vt:lpstr>
      <vt:lpstr>Resources</vt:lpstr>
      <vt:lpstr>Resources</vt:lpstr>
      <vt:lpstr>Resources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Environmental Mapping and Imaging for AUVSI RoboBoat</dc:title>
  <dc:creator>Microsoft account</dc:creator>
  <cp:lastModifiedBy>Microsoft account</cp:lastModifiedBy>
  <cp:revision>712</cp:revision>
  <dcterms:created xsi:type="dcterms:W3CDTF">2015-09-30T05:17:14Z</dcterms:created>
  <dcterms:modified xsi:type="dcterms:W3CDTF">2016-04-29T15:50:25Z</dcterms:modified>
</cp:coreProperties>
</file>