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57" r:id="rId1"/>
  </p:sldMasterIdLst>
  <p:notesMasterIdLst>
    <p:notesMasterId r:id="rId72"/>
  </p:notesMasterIdLst>
  <p:sldIdLst>
    <p:sldId id="267" r:id="rId2"/>
    <p:sldId id="268" r:id="rId3"/>
    <p:sldId id="272" r:id="rId4"/>
    <p:sldId id="327" r:id="rId5"/>
    <p:sldId id="273" r:id="rId6"/>
    <p:sldId id="328" r:id="rId7"/>
    <p:sldId id="284" r:id="rId8"/>
    <p:sldId id="285" r:id="rId9"/>
    <p:sldId id="286" r:id="rId10"/>
    <p:sldId id="287" r:id="rId11"/>
    <p:sldId id="295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6" r:id="rId20"/>
    <p:sldId id="297" r:id="rId21"/>
    <p:sldId id="256" r:id="rId22"/>
    <p:sldId id="275" r:id="rId23"/>
    <p:sldId id="269" r:id="rId24"/>
    <p:sldId id="331" r:id="rId25"/>
    <p:sldId id="329" r:id="rId26"/>
    <p:sldId id="332" r:id="rId27"/>
    <p:sldId id="333" r:id="rId28"/>
    <p:sldId id="334" r:id="rId29"/>
    <p:sldId id="335" r:id="rId30"/>
    <p:sldId id="258" r:id="rId31"/>
    <p:sldId id="259" r:id="rId32"/>
    <p:sldId id="270" r:id="rId33"/>
    <p:sldId id="260" r:id="rId34"/>
    <p:sldId id="261" r:id="rId35"/>
    <p:sldId id="330" r:id="rId36"/>
    <p:sldId id="278" r:id="rId37"/>
    <p:sldId id="279" r:id="rId38"/>
    <p:sldId id="282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281" r:id="rId57"/>
    <p:sldId id="266" r:id="rId58"/>
    <p:sldId id="262" r:id="rId59"/>
    <p:sldId id="263" r:id="rId60"/>
    <p:sldId id="264" r:id="rId61"/>
    <p:sldId id="265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271" r:id="rId7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7EC268-214B-4280-8893-BB1B20C4DF78}">
  <a:tblStyle styleId="{BF7EC268-214B-4280-8893-BB1B20C4DF78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75986" autoAdjust="0"/>
  </p:normalViewPr>
  <p:slideViewPr>
    <p:cSldViewPr>
      <p:cViewPr varScale="1">
        <p:scale>
          <a:sx n="92" d="100"/>
          <a:sy n="92" d="100"/>
        </p:scale>
        <p:origin x="130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6189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2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35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7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67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68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2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34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14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4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3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6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0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83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cs typeface="Arial"/>
              </a:rPr>
              <a:t/>
            </a:r>
            <a:br>
              <a:rPr lang="en" dirty="0">
                <a:cs typeface="Arial"/>
              </a:rPr>
            </a:br>
            <a:endParaRPr lang="en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98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Arial"/>
              </a:rPr>
              <a:t/>
            </a:r>
            <a:br>
              <a:rPr lang="en-US">
                <a:cs typeface="Arial"/>
              </a:rPr>
            </a:b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357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44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22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28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18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9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02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8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4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5039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796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362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include sampling rates</a:t>
            </a:r>
          </a:p>
          <a:p>
            <a:r>
              <a:rPr lang="en" dirty="0">
                <a:cs typeface="Arial"/>
              </a:rPr>
              <a:t/>
            </a:r>
            <a:br>
              <a:rPr lang="en" dirty="0">
                <a:cs typeface="Arial"/>
              </a:rPr>
            </a:br>
            <a:endParaRPr lang="en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7270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>
                <a:cs typeface="Arial"/>
              </a:rPr>
              <a:t>more discussion of packets</a:t>
            </a:r>
            <a:endParaRPr lang="en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6763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8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pin signals</a:t>
            </a:r>
          </a:p>
        </p:txBody>
      </p:sp>
    </p:spTree>
    <p:extLst>
      <p:ext uri="{BB962C8B-B14F-4D97-AF65-F5344CB8AC3E}">
        <p14:creationId xmlns:p14="http://schemas.microsoft.com/office/powerpoint/2010/main" val="26487295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136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45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7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rs-232  to UART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1C19233-1B7B-4A14-AABB-C5ADAFAA2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36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legend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1C19233-1B7B-4A14-AABB-C5ADAFAA27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758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062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93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282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493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1C19233-1B7B-4A14-AABB-C5ADAFAA27C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453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21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1C19233-1B7B-4A14-AABB-C5ADAFAA27C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24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1C19233-1B7B-4A14-AABB-C5ADAFAA27C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052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2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84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06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927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890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911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65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88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82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305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235307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60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36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2606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6404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8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52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305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1C19233-1B7B-4A14-AABB-C5ADAFAA27C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635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06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852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1C19233-1B7B-4A14-AABB-C5ADAFAA27C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6416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1C19233-1B7B-4A14-AABB-C5ADAFAA27C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6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1420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3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14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9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3572"/>
            <a:ext cx="3761184" cy="5147072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035052"/>
            <a:ext cx="6430967" cy="196214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2997200"/>
            <a:ext cx="5240734" cy="1041401"/>
          </a:xfrm>
        </p:spPr>
        <p:txBody>
          <a:bodyPr anchor="t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4412457"/>
            <a:ext cx="3243033" cy="27384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354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3549649"/>
            <a:ext cx="7514033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3974702"/>
            <a:ext cx="7514033" cy="370284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747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3" cy="2286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383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2571749"/>
            <a:ext cx="6399611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3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284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481436"/>
            <a:ext cx="7514032" cy="11016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3036"/>
            <a:ext cx="7514033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283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2914650"/>
            <a:ext cx="7514033" cy="66675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1400"/>
            <a:ext cx="7514033" cy="7620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1977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4" cy="20454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2628900"/>
            <a:ext cx="7514035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3508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6300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514350"/>
            <a:ext cx="1327777" cy="38290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514350"/>
            <a:ext cx="6014807" cy="382905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4013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981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00349"/>
            <a:ext cx="472907" cy="285952"/>
          </a:xfrm>
        </p:spPr>
        <p:txBody>
          <a:bodyPr/>
          <a:lstStyle>
            <a:lvl1pPr>
              <a:defRPr sz="16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894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000249"/>
            <a:ext cx="6698060" cy="1582787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3583036"/>
            <a:ext cx="669806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024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000250"/>
            <a:ext cx="3671291" cy="234315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000250"/>
            <a:ext cx="3671292" cy="23431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3893" y="4412457"/>
            <a:ext cx="472907" cy="273844"/>
          </a:xfrm>
        </p:spPr>
        <p:txBody>
          <a:bodyPr/>
          <a:lstStyle>
            <a:lvl1pPr>
              <a:defRPr sz="16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699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1993900"/>
            <a:ext cx="34553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2501503"/>
            <a:ext cx="3671292" cy="1841897"/>
          </a:xfrm>
        </p:spPr>
        <p:txBody>
          <a:bodyPr anchor="t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000250"/>
            <a:ext cx="3466903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2501503"/>
            <a:ext cx="3671292" cy="1841897"/>
          </a:xfrm>
        </p:spPr>
        <p:txBody>
          <a:bodyPr anchor="t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094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512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555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00150"/>
            <a:ext cx="2661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514350"/>
            <a:ext cx="4680743" cy="382905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228850"/>
            <a:ext cx="2661841" cy="137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159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314449"/>
            <a:ext cx="4069619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685800"/>
            <a:ext cx="2460731" cy="3429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2343149"/>
            <a:ext cx="4069619" cy="13716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816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0"/>
            <a:ext cx="1827610" cy="51435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619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155" y="1035050"/>
            <a:ext cx="7814320" cy="1257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SAE Formula Car</a:t>
            </a:r>
            <a:br>
              <a:rPr lang="en-US" dirty="0" smtClean="0"/>
            </a:br>
            <a:r>
              <a:rPr lang="en-US" sz="4400" dirty="0" smtClean="0"/>
              <a:t>Data Acquisition &amp; Display System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19350"/>
            <a:ext cx="7854696" cy="13144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February </a:t>
            </a:r>
            <a:r>
              <a:rPr lang="en-US" sz="2400" dirty="0" smtClean="0"/>
              <a:t>25, </a:t>
            </a:r>
            <a:r>
              <a:rPr lang="en-US" sz="2400" dirty="0" smtClean="0"/>
              <a:t>2015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Advisor : Professor Steven Gutschlag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Ahmed </a:t>
            </a:r>
            <a:r>
              <a:rPr lang="en-US" sz="2400" dirty="0" err="1" smtClean="0"/>
              <a:t>Albitar</a:t>
            </a:r>
            <a:r>
              <a:rPr lang="en-US" sz="2400" dirty="0" smtClean="0"/>
              <a:t>	            John Gertie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Justin Ibarra	             	Sean Lenz</a:t>
            </a:r>
          </a:p>
          <a:p>
            <a:endParaRPr lang="en-US" sz="2400" dirty="0"/>
          </a:p>
        </p:txBody>
      </p:sp>
      <p:pic>
        <p:nvPicPr>
          <p:cNvPr id="4" name="Picture 3" descr="BU Logo PMS 186 w-black lin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426" y="73220"/>
            <a:ext cx="3647525" cy="95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Updated Schedule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4487" y="2289330"/>
            <a:ext cx="8069263" cy="2621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31" y="1308708"/>
            <a:ext cx="1223926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00" y="1787525"/>
            <a:ext cx="1205423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1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charset="0"/>
                <a:cs typeface="Arial" charset="0"/>
              </a:rPr>
              <a:t>Mechanical Engineering Meetings </a:t>
            </a:r>
          </a:p>
          <a:p>
            <a:pPr lvl="1"/>
            <a:r>
              <a:rPr lang="en-US">
                <a:latin typeface="Calibri" charset="0"/>
                <a:cs typeface="Arial" charset="0"/>
              </a:rPr>
              <a:t>Temperature Sensor</a:t>
            </a:r>
          </a:p>
          <a:p>
            <a:pPr lvl="1"/>
            <a:r>
              <a:rPr lang="en-US">
                <a:latin typeface="Calibri" charset="0"/>
                <a:cs typeface="Arial" charset="0"/>
              </a:rPr>
              <a:t>Dimensions</a:t>
            </a:r>
          </a:p>
          <a:p>
            <a:pPr lvl="1"/>
            <a:r>
              <a:rPr lang="en-US">
                <a:latin typeface="Calibri" charset="0"/>
                <a:cs typeface="Arial" charset="0"/>
              </a:rPr>
              <a:t>Hall-Effect sensor</a:t>
            </a:r>
          </a:p>
          <a:p>
            <a:endParaRPr lang="en-US">
              <a:latin typeface="Calibri" charset="0"/>
              <a:cs typeface="Arial" charset="0"/>
            </a:endParaRPr>
          </a:p>
          <a:p>
            <a:r>
              <a:rPr lang="en-US">
                <a:latin typeface="Calibri" charset="0"/>
              </a:rPr>
              <a:t>Cost Analysis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889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/>
              </a:rPr>
              <a:t>Current Temperature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738" y="1311513"/>
            <a:ext cx="7513637" cy="3620850"/>
          </a:xfrm>
        </p:spPr>
        <p:txBody>
          <a:bodyPr>
            <a:normAutofit/>
          </a:bodyPr>
          <a:lstStyle/>
          <a:p>
            <a:r>
              <a:rPr lang="en-US">
                <a:latin typeface="Corbel"/>
                <a:cs typeface="Arial" charset="0"/>
              </a:rPr>
              <a:t>ProSense TTD25N-20-0300F-H</a:t>
            </a:r>
          </a:p>
          <a:p>
            <a:r>
              <a:rPr lang="en-US">
                <a:latin typeface="Corbel"/>
                <a:cs typeface="Arial" charset="0"/>
              </a:rPr>
              <a:t>$ 126</a:t>
            </a:r>
          </a:p>
          <a:p>
            <a:r>
              <a:rPr lang="en-US">
                <a:latin typeface="Corbel"/>
                <a:cs typeface="Arial" charset="0"/>
              </a:rPr>
              <a:t>Analog output: 4 to 20mA</a:t>
            </a:r>
          </a:p>
          <a:p>
            <a:r>
              <a:rPr lang="en-US">
                <a:latin typeface="Corbel"/>
                <a:cs typeface="Arial" charset="0"/>
              </a:rPr>
              <a:t>Operating Voltage: 10 to 30VDC</a:t>
            </a:r>
          </a:p>
          <a:p>
            <a:r>
              <a:rPr lang="en-US">
                <a:latin typeface="Corbel"/>
                <a:cs typeface="Arial" charset="0"/>
              </a:rPr>
              <a:t>Temperature range: 0-300 F</a:t>
            </a:r>
          </a:p>
          <a:p>
            <a:r>
              <a:rPr lang="en-US">
                <a:latin typeface="Corbel"/>
                <a:cs typeface="Arial" charset="0"/>
              </a:rPr>
              <a:t>¼ NPT</a:t>
            </a:r>
          </a:p>
          <a:p>
            <a:r>
              <a:rPr lang="en-US">
                <a:latin typeface="Corbel"/>
              </a:rPr>
              <a:t>Cable : CD12L-0B-020-A0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784" y="159292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8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Temperature Sensor Circuitry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879" y="1551800"/>
            <a:ext cx="2692325" cy="2343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153" y="3919558"/>
            <a:ext cx="27432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Inverting Op-amp</a:t>
            </a:r>
          </a:p>
        </p:txBody>
      </p:sp>
    </p:spTree>
    <p:extLst>
      <p:ext uri="{BB962C8B-B14F-4D97-AF65-F5344CB8AC3E}">
        <p14:creationId xmlns:p14="http://schemas.microsoft.com/office/powerpoint/2010/main" val="288084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/>
              </a:rPr>
              <a:t>Temperature Sensor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rbel"/>
                <a:ea typeface="Cambria Math" charset="0"/>
                <a:cs typeface="Arial" charset="0"/>
              </a:rPr>
              <a:t>Within 3 percent accuracy</a:t>
            </a:r>
          </a:p>
          <a:p>
            <a:r>
              <a:rPr lang="en-US">
                <a:latin typeface="Corbel"/>
                <a:ea typeface="Cambria Math" charset="0"/>
                <a:cs typeface="Arial" charset="0"/>
              </a:rPr>
              <a:t>T = m </a:t>
            </a:r>
            <a:r>
              <a:rPr lang="en-US">
                <a:latin typeface="Corbel" charset="0"/>
                <a:ea typeface="Cambria Math" charset="0"/>
                <a:cs typeface="Arial" charset="0"/>
              </a:rPr>
              <a:t>× </a:t>
            </a:r>
            <a:r>
              <a:rPr lang="en-US">
                <a:latin typeface="Corbel"/>
                <a:ea typeface="Cambria Math" charset="0"/>
                <a:cs typeface="Arial" charset="0"/>
              </a:rPr>
              <a:t>Io +k        ( Io = V</a:t>
            </a:r>
            <a:r>
              <a:rPr lang="en-US">
                <a:latin typeface="Corbel" charset="0"/>
                <a:ea typeface="Cambria Math" charset="0"/>
                <a:cs typeface="Arial" charset="0"/>
              </a:rPr>
              <a:t>×Rf)</a:t>
            </a:r>
          </a:p>
          <a:p>
            <a:r>
              <a:rPr lang="en-US">
                <a:latin typeface="Corbel"/>
                <a:cs typeface="Arial" charset="0"/>
              </a:rPr>
              <a:t>m = 10418.75</a:t>
            </a:r>
          </a:p>
          <a:p>
            <a:r>
              <a:rPr lang="en-US">
                <a:latin typeface="Corbel"/>
                <a:cs typeface="Arial" charset="0"/>
              </a:rPr>
              <a:t>k = -59.48 </a:t>
            </a:r>
          </a:p>
          <a:p>
            <a:r>
              <a:rPr lang="en-US">
                <a:latin typeface="Corbel"/>
              </a:rPr>
              <a:t>Linear Sensor</a:t>
            </a:r>
          </a:p>
          <a:p>
            <a:endParaRPr lang="en-US"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831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 vs Current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15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84" y="1894850"/>
            <a:ext cx="2743200" cy="2132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784" y="1618058"/>
            <a:ext cx="2743200" cy="26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0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/>
              </a:rPr>
              <a:t>Current Pressure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Corbel"/>
                <a:cs typeface="Arial" charset="0"/>
              </a:rPr>
              <a:t>ProSense PTD25-20-0100H</a:t>
            </a:r>
          </a:p>
          <a:p>
            <a:r>
              <a:rPr lang="en-US">
                <a:latin typeface="Corbel"/>
                <a:cs typeface="Arial" charset="0"/>
              </a:rPr>
              <a:t>$126</a:t>
            </a:r>
          </a:p>
          <a:p>
            <a:r>
              <a:rPr lang="en-US">
                <a:latin typeface="Corbel"/>
                <a:cs typeface="Arial" charset="0"/>
              </a:rPr>
              <a:t>Analog output: 4 to 20mA</a:t>
            </a:r>
          </a:p>
          <a:p>
            <a:r>
              <a:rPr lang="en-US">
                <a:latin typeface="Corbel"/>
                <a:cs typeface="Arial" charset="0"/>
              </a:rPr>
              <a:t>Operating Voltage: 9.6 to 32VDC</a:t>
            </a:r>
          </a:p>
          <a:p>
            <a:r>
              <a:rPr lang="en-US">
                <a:latin typeface="Corbel"/>
                <a:cs typeface="Arial" charset="0"/>
              </a:rPr>
              <a:t>PSI range: 0 to 100</a:t>
            </a:r>
          </a:p>
          <a:p>
            <a:r>
              <a:rPr lang="en-US">
                <a:latin typeface="Corbel"/>
                <a:cs typeface="Arial" charset="0"/>
              </a:rPr>
              <a:t>¼ NPT</a:t>
            </a:r>
          </a:p>
          <a:p>
            <a:r>
              <a:rPr lang="en-US">
                <a:latin typeface="Corbel"/>
              </a:rPr>
              <a:t>Cable : CD12L-0B-020-C0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16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492" y="1826416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5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Pressure Sensor Circuitry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17</a:t>
            </a:fld>
            <a:endParaRPr lang="e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6165" y="1500802"/>
            <a:ext cx="2692325" cy="2343150"/>
          </a:xfrm>
        </p:spPr>
      </p:pic>
      <p:sp>
        <p:nvSpPr>
          <p:cNvPr id="10" name="TextBox 9"/>
          <p:cNvSpPr txBox="1"/>
          <p:nvPr/>
        </p:nvSpPr>
        <p:spPr>
          <a:xfrm>
            <a:off x="3854331" y="3955985"/>
            <a:ext cx="27432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/>
              <a:t>Inverting Op-amp</a:t>
            </a:r>
          </a:p>
        </p:txBody>
      </p:sp>
    </p:spTree>
    <p:extLst>
      <p:ext uri="{BB962C8B-B14F-4D97-AF65-F5344CB8AC3E}">
        <p14:creationId xmlns:p14="http://schemas.microsoft.com/office/powerpoint/2010/main" val="130025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RPM and Velocity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Mechanical Engineering sensor</a:t>
            </a:r>
          </a:p>
          <a:p>
            <a:r>
              <a:rPr lang="en-US"/>
              <a:t>Supply voltage: 4.5 - 24 V DC</a:t>
            </a:r>
          </a:p>
          <a:p>
            <a:r>
              <a:rPr lang="en-US"/>
              <a:t>Supply current: 10 - 20 mA</a:t>
            </a:r>
          </a:p>
          <a:p>
            <a:r>
              <a:rPr lang="en-US"/>
              <a:t>Output signal type: Pulse 0-50 V</a:t>
            </a:r>
          </a:p>
          <a:p>
            <a:r>
              <a:rPr lang="en-US"/>
              <a:t>Sensing distance : 0.5 to 2 mm</a:t>
            </a:r>
          </a:p>
          <a:p>
            <a:r>
              <a:rPr lang="en-US"/>
              <a:t>Operating temperature range: -40 to 150 Celsius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0356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Remaining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rbel"/>
              </a:rPr>
              <a:t>Create Sensor’s Circuitry</a:t>
            </a:r>
          </a:p>
          <a:p>
            <a:r>
              <a:rPr lang="en-US">
                <a:latin typeface="Corbel"/>
              </a:rPr>
              <a:t>Test the Sensors</a:t>
            </a:r>
          </a:p>
          <a:p>
            <a:r>
              <a:rPr lang="en-US">
                <a:latin typeface="Corbel"/>
              </a:rPr>
              <a:t>Install the Sensors</a:t>
            </a:r>
          </a:p>
          <a:p>
            <a:r>
              <a:rPr lang="en-US">
                <a:latin typeface="Corbel"/>
              </a:rPr>
              <a:t>Test the System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892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662" y="118624"/>
            <a:ext cx="7513638" cy="831431"/>
          </a:xfrm>
        </p:spPr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963" y="969004"/>
            <a:ext cx="6735930" cy="35077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Acquire 5 Key data points from SAE Formula Car</a:t>
            </a:r>
          </a:p>
          <a:p>
            <a:pPr lvl="1"/>
            <a:r>
              <a:rPr lang="en-US" dirty="0" smtClean="0"/>
              <a:t>RPM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Oil Pressure</a:t>
            </a:r>
          </a:p>
          <a:p>
            <a:pPr lvl="1"/>
            <a:r>
              <a:rPr lang="en-US" dirty="0" smtClean="0"/>
              <a:t>Water Temperature</a:t>
            </a:r>
          </a:p>
          <a:p>
            <a:pPr lvl="1"/>
            <a:r>
              <a:rPr lang="en-US" dirty="0" smtClean="0"/>
              <a:t>Battery Voltage</a:t>
            </a:r>
          </a:p>
          <a:p>
            <a:r>
              <a:rPr lang="en-US" dirty="0" smtClean="0"/>
              <a:t>Aggressive Notification system to alert driver if data exceeds threshold values</a:t>
            </a:r>
          </a:p>
          <a:p>
            <a:r>
              <a:rPr lang="en-US" dirty="0" smtClean="0"/>
              <a:t>Multi-mode touch screen display</a:t>
            </a:r>
          </a:p>
          <a:p>
            <a:r>
              <a:rPr lang="en-US" dirty="0" smtClean="0"/>
              <a:t>Wireless transmission of data to off-track computer</a:t>
            </a:r>
          </a:p>
          <a:p>
            <a:r>
              <a:rPr lang="en-US" dirty="0" smtClean="0"/>
              <a:t>Data Logger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en" sz="1800"/>
              <a:pPr/>
              <a:t>2</a:t>
            </a:fld>
            <a:endParaRPr lang="e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Remaining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20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3200400" y="2343150"/>
            <a:ext cx="27432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2343150"/>
            <a:ext cx="27432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20" y="1688729"/>
            <a:ext cx="7747466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5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011363" y="676734"/>
            <a:ext cx="6675437" cy="42461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dirty="0"/>
              <a:t>Subsystem Block Diagram</a:t>
            </a:r>
            <a:endParaRPr lang="en" dirty="0"/>
          </a:p>
          <a:p>
            <a:pPr marL="457200" lvl="0" indent="-4318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dirty="0"/>
              <a:t>Schedule/Percentage complete</a:t>
            </a:r>
            <a:endParaRPr lang="en" dirty="0"/>
          </a:p>
          <a:p>
            <a:pPr marL="457200" lvl="0" indent="-4318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dirty="0">
                <a:latin typeface="Corbel" charset="0"/>
              </a:rPr>
              <a:t>Hardware &amp; Software Used</a:t>
            </a:r>
          </a:p>
          <a:p>
            <a:pPr marL="457200" lvl="0" indent="-4318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dirty="0">
                <a:latin typeface="Corbel" charset="0"/>
              </a:rPr>
              <a:t>Design analysis and</a:t>
            </a:r>
            <a:r>
              <a:rPr lang="en" dirty="0">
                <a:latin typeface="Corbel" charset="0"/>
              </a:rPr>
              <a:t> </a:t>
            </a:r>
            <a:r>
              <a:rPr lang="en-US" dirty="0">
                <a:latin typeface="Corbel" charset="0"/>
              </a:rPr>
              <a:t>approach</a:t>
            </a:r>
            <a:endParaRPr lang="en" dirty="0">
              <a:latin typeface="Corbel" charset="0"/>
            </a:endParaRPr>
          </a:p>
          <a:p>
            <a:pPr marL="457200" indent="-431800">
              <a:lnSpc>
                <a:spcPct val="150000"/>
              </a:lnSpc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ADC </a:t>
            </a:r>
            <a:r>
              <a:rPr lang="en-US" dirty="0"/>
              <a:t>Code</a:t>
            </a:r>
            <a:endParaRPr lang="en" dirty="0">
              <a:latin typeface="Corbel" charset="0"/>
            </a:endParaRPr>
          </a:p>
          <a:p>
            <a:pPr marL="457200" lvl="0" indent="-4318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Testing with simulated sensor data</a:t>
            </a:r>
          </a:p>
          <a:p>
            <a:pPr marL="457200" lvl="0" indent="-4318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Interfacing with LabView</a:t>
            </a:r>
          </a:p>
          <a:p>
            <a:pPr marL="457200" indent="-431800">
              <a:lnSpc>
                <a:spcPct val="150000"/>
              </a:lnSpc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dirty="0">
                <a:latin typeface="Corbel" charset="0"/>
              </a:rPr>
              <a:t>Research conclusion</a:t>
            </a:r>
          </a:p>
          <a:p>
            <a:pPr marL="457200" lvl="0" indent="-4318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dirty="0">
                <a:latin typeface="Corbel" charset="0"/>
              </a:rPr>
              <a:t>Results</a:t>
            </a:r>
          </a:p>
          <a:p>
            <a:pPr marL="457200" lvl="0" indent="-4318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dirty="0">
                <a:latin typeface="Corbel" charset="0"/>
              </a:rPr>
              <a:t>Remaining Work</a:t>
            </a:r>
            <a:endParaRPr lang="en" dirty="0">
              <a:latin typeface="Corbel" charset="0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2898" y="129407"/>
            <a:ext cx="8229600" cy="646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Outline for </a:t>
            </a:r>
            <a:r>
              <a:rPr lang="en-US"/>
              <a:t>John</a:t>
            </a:r>
            <a:r>
              <a:rPr lang="en"/>
              <a:t> </a:t>
            </a:r>
            <a:r>
              <a:rPr lang="en-US"/>
              <a:t>&amp; Justin</a:t>
            </a:r>
            <a:endParaRPr lang="e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21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Subsystem Block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22</a:t>
            </a:fld>
            <a:endParaRPr lang="en"/>
          </a:p>
        </p:txBody>
      </p:sp>
      <p:pic>
        <p:nvPicPr>
          <p:cNvPr id="5" name="Picture 4" descr="block dia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5" y="1496270"/>
            <a:ext cx="6868886" cy="30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28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23</a:t>
            </a:fld>
            <a:endParaRPr lang="en"/>
          </a:p>
        </p:txBody>
      </p:sp>
      <p:pic>
        <p:nvPicPr>
          <p:cNvPr id="6" name="Picture 5" descr="Gantt chart 2_20_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" b="10730"/>
          <a:stretch>
            <a:fillRect/>
          </a:stretch>
        </p:blipFill>
        <p:spPr>
          <a:xfrm>
            <a:off x="1283190" y="1196926"/>
            <a:ext cx="7102894" cy="35038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2114" y="1451749"/>
            <a:ext cx="146521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>
            <a:spAutoFit/>
          </a:bodyPr>
          <a:lstStyle/>
          <a:p>
            <a:pPr algn="ctr"/>
            <a:r>
              <a:rPr lang="en-US"/>
              <a:t>Complete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1513" y="1441450"/>
            <a:ext cx="1465526" cy="306388"/>
          </a:xfrm>
          <a:prstGeom prst="rect">
            <a:avLst/>
          </a:prstGeom>
          <a:solidFill>
            <a:srgbClr val="7030A0"/>
          </a:solidFill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Incomplete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2400"/>
              <a:t>100% complete with microcontroller to Aerocomm transceiver communication</a:t>
            </a:r>
          </a:p>
          <a:p>
            <a:pPr lvl="2"/>
            <a:endParaRPr lang="en-US"/>
          </a:p>
          <a:p>
            <a:pPr lvl="2"/>
            <a:r>
              <a:rPr lang="en-US" sz="2400"/>
              <a:t>100% complete with </a:t>
            </a:r>
            <a:r>
              <a:rPr lang="pt-BR" sz="2400"/>
              <a:t>Aerocomm transceiver to Aerocomm </a:t>
            </a:r>
            <a:r>
              <a:rPr lang="en-US" sz="2400"/>
              <a:t>transceiver wireless communication</a:t>
            </a:r>
          </a:p>
          <a:p>
            <a:pPr lvl="2"/>
            <a:endParaRPr lang="en-US"/>
          </a:p>
          <a:p>
            <a:pPr lvl="2"/>
            <a:r>
              <a:rPr lang="en-US" sz="2400"/>
              <a:t>80% complete with wireless transmission to LABview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Percentage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3668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&amp; Software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0662" y="1563549"/>
            <a:ext cx="3671291" cy="2343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Hardware</a:t>
            </a:r>
          </a:p>
          <a:p>
            <a:r>
              <a:rPr lang="en-US" sz="2400">
                <a:solidFill>
                  <a:srgbClr val="000000"/>
                </a:solidFill>
                <a:latin typeface="Corbel"/>
              </a:rPr>
              <a:t>Atmega128</a:t>
            </a:r>
          </a:p>
          <a:p>
            <a:r>
              <a:rPr lang="en-US" sz="2400">
                <a:solidFill>
                  <a:srgbClr val="000000"/>
                </a:solidFill>
                <a:latin typeface="Corbel"/>
              </a:rPr>
              <a:t>Aerocomm AC4790</a:t>
            </a:r>
          </a:p>
          <a:p>
            <a:r>
              <a:rPr lang="en-US" sz="2400">
                <a:solidFill>
                  <a:srgbClr val="000000"/>
                </a:solidFill>
                <a:latin typeface="Corbel"/>
              </a:rPr>
              <a:t>Laptop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416" y="1585115"/>
            <a:ext cx="3671292" cy="2343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Software</a:t>
            </a:r>
          </a:p>
          <a:p>
            <a:r>
              <a:rPr lang="en-US" sz="2400">
                <a:solidFill>
                  <a:srgbClr val="000000"/>
                </a:solidFill>
                <a:latin typeface="Corbel"/>
              </a:rPr>
              <a:t>Atmel Studio</a:t>
            </a:r>
          </a:p>
          <a:p>
            <a:r>
              <a:rPr lang="en-US" sz="2400">
                <a:solidFill>
                  <a:srgbClr val="000000"/>
                </a:solidFill>
                <a:latin typeface="Corbel"/>
              </a:rPr>
              <a:t>HyperTerminal</a:t>
            </a:r>
          </a:p>
          <a:p>
            <a:r>
              <a:rPr lang="en-US" sz="2400">
                <a:solidFill>
                  <a:srgbClr val="000000"/>
                </a:solidFill>
                <a:latin typeface="Corbel"/>
              </a:rPr>
              <a:t>LabVIEW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9439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2"/>
            <a:r>
              <a:rPr lang="en-US" sz="2400"/>
              <a:t>Familiarize myself with progress John made last semester involving the wireless transmission.</a:t>
            </a:r>
          </a:p>
          <a:p>
            <a:pPr lvl="2"/>
            <a:endParaRPr lang="en-US"/>
          </a:p>
          <a:p>
            <a:pPr lvl="2"/>
            <a:r>
              <a:rPr lang="en-US" sz="2400"/>
              <a:t>Look over Aercomm manual to understand how it sends and receives data wirelessly.</a:t>
            </a:r>
          </a:p>
          <a:p>
            <a:pPr lvl="2"/>
            <a:endParaRPr lang="en-US"/>
          </a:p>
          <a:p>
            <a:pPr lvl="2"/>
            <a:r>
              <a:rPr lang="en-US" sz="2400"/>
              <a:t>Research how LABview interacts with incoming signals.</a:t>
            </a:r>
          </a:p>
          <a:p>
            <a:pPr lvl="2"/>
            <a:endParaRPr lang="en-US"/>
          </a:p>
          <a:p>
            <a:pPr lvl="2"/>
            <a:r>
              <a:rPr lang="en-US" sz="2400"/>
              <a:t>Look over microcontroller datasheet as to understand what each of the pins on it are use for and how they are initialized in code.</a:t>
            </a:r>
          </a:p>
          <a:p>
            <a:pPr lvl="2"/>
            <a:endParaRPr lang="en-US"/>
          </a:p>
          <a:p>
            <a:pPr lvl="2"/>
            <a:r>
              <a:rPr lang="en-US" sz="2400"/>
              <a:t>Researching error codes and what most likely cause certain ones we were receiving.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Research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1939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sz="2400"/>
              <a:t>Design a system that receives data from incoming signals.</a:t>
            </a:r>
          </a:p>
          <a:p>
            <a:pPr lvl="3"/>
            <a:r>
              <a:rPr lang="en-US" sz="2000"/>
              <a:t>A to D converter</a:t>
            </a:r>
          </a:p>
          <a:p>
            <a:pPr lvl="2"/>
            <a:r>
              <a:rPr lang="en-US" sz="2400"/>
              <a:t>Design a system that transmits the data receive wirelessly between two transceivers.</a:t>
            </a:r>
          </a:p>
          <a:p>
            <a:pPr lvl="2"/>
            <a:r>
              <a:rPr lang="en-US" sz="2400"/>
              <a:t>Design a system that displays the wirelessly sent  data values in LABview</a:t>
            </a:r>
          </a:p>
          <a:p>
            <a:pPr lvl="3"/>
            <a:r>
              <a:rPr lang="en-US" sz="2000"/>
              <a:t>Real time</a:t>
            </a:r>
          </a:p>
          <a:p>
            <a:pPr lvl="3"/>
            <a:r>
              <a:rPr lang="en-US" sz="2000"/>
              <a:t>Accurate</a:t>
            </a:r>
          </a:p>
          <a:p>
            <a:pPr lvl="3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8798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2"/>
            <a:r>
              <a:rPr lang="en-US" sz="2400"/>
              <a:t>First analyze wireless transmission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orbel"/>
              </a:rPr>
              <a:t>Look on hyperterminal to make sure data sent is the correct number of bytes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orbel"/>
              </a:rPr>
              <a:t>Look on hyperterminal to analyze the bytes and make sure the values change as input sensor values change</a:t>
            </a:r>
          </a:p>
          <a:p>
            <a:pPr lvl="2"/>
            <a:r>
              <a:rPr lang="en-US" sz="2400"/>
              <a:t>Use oscilloscope to view output of pins</a:t>
            </a:r>
          </a:p>
          <a:p>
            <a:pPr lvl="3"/>
            <a:r>
              <a:rPr lang="en-US" sz="2000"/>
              <a:t>Correct high and low voltage signals.</a:t>
            </a:r>
          </a:p>
          <a:p>
            <a:pPr lvl="3"/>
            <a:r>
              <a:rPr lang="en-US" sz="2000"/>
              <a:t>Allows us to see the frequency of data being received and sent.</a:t>
            </a:r>
          </a:p>
          <a:p>
            <a:pPr lvl="2"/>
            <a:r>
              <a:rPr lang="en-US" sz="2400"/>
              <a:t>View data received in LABview to make sure it is same as on hyperterminal.</a:t>
            </a:r>
          </a:p>
          <a:p>
            <a:pPr lvl="3"/>
            <a:r>
              <a:rPr lang="en-US" sz="2000"/>
              <a:t>Allows us to verify LABview is analyzing incoming signals correctly.</a:t>
            </a:r>
          </a:p>
          <a:p>
            <a:pPr lvl="3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1936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2400">
                <a:solidFill>
                  <a:srgbClr val="000000"/>
                </a:solidFill>
                <a:latin typeface="Corbel"/>
              </a:rPr>
              <a:t>Software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orbel"/>
              </a:rPr>
              <a:t>No new software needed to be purchase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orbel"/>
              </a:rPr>
              <a:t>Microcontroller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orbel"/>
              </a:rPr>
              <a:t>Atmega128 -chip costs about 12$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orbel"/>
              </a:rPr>
              <a:t>Aerocomm AC4790board and transceivers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orbel"/>
              </a:rPr>
              <a:t>Board and transceivers -45$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orbel"/>
              </a:rPr>
              <a:t>Using from previous years projects.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consderations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397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329" y="1474208"/>
            <a:ext cx="7514035" cy="2343151"/>
          </a:xfrm>
        </p:spPr>
        <p:txBody>
          <a:bodyPr>
            <a:normAutofit lnSpcReduction="10000"/>
          </a:bodyPr>
          <a:lstStyle/>
          <a:p>
            <a:r>
              <a:rPr lang="en-US" sz="2400"/>
              <a:t>System block diagram</a:t>
            </a:r>
          </a:p>
          <a:p>
            <a:r>
              <a:rPr lang="en-US" sz="2400"/>
              <a:t>Division of Labor</a:t>
            </a:r>
          </a:p>
          <a:p>
            <a:r>
              <a:rPr lang="en-US" sz="2400"/>
              <a:t>Sensor interfacing</a:t>
            </a:r>
          </a:p>
          <a:p>
            <a:r>
              <a:rPr lang="en-US" sz="2400"/>
              <a:t>Interfacing transceiver with LabVIEW</a:t>
            </a:r>
          </a:p>
          <a:p>
            <a:r>
              <a:rPr lang="en-US" sz="2400"/>
              <a:t>Interfacing microcontroller with Amulet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en" sz="1800"/>
              <a:pPr/>
              <a:t>3</a:t>
            </a:fld>
            <a:endParaRPr lang="en" sz="1800"/>
          </a:p>
        </p:txBody>
      </p:sp>
    </p:spTree>
    <p:extLst>
      <p:ext uri="{BB962C8B-B14F-4D97-AF65-F5344CB8AC3E}">
        <p14:creationId xmlns:p14="http://schemas.microsoft.com/office/powerpoint/2010/main" val="2772667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540729" y="1244600"/>
            <a:ext cx="7146071" cy="36306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2400" dirty="0"/>
              <a:t>Needed to convert sensor data for LabVIEW</a:t>
            </a:r>
          </a:p>
          <a:p>
            <a:pPr marL="457200" indent="-431800">
              <a:lnSpc>
                <a:spcPct val="150000"/>
              </a:lnSpc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2400" dirty="0"/>
              <a:t>ADC code</a:t>
            </a:r>
          </a:p>
          <a:p>
            <a:pPr marL="800100" lvl="1" indent="-431800">
              <a:lnSpc>
                <a:spcPct val="150000"/>
              </a:lnSpc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 dirty="0"/>
              <a:t>Initialization</a:t>
            </a:r>
          </a:p>
          <a:p>
            <a:pPr marL="800100" lvl="1" indent="-431800">
              <a:lnSpc>
                <a:spcPct val="150000"/>
              </a:lnSpc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2000" dirty="0"/>
              <a:t>Interrupt Service Routine(ISR)</a:t>
            </a:r>
            <a:endParaRPr lang="en" sz="2000" dirty="0"/>
          </a:p>
          <a:p>
            <a:pPr marL="800100" lvl="1" indent="-431800">
              <a:lnSpc>
                <a:spcPct val="150000"/>
              </a:lnSpc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2000" dirty="0"/>
              <a:t>Ascii </a:t>
            </a:r>
            <a:r>
              <a:rPr lang="en" sz="2000" dirty="0"/>
              <a:t>function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30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357965" y="206375"/>
            <a:ext cx="7328835" cy="9937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Initialization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950" y="135062"/>
            <a:ext cx="3466775" cy="48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31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7008" y="191834"/>
            <a:ext cx="3856320" cy="993775"/>
          </a:xfrm>
        </p:spPr>
        <p:txBody>
          <a:bodyPr/>
          <a:lstStyle/>
          <a:p>
            <a:pPr algn="l"/>
            <a:r>
              <a:rPr lang="en-US" dirty="0" smtClean="0"/>
              <a:t>ISR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32</a:t>
            </a:fld>
            <a:endParaRPr lang="en"/>
          </a:p>
        </p:txBody>
      </p:sp>
      <p:pic>
        <p:nvPicPr>
          <p:cNvPr id="5" name="Picture 4" descr="ISR Flowch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90550"/>
            <a:ext cx="5070581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070764" y="1244600"/>
            <a:ext cx="7616036" cy="36306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/>
              <a:t>Linear Output</a:t>
            </a:r>
          </a:p>
          <a:p>
            <a:pPr lvl="1"/>
            <a:r>
              <a:rPr lang="en-US" sz="2000" dirty="0"/>
              <a:t>Oil Pressure, Water Temperature, Battery Voltage</a:t>
            </a:r>
          </a:p>
          <a:p>
            <a:pPr lvl="1"/>
            <a:r>
              <a:rPr lang="en-US" sz="2000" dirty="0"/>
              <a:t>Simulated with Power Supply</a:t>
            </a:r>
          </a:p>
          <a:p>
            <a:pPr lvl="1"/>
            <a:endParaRPr lang="en-US" sz="1600" dirty="0"/>
          </a:p>
          <a:p>
            <a:r>
              <a:rPr lang="en-US" sz="2400" dirty="0"/>
              <a:t>Pulse Output</a:t>
            </a:r>
          </a:p>
          <a:p>
            <a:pPr lvl="1"/>
            <a:r>
              <a:rPr lang="en-US" sz="2000" dirty="0"/>
              <a:t>Tachometer, Speedometer</a:t>
            </a:r>
          </a:p>
          <a:p>
            <a:pPr lvl="1"/>
            <a:r>
              <a:rPr lang="en-US" sz="2000" dirty="0"/>
              <a:t>Simulated with the Wave Generator</a:t>
            </a:r>
          </a:p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 dirty="0"/>
              <a:t>Testing with </a:t>
            </a:r>
            <a:r>
              <a:rPr lang="en" sz="3000" b="0" dirty="0" smtClean="0"/>
              <a:t>Simulated Data</a:t>
            </a:r>
            <a:endParaRPr lang="en" sz="3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33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153794" y="1121445"/>
            <a:ext cx="7328835" cy="36306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Communication Protocol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Universal Asynchronous Receiver/Transmitter(UART)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Transmission Type</a:t>
            </a:r>
          </a:p>
          <a:p>
            <a:pPr lvl="1">
              <a:lnSpc>
                <a:spcPct val="150000"/>
              </a:lnSpc>
            </a:pPr>
            <a:r>
              <a:rPr lang="en-US" sz="1600" dirty="0" err="1"/>
              <a:t>Ascii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Sent using packets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Interfacing with LabView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34</a:t>
            </a:fld>
            <a:endParaRPr lang="en"/>
          </a:p>
        </p:txBody>
      </p:sp>
      <p:pic>
        <p:nvPicPr>
          <p:cNvPr id="5" name="Picture 4" descr="LabVIEW front sent da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734" y="2127087"/>
            <a:ext cx="4382129" cy="27687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LabVIEW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38" y="1595559"/>
            <a:ext cx="7513637" cy="2747841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latin typeface="Corbel"/>
              </a:rPr>
              <a:t>16 byte array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orbel"/>
              </a:rPr>
              <a:t>2 bytes dedicated to water temperature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orbel"/>
              </a:rPr>
              <a:t>2 bytes dedicated to oil pressure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orbel"/>
              </a:rPr>
              <a:t>4 bytes dedicated to MPH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orbel"/>
              </a:rPr>
              <a:t>4 bytes dedicated to RPM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orbel"/>
              </a:rPr>
              <a:t>Other bytes to be used for flags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3153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263" y="1425575"/>
            <a:ext cx="7161212" cy="3165861"/>
          </a:xfrm>
        </p:spPr>
        <p:txBody>
          <a:bodyPr/>
          <a:lstStyle/>
          <a:p>
            <a:r>
              <a:rPr lang="en-US" sz="2400"/>
              <a:t>Sensor output signal types</a:t>
            </a:r>
          </a:p>
          <a:p>
            <a:r>
              <a:rPr lang="en-US" sz="2400"/>
              <a:t>Sending packets through Aerocomm</a:t>
            </a:r>
          </a:p>
          <a:p>
            <a:r>
              <a:rPr lang="en-US" sz="2400"/>
              <a:t>Atmel Studio error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4584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662" y="1693519"/>
            <a:ext cx="7513637" cy="2708677"/>
          </a:xfrm>
        </p:spPr>
        <p:txBody>
          <a:bodyPr/>
          <a:lstStyle/>
          <a:p>
            <a:r>
              <a:rPr lang="en-US" sz="2400"/>
              <a:t>Simulated sensor data displayed in HyperTerminal</a:t>
            </a:r>
          </a:p>
          <a:p>
            <a:endParaRPr lang="en-US"/>
          </a:p>
          <a:p>
            <a:r>
              <a:rPr lang="en-US" sz="2400"/>
              <a:t>LabVIEW interfaced with transceiver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902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Remaining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Finish interfacing transceiver with LabVIEW display</a:t>
            </a:r>
          </a:p>
          <a:p>
            <a:endParaRPr lang="en-US" dirty="0"/>
          </a:p>
          <a:p>
            <a:r>
              <a:rPr lang="en-US" sz="2400" dirty="0"/>
              <a:t>Finalize microcontroller and interface pc board</a:t>
            </a:r>
          </a:p>
          <a:p>
            <a:endParaRPr lang="en-US" dirty="0"/>
          </a:p>
          <a:p>
            <a:r>
              <a:rPr lang="en-US" sz="2400" dirty="0"/>
              <a:t>Install system on vehicle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5728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209550"/>
            <a:ext cx="7514035" cy="1314449"/>
          </a:xfrm>
        </p:spPr>
        <p:txBody>
          <a:bodyPr/>
          <a:lstStyle/>
          <a:p>
            <a:r>
              <a:rPr lang="en-US" dirty="0" smtClean="0"/>
              <a:t>Sean’s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369219"/>
            <a:ext cx="7402116" cy="2878931"/>
          </a:xfrm>
        </p:spPr>
        <p:txBody>
          <a:bodyPr>
            <a:noAutofit/>
          </a:bodyPr>
          <a:lstStyle/>
          <a:p>
            <a:r>
              <a:rPr lang="en-US" dirty="0"/>
              <a:t>Schedule</a:t>
            </a:r>
          </a:p>
          <a:p>
            <a:pPr lvl="1"/>
            <a:r>
              <a:rPr lang="en-US" sz="1600" dirty="0"/>
              <a:t>Gantt </a:t>
            </a:r>
            <a:r>
              <a:rPr lang="en-US" sz="1600" dirty="0" smtClean="0"/>
              <a:t>Chart</a:t>
            </a:r>
            <a:endParaRPr lang="en-US" sz="1600" dirty="0"/>
          </a:p>
          <a:p>
            <a:r>
              <a:rPr lang="en-US" dirty="0" smtClean="0"/>
              <a:t>Research</a:t>
            </a:r>
            <a:endParaRPr lang="en-US" dirty="0"/>
          </a:p>
          <a:p>
            <a:r>
              <a:rPr lang="en-US" dirty="0"/>
              <a:t>HW/SW Interface</a:t>
            </a:r>
          </a:p>
          <a:p>
            <a:pPr lvl="1"/>
            <a:r>
              <a:rPr lang="en-US" sz="1600" dirty="0"/>
              <a:t>Serial Communication</a:t>
            </a:r>
          </a:p>
          <a:p>
            <a:pPr lvl="2"/>
            <a:r>
              <a:rPr lang="en-US" sz="1600" dirty="0"/>
              <a:t>ATmega128 to Amulet LCD</a:t>
            </a:r>
          </a:p>
          <a:p>
            <a:pPr lvl="2"/>
            <a:r>
              <a:rPr lang="en-US" sz="1600" dirty="0"/>
              <a:t>Aerocomm to </a:t>
            </a:r>
            <a:r>
              <a:rPr lang="en-US" sz="1600" dirty="0" smtClean="0"/>
              <a:t>LabVIEW</a:t>
            </a:r>
            <a:endParaRPr lang="en-US" sz="2000" dirty="0"/>
          </a:p>
          <a:p>
            <a:r>
              <a:rPr lang="en-US" dirty="0"/>
              <a:t>Results </a:t>
            </a:r>
          </a:p>
          <a:p>
            <a:r>
              <a:rPr lang="en-US" dirty="0"/>
              <a:t>Remaining Work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29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Block Diagram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2483" y="3241969"/>
            <a:ext cx="1168978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Sensors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49604" y="2867897"/>
            <a:ext cx="1659949" cy="16424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Microcontroller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(ATmega128)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426150" y="3503040"/>
            <a:ext cx="498764" cy="36627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ctangle 12"/>
          <p:cNvSpPr/>
          <p:nvPr/>
        </p:nvSpPr>
        <p:spPr>
          <a:xfrm>
            <a:off x="5073359" y="2607798"/>
            <a:ext cx="1413162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Amulet LCD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3361" y="3969658"/>
            <a:ext cx="1413161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Wireless Transceiver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849833" y="2867896"/>
            <a:ext cx="1145596" cy="628325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UART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561860" y="4083145"/>
            <a:ext cx="906605" cy="66144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RS-232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3804" y="3969658"/>
            <a:ext cx="1504080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Laptop</a:t>
            </a:r>
          </a:p>
          <a:p>
            <a:pPr algn="ctr"/>
            <a:r>
              <a:rPr lang="en-US" sz="1800" dirty="0"/>
              <a:t>(LabVIEW GUI)</a:t>
            </a:r>
          </a:p>
        </p:txBody>
      </p:sp>
      <p:sp>
        <p:nvSpPr>
          <p:cNvPr id="18" name="Left-Right Arrow 17"/>
          <p:cNvSpPr/>
          <p:nvPr/>
        </p:nvSpPr>
        <p:spPr>
          <a:xfrm>
            <a:off x="3849833" y="3962838"/>
            <a:ext cx="1145596" cy="64099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UART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443" y="1540506"/>
            <a:ext cx="1659949" cy="9833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5V Power Supply</a:t>
            </a:r>
          </a:p>
        </p:txBody>
      </p:sp>
      <p:sp>
        <p:nvSpPr>
          <p:cNvPr id="23" name="Bent Arrow 22"/>
          <p:cNvSpPr/>
          <p:nvPr/>
        </p:nvSpPr>
        <p:spPr>
          <a:xfrm rot="5400000">
            <a:off x="3570712" y="146639"/>
            <a:ext cx="659552" cy="4107008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599024" y="2034021"/>
            <a:ext cx="483175" cy="7927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1647" y="4857548"/>
            <a:ext cx="472907" cy="285952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06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38150"/>
            <a:ext cx="7514035" cy="1314449"/>
          </a:xfrm>
        </p:spPr>
        <p:txBody>
          <a:bodyPr/>
          <a:lstStyle/>
          <a:p>
            <a:r>
              <a:rPr lang="en-US" dirty="0" smtClean="0"/>
              <a:t>Sean’s Schedule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68565"/>
              </p:ext>
            </p:extLst>
          </p:nvPr>
        </p:nvGraphicFramePr>
        <p:xfrm>
          <a:off x="1415143" y="1550760"/>
          <a:ext cx="6096000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Completed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Remaining Work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885950"/>
            <a:ext cx="8915978" cy="258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38150"/>
            <a:ext cx="7514035" cy="1314449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3" y="1885950"/>
            <a:ext cx="7514035" cy="234315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Amulet serial communication protocol</a:t>
            </a:r>
          </a:p>
          <a:p>
            <a:endParaRPr lang="en-US" sz="2000" dirty="0" smtClean="0"/>
          </a:p>
          <a:p>
            <a:r>
              <a:rPr lang="en-US" sz="2000" dirty="0" smtClean="0"/>
              <a:t>LabVIEW Instrument I/O Assistant</a:t>
            </a:r>
          </a:p>
          <a:p>
            <a:endParaRPr lang="en-US" sz="2000" dirty="0" smtClean="0"/>
          </a:p>
          <a:p>
            <a:r>
              <a:rPr lang="en-US" sz="2000" dirty="0" smtClean="0"/>
              <a:t>Troubleshooting errors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62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361950"/>
            <a:ext cx="7514035" cy="1314449"/>
          </a:xfrm>
        </p:spPr>
        <p:txBody>
          <a:bodyPr/>
          <a:lstStyle/>
          <a:p>
            <a:r>
              <a:rPr lang="en-US" dirty="0" smtClean="0"/>
              <a:t>Hardware &amp; Software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Equipment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Amulet </a:t>
            </a:r>
            <a:r>
              <a:rPr lang="en-US" sz="1800" dirty="0" smtClean="0"/>
              <a:t>LCD</a:t>
            </a:r>
          </a:p>
          <a:p>
            <a:r>
              <a:rPr lang="en-US" sz="1800" dirty="0" smtClean="0"/>
              <a:t>ATmega128 (microcontroller)</a:t>
            </a:r>
          </a:p>
          <a:p>
            <a:endParaRPr lang="en-US" sz="1800" dirty="0"/>
          </a:p>
          <a:p>
            <a:endParaRPr lang="en-US" sz="1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 smtClean="0"/>
              <a:t>Software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GEMstudio Pro (Amulet display </a:t>
            </a:r>
            <a:r>
              <a:rPr lang="en-US" sz="1800" dirty="0"/>
              <a:t>s</a:t>
            </a:r>
            <a:r>
              <a:rPr lang="en-US" sz="1800" dirty="0" smtClean="0"/>
              <a:t>oftware)</a:t>
            </a:r>
          </a:p>
          <a:p>
            <a:r>
              <a:rPr lang="en-US" sz="1800" dirty="0" smtClean="0"/>
              <a:t>Atmel Studio 6.1 (microcontroller software)</a:t>
            </a:r>
          </a:p>
          <a:p>
            <a:r>
              <a:rPr lang="en-US" sz="1800" dirty="0" smtClean="0"/>
              <a:t>LabVIEW 2014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z="1600" smtClean="0"/>
              <a:pPr>
                <a:spcBef>
                  <a:spcPts val="0"/>
                </a:spcBef>
                <a:buNone/>
              </a:pPr>
              <a:t>42</a:t>
            </a:fld>
            <a:endParaRPr lang="en" sz="1600" dirty="0"/>
          </a:p>
        </p:txBody>
      </p:sp>
    </p:spTree>
    <p:extLst>
      <p:ext uri="{BB962C8B-B14F-4D97-AF65-F5344CB8AC3E}">
        <p14:creationId xmlns:p14="http://schemas.microsoft.com/office/powerpoint/2010/main" val="29594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285750"/>
            <a:ext cx="7514035" cy="1314449"/>
          </a:xfrm>
        </p:spPr>
        <p:txBody>
          <a:bodyPr/>
          <a:lstStyle/>
          <a:p>
            <a:r>
              <a:rPr lang="en-US" dirty="0" smtClean="0"/>
              <a:t>Amulet LCD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62150"/>
            <a:ext cx="7514035" cy="2343151"/>
          </a:xfrm>
        </p:spPr>
        <p:txBody>
          <a:bodyPr>
            <a:noAutofit/>
          </a:bodyPr>
          <a:lstStyle/>
          <a:p>
            <a:r>
              <a:rPr lang="en-US" dirty="0"/>
              <a:t>Serial Protocol </a:t>
            </a:r>
          </a:p>
          <a:p>
            <a:pPr lvl="1"/>
            <a:r>
              <a:rPr lang="en-US" sz="1600" dirty="0"/>
              <a:t>UART</a:t>
            </a:r>
          </a:p>
          <a:p>
            <a:pPr lvl="1"/>
            <a:r>
              <a:rPr lang="en-US" sz="1600" dirty="0"/>
              <a:t>Ascii</a:t>
            </a:r>
          </a:p>
          <a:p>
            <a:pPr lvl="1"/>
            <a:r>
              <a:rPr lang="en-US" sz="1600" dirty="0"/>
              <a:t>9600 bps baud rate</a:t>
            </a:r>
          </a:p>
          <a:p>
            <a:pPr lvl="1"/>
            <a:r>
              <a:rPr lang="en-US" sz="1600" dirty="0"/>
              <a:t>Transmit specific protocol to access variables </a:t>
            </a:r>
          </a:p>
          <a:p>
            <a:r>
              <a:rPr lang="en-US" dirty="0"/>
              <a:t>Microcontroller is master</a:t>
            </a:r>
          </a:p>
          <a:p>
            <a:pPr lvl="1"/>
            <a:r>
              <a:rPr lang="en-US" sz="1600" dirty="0"/>
              <a:t>Initializes communication</a:t>
            </a:r>
          </a:p>
          <a:p>
            <a:r>
              <a:rPr lang="en-US" dirty="0"/>
              <a:t>Amulet is slave</a:t>
            </a:r>
          </a:p>
          <a:p>
            <a:pPr lvl="1"/>
            <a:r>
              <a:rPr lang="en-US" sz="1600" dirty="0"/>
              <a:t>Full Protocol- Responds only if Amulet receives valid message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24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209550"/>
            <a:ext cx="7514035" cy="1314449"/>
          </a:xfrm>
        </p:spPr>
        <p:txBody>
          <a:bodyPr/>
          <a:lstStyle/>
          <a:p>
            <a:r>
              <a:rPr lang="en-US" dirty="0" smtClean="0"/>
              <a:t>Amulet LCD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Internal RAM (IR) is memory on the Amulet.</a:t>
            </a:r>
          </a:p>
          <a:p>
            <a:pPr lvl="1"/>
            <a:r>
              <a:rPr lang="en-US" sz="1600" dirty="0" smtClean="0"/>
              <a:t>256 byte variables</a:t>
            </a:r>
          </a:p>
          <a:p>
            <a:pPr lvl="1"/>
            <a:r>
              <a:rPr lang="en-US" sz="1600" dirty="0" smtClean="0"/>
              <a:t>256 word variables (word = 2 bytes)</a:t>
            </a:r>
          </a:p>
          <a:p>
            <a:pPr lvl="1"/>
            <a:r>
              <a:rPr lang="en-US" sz="1600" dirty="0" smtClean="0"/>
              <a:t>199 string variables</a:t>
            </a:r>
          </a:p>
          <a:p>
            <a:r>
              <a:rPr lang="en-US" dirty="0" smtClean="0"/>
              <a:t>Can </a:t>
            </a:r>
            <a:r>
              <a:rPr lang="en-US" dirty="0"/>
              <a:t>receive 14 different command messages from microcontroller</a:t>
            </a:r>
          </a:p>
          <a:p>
            <a:pPr lvl="1"/>
            <a:r>
              <a:rPr lang="en-US" sz="1600" dirty="0"/>
              <a:t>Can access internal RAM on Amulet</a:t>
            </a:r>
          </a:p>
          <a:p>
            <a:pPr lvl="1"/>
            <a:r>
              <a:rPr lang="en-US" sz="1600" dirty="0"/>
              <a:t>Changing and copying variables</a:t>
            </a:r>
          </a:p>
          <a:p>
            <a:pPr lvl="1"/>
            <a:r>
              <a:rPr lang="en-US" sz="1600" dirty="0"/>
              <a:t>Jump to different pages on display</a:t>
            </a:r>
          </a:p>
          <a:p>
            <a:pPr lvl="1"/>
            <a:r>
              <a:rPr lang="en-US" sz="1600" dirty="0"/>
              <a:t>Draw pixel, line, or </a:t>
            </a:r>
            <a:r>
              <a:rPr lang="en-US" sz="1600" dirty="0" smtClean="0"/>
              <a:t>box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9869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Amulet Serial Communication Flow Chart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41617" y="2906485"/>
            <a:ext cx="1349828" cy="925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Op-code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8646" y="2906485"/>
            <a:ext cx="1398813" cy="925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Variable Address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High nibble)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8474" y="2906485"/>
            <a:ext cx="1398813" cy="925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Variable Address</a:t>
            </a:r>
          </a:p>
          <a:p>
            <a:pPr algn="ctr"/>
            <a:r>
              <a:rPr lang="en-US" dirty="0"/>
              <a:t>(Low nibble)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0944" y="2906485"/>
            <a:ext cx="1349828" cy="925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Variable Value</a:t>
            </a:r>
          </a:p>
          <a:p>
            <a:pPr algn="ctr"/>
            <a:r>
              <a:rPr lang="en-US" dirty="0"/>
              <a:t>(High nibble)</a:t>
            </a:r>
          </a:p>
        </p:txBody>
      </p:sp>
      <p:sp>
        <p:nvSpPr>
          <p:cNvPr id="7" name="Rectangle 6"/>
          <p:cNvSpPr/>
          <p:nvPr/>
        </p:nvSpPr>
        <p:spPr>
          <a:xfrm>
            <a:off x="7260772" y="2906485"/>
            <a:ext cx="1349828" cy="925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Variable Value</a:t>
            </a:r>
          </a:p>
          <a:p>
            <a:pPr algn="ctr"/>
            <a:r>
              <a:rPr lang="en-US" dirty="0"/>
              <a:t>(Low nibble)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72462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Op-code</a:t>
            </a:r>
            <a:r>
              <a:rPr lang="en-US" sz="1800" dirty="0"/>
              <a:t> = Tells Amulet what type of variable is being accessed (byte or word)</a:t>
            </a:r>
          </a:p>
          <a:p>
            <a:r>
              <a:rPr lang="en-US" sz="1800" b="1" dirty="0"/>
              <a:t>Address</a:t>
            </a:r>
            <a:r>
              <a:rPr lang="en-US" sz="1800" dirty="0"/>
              <a:t>  = The variables location on the RAM of the Amulet LCD</a:t>
            </a:r>
          </a:p>
          <a:p>
            <a:r>
              <a:rPr lang="en-US" sz="1800" b="1" dirty="0"/>
              <a:t>Value</a:t>
            </a:r>
            <a:r>
              <a:rPr lang="en-US" sz="1800" dirty="0"/>
              <a:t>	   = The data to be displayed on the Amulet LCD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204" y="4030565"/>
            <a:ext cx="769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Figure 1 – Transmit protocol for a byte variable.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56759" y="3216728"/>
            <a:ext cx="359229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524501" y="3216728"/>
            <a:ext cx="359229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z="1600" smtClean="0"/>
              <a:pPr>
                <a:spcBef>
                  <a:spcPts val="0"/>
                </a:spcBef>
                <a:buNone/>
              </a:pPr>
              <a:t>45</a:t>
            </a:fld>
            <a:endParaRPr lang="en" sz="1600"/>
          </a:p>
        </p:txBody>
      </p:sp>
    </p:spTree>
    <p:extLst>
      <p:ext uri="{BB962C8B-B14F-4D97-AF65-F5344CB8AC3E}">
        <p14:creationId xmlns:p14="http://schemas.microsoft.com/office/powerpoint/2010/main" val="692874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209550"/>
            <a:ext cx="7514035" cy="1314449"/>
          </a:xfrm>
        </p:spPr>
        <p:txBody>
          <a:bodyPr/>
          <a:lstStyle/>
          <a:p>
            <a:r>
              <a:rPr lang="en-US" dirty="0" smtClean="0"/>
              <a:t>Amulet Protocol Ascii</a:t>
            </a:r>
            <a:endParaRPr lang="en-US" dirty="0"/>
          </a:p>
        </p:txBody>
      </p:sp>
      <p:pic>
        <p:nvPicPr>
          <p:cNvPr id="7" name="Content Placeholder 6" title="Amulet Wireless Protocol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427515"/>
            <a:ext cx="9111675" cy="1676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3234" y="1233985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 microcontroller sets internal RAM (IR) word variable to specific value (0x02C9)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3151" y="4324350"/>
            <a:ext cx="596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Figure 3 – Serial communication flow chart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1223"/>
            <a:ext cx="9111675" cy="3773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06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3234" y="285750"/>
            <a:ext cx="7514035" cy="1314449"/>
          </a:xfrm>
        </p:spPr>
        <p:txBody>
          <a:bodyPr/>
          <a:lstStyle/>
          <a:p>
            <a:r>
              <a:rPr lang="en-US" dirty="0" smtClean="0"/>
              <a:t>UART Transmit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11926" r="21011" b="41933"/>
          <a:stretch/>
        </p:blipFill>
        <p:spPr>
          <a:xfrm>
            <a:off x="628650" y="1545772"/>
            <a:ext cx="4554348" cy="261257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35187" y="1545773"/>
            <a:ext cx="3280163" cy="26125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1V per division</a:t>
            </a:r>
          </a:p>
          <a:p>
            <a:endParaRPr lang="en-US" sz="2000" dirty="0"/>
          </a:p>
          <a:p>
            <a:r>
              <a:rPr lang="en-US" sz="2000" dirty="0" smtClean="0"/>
              <a:t>0.5ms per division</a:t>
            </a:r>
          </a:p>
          <a:p>
            <a:endParaRPr lang="en-US" sz="2000" dirty="0"/>
          </a:p>
          <a:p>
            <a:r>
              <a:rPr lang="en-US" sz="2000" dirty="0" smtClean="0"/>
              <a:t>Transmission contains: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{0x00, 0xD6, 0x31}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50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285750"/>
            <a:ext cx="7514035" cy="1314449"/>
          </a:xfrm>
        </p:spPr>
        <p:txBody>
          <a:bodyPr/>
          <a:lstStyle/>
          <a:p>
            <a:r>
              <a:rPr lang="en-US" dirty="0" smtClean="0"/>
              <a:t>LabVIEW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1428750"/>
            <a:ext cx="3671291" cy="234315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Serial Protocol</a:t>
            </a:r>
          </a:p>
          <a:p>
            <a:pPr lvl="1"/>
            <a:r>
              <a:rPr lang="en-US" sz="1600" dirty="0"/>
              <a:t>RS-232</a:t>
            </a:r>
          </a:p>
          <a:p>
            <a:pPr lvl="1"/>
            <a:r>
              <a:rPr lang="en-US" sz="1600" dirty="0" smtClean="0"/>
              <a:t>Ascii</a:t>
            </a:r>
          </a:p>
          <a:p>
            <a:pPr lvl="1"/>
            <a:r>
              <a:rPr lang="en-US" sz="1600" dirty="0" smtClean="0"/>
              <a:t>9600 baud rate</a:t>
            </a:r>
          </a:p>
          <a:p>
            <a:pPr lvl="1"/>
            <a:r>
              <a:rPr lang="en-US" sz="1600" dirty="0" smtClean="0"/>
              <a:t>Transmit packages of data</a:t>
            </a:r>
          </a:p>
          <a:p>
            <a:r>
              <a:rPr lang="en-US" sz="1800" dirty="0" smtClean="0"/>
              <a:t>Instrument I/O Assistant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251" y="1428750"/>
            <a:ext cx="3671292" cy="23431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Front Panel vs. Block Diagram</a:t>
            </a:r>
          </a:p>
          <a:p>
            <a:endParaRPr lang="en-US" sz="1800" dirty="0" smtClean="0"/>
          </a:p>
          <a:p>
            <a:r>
              <a:rPr lang="en-US" sz="1800" dirty="0" smtClean="0"/>
              <a:t>Connect blocks to data type and viewing method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536121" y="3722914"/>
            <a:ext cx="1132115" cy="909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Aerocomm</a:t>
            </a:r>
          </a:p>
          <a:p>
            <a:pPr algn="ctr"/>
            <a:r>
              <a:rPr lang="en-US" dirty="0"/>
              <a:t>Transceiver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4415" y="3722914"/>
            <a:ext cx="1232810" cy="909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Laptop</a:t>
            </a:r>
          </a:p>
          <a:p>
            <a:pPr algn="ctr"/>
            <a:r>
              <a:rPr lang="en-US" dirty="0"/>
              <a:t>(LabVIEW GUI)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3404" y="3722914"/>
            <a:ext cx="1132115" cy="909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Instrument I/O Assistant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551698" y="3722914"/>
            <a:ext cx="1132115" cy="909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Display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7189992" y="3722914"/>
            <a:ext cx="1132115" cy="909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Save Data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758039" y="4035154"/>
            <a:ext cx="326572" cy="2853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94307" y="4035154"/>
            <a:ext cx="326572" cy="2853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776334" y="4035154"/>
            <a:ext cx="326572" cy="2853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135322" y="4035154"/>
            <a:ext cx="326572" cy="2853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9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872" t="29157" r="5920" b="26315"/>
          <a:stretch/>
        </p:blipFill>
        <p:spPr>
          <a:xfrm>
            <a:off x="0" y="783772"/>
            <a:ext cx="6998817" cy="4359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7" y="1701"/>
            <a:ext cx="7568292" cy="994172"/>
          </a:xfrm>
        </p:spPr>
        <p:txBody>
          <a:bodyPr/>
          <a:lstStyle/>
          <a:p>
            <a:pPr algn="r"/>
            <a:r>
              <a:rPr lang="en-US" dirty="0" smtClean="0"/>
              <a:t>Front Panel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94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38" y="514350"/>
            <a:ext cx="7515225" cy="622558"/>
          </a:xfrm>
        </p:spPr>
        <p:txBody>
          <a:bodyPr/>
          <a:lstStyle/>
          <a:p>
            <a:r>
              <a:rPr lang="en-US"/>
              <a:t>Division of 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38" y="1360488"/>
            <a:ext cx="7513637" cy="3478985"/>
          </a:xfrm>
        </p:spPr>
        <p:txBody>
          <a:bodyPr>
            <a:normAutofit/>
          </a:bodyPr>
          <a:lstStyle/>
          <a:p>
            <a:r>
              <a:rPr lang="en-US"/>
              <a:t>Ahmed</a:t>
            </a:r>
          </a:p>
          <a:p>
            <a:pPr lvl="1"/>
            <a:r>
              <a:rPr lang="en-US"/>
              <a:t>Sensor selection &amp; interfacing</a:t>
            </a:r>
          </a:p>
          <a:p>
            <a:r>
              <a:rPr lang="en-US">
                <a:solidFill>
                  <a:srgbClr val="000000"/>
                </a:solidFill>
                <a:latin typeface="Corbel"/>
              </a:rPr>
              <a:t>Justin &amp; John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orbel"/>
              </a:rPr>
              <a:t>Interface microcontroller with HyperTerminal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orbel"/>
              </a:rPr>
              <a:t>Test microcontroller with simulated sensor data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orbel"/>
              </a:rPr>
              <a:t>Interface microcontroller with LabVIEW</a:t>
            </a:r>
          </a:p>
          <a:p>
            <a:r>
              <a:rPr lang="en-US">
                <a:solidFill>
                  <a:srgbClr val="000000"/>
                </a:solidFill>
                <a:latin typeface="Corbel"/>
              </a:rPr>
              <a:t>Sean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orbel"/>
              </a:rPr>
              <a:t>Prepared LabVIEW to receive wireless data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orbel"/>
              </a:rPr>
              <a:t>Interface microcontroller with Amulet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en" sz="1800"/>
              <a:pPr/>
              <a:t>5</a:t>
            </a:fld>
            <a:endParaRPr lang="en" sz="1800"/>
          </a:p>
        </p:txBody>
      </p:sp>
    </p:spTree>
    <p:extLst>
      <p:ext uri="{BB962C8B-B14F-4D97-AF65-F5344CB8AC3E}">
        <p14:creationId xmlns:p14="http://schemas.microsoft.com/office/powerpoint/2010/main" val="980352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5873"/>
            <a:ext cx="7886700" cy="994172"/>
          </a:xfrm>
        </p:spPr>
        <p:txBody>
          <a:bodyPr/>
          <a:lstStyle/>
          <a:p>
            <a:r>
              <a:rPr lang="en-US" dirty="0" smtClean="0"/>
              <a:t>Serial Communication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128" t="28759" r="5720" b="25877"/>
          <a:stretch/>
        </p:blipFill>
        <p:spPr>
          <a:xfrm>
            <a:off x="1315811" y="999182"/>
            <a:ext cx="6512378" cy="41387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80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17" t="12748" r="62571" b="14537"/>
          <a:stretch/>
        </p:blipFill>
        <p:spPr>
          <a:xfrm>
            <a:off x="125269" y="0"/>
            <a:ext cx="6275532" cy="51435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33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8219" b="20371"/>
          <a:stretch/>
        </p:blipFill>
        <p:spPr>
          <a:xfrm>
            <a:off x="-1" y="0"/>
            <a:ext cx="7942521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01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2728" y="1264017"/>
            <a:ext cx="6138545" cy="38794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75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7" y="663178"/>
            <a:ext cx="8365067" cy="994172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65646"/>
            <a:ext cx="8365067" cy="32635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Successful interface between ATmega128 and Amulet LCD</a:t>
            </a:r>
          </a:p>
          <a:p>
            <a:pPr lvl="1"/>
            <a:r>
              <a:rPr lang="en-US" sz="1600" dirty="0" smtClean="0"/>
              <a:t>Data sent and displayed on the Amulet LCD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Successful interface between Aerocomm Transceiver and LabVIEW GUI</a:t>
            </a:r>
          </a:p>
          <a:p>
            <a:pPr lvl="1"/>
            <a:r>
              <a:rPr lang="en-US" sz="1600" dirty="0" smtClean="0"/>
              <a:t>Data sent and displayed on the LabVIEW GUI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47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LabVIEW</a:t>
            </a:r>
          </a:p>
          <a:p>
            <a:pPr lvl="1"/>
            <a:r>
              <a:rPr lang="en-US" sz="1600" dirty="0" smtClean="0"/>
              <a:t>Set up data log feature</a:t>
            </a:r>
          </a:p>
          <a:p>
            <a:pPr lvl="1"/>
            <a:r>
              <a:rPr lang="en-US" sz="1600" dirty="0" smtClean="0"/>
              <a:t>Connect data to graph results over time</a:t>
            </a:r>
            <a:endParaRPr lang="en-US" sz="2400" dirty="0"/>
          </a:p>
          <a:p>
            <a:r>
              <a:rPr lang="en-US" dirty="0" smtClean="0"/>
              <a:t>Simulations to test system (on LabVIEW and Amulet LCD)</a:t>
            </a:r>
          </a:p>
          <a:p>
            <a:pPr lvl="1"/>
            <a:r>
              <a:rPr lang="en-US" sz="1600" dirty="0" smtClean="0"/>
              <a:t>From function generator</a:t>
            </a:r>
          </a:p>
          <a:p>
            <a:pPr lvl="1"/>
            <a:r>
              <a:rPr lang="en-US" sz="1600" dirty="0" smtClean="0"/>
              <a:t>From sensors</a:t>
            </a:r>
          </a:p>
          <a:p>
            <a:r>
              <a:rPr lang="en-US" dirty="0" smtClean="0"/>
              <a:t>Hardware/Software Interface</a:t>
            </a:r>
          </a:p>
          <a:p>
            <a:pPr lvl="1"/>
            <a:r>
              <a:rPr lang="en-US" sz="1600" dirty="0" smtClean="0"/>
              <a:t>Power supply circuitry for Amulet 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87604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56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94777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57</a:t>
            </a:fld>
            <a:endParaRPr lang="en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58</a:t>
            </a:fld>
            <a:endParaRPr lang="en"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5215" t="25818" r="38940" b="19341"/>
          <a:stretch/>
        </p:blipFill>
        <p:spPr>
          <a:xfrm>
            <a:off x="1865610" y="1082856"/>
            <a:ext cx="6984501" cy="38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253113" y="12034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ISR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59</a:t>
            </a:fld>
            <a:endParaRPr lang="en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l="4725" t="23707" r="68084" b="16888"/>
          <a:stretch/>
        </p:blipFill>
        <p:spPr>
          <a:xfrm>
            <a:off x="2176101" y="1077765"/>
            <a:ext cx="3250800" cy="39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l="6855" t="24000" r="68060" b="39984"/>
          <a:stretch/>
        </p:blipFill>
        <p:spPr>
          <a:xfrm>
            <a:off x="5616404" y="1077765"/>
            <a:ext cx="3250800" cy="2624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Block Diagram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2483" y="3241969"/>
            <a:ext cx="1168978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Sensors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49604" y="2867897"/>
            <a:ext cx="1659949" cy="16424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Microcontroller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(ATmega128)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426150" y="3503040"/>
            <a:ext cx="498764" cy="36627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ctangle 12"/>
          <p:cNvSpPr/>
          <p:nvPr/>
        </p:nvSpPr>
        <p:spPr>
          <a:xfrm>
            <a:off x="5073359" y="2607798"/>
            <a:ext cx="1413162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Amulet LCD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3361" y="3969658"/>
            <a:ext cx="1413161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Wireless Transceiver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849833" y="2867896"/>
            <a:ext cx="1145596" cy="628325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UART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561860" y="4083145"/>
            <a:ext cx="906605" cy="66144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RS-232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3804" y="3969658"/>
            <a:ext cx="1504080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Laptop</a:t>
            </a:r>
          </a:p>
          <a:p>
            <a:pPr algn="ctr"/>
            <a:r>
              <a:rPr lang="en-US" sz="1800" dirty="0"/>
              <a:t>(LabVIEW GUI)</a:t>
            </a:r>
          </a:p>
        </p:txBody>
      </p:sp>
      <p:sp>
        <p:nvSpPr>
          <p:cNvPr id="18" name="Left-Right Arrow 17"/>
          <p:cNvSpPr/>
          <p:nvPr/>
        </p:nvSpPr>
        <p:spPr>
          <a:xfrm>
            <a:off x="3849833" y="3962838"/>
            <a:ext cx="1145596" cy="64099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UART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443" y="1540506"/>
            <a:ext cx="1659949" cy="9833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5V Power Supply</a:t>
            </a:r>
          </a:p>
        </p:txBody>
      </p:sp>
      <p:sp>
        <p:nvSpPr>
          <p:cNvPr id="23" name="Bent Arrow 22"/>
          <p:cNvSpPr/>
          <p:nvPr/>
        </p:nvSpPr>
        <p:spPr>
          <a:xfrm rot="5400000">
            <a:off x="3570712" y="146639"/>
            <a:ext cx="659552" cy="4107008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599024" y="2034021"/>
            <a:ext cx="483175" cy="7927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Rounded Rectangle 24"/>
          <p:cNvSpPr/>
          <p:nvPr/>
        </p:nvSpPr>
        <p:spPr>
          <a:xfrm>
            <a:off x="0" y="1059873"/>
            <a:ext cx="2836718" cy="3335484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Ahmed</a:t>
            </a:r>
            <a:endParaRPr lang="en-US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36719" y="1447262"/>
            <a:ext cx="3842038" cy="212201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Sean</a:t>
            </a:r>
            <a:endParaRPr lang="en-US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36719" y="3569279"/>
            <a:ext cx="6307282" cy="1441739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John &amp; Justin</a:t>
            </a:r>
            <a:endParaRPr lang="en-US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50316" y="4857548"/>
            <a:ext cx="472907" cy="285952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745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6021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.C/.h files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60</a:t>
            </a:fld>
            <a:endParaRPr lang="en"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l="4544" t="12449" r="32688" b="59106"/>
          <a:stretch/>
        </p:blipFill>
        <p:spPr>
          <a:xfrm>
            <a:off x="788895" y="730382"/>
            <a:ext cx="8307523" cy="21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l="4544" t="12448" r="74179" b="70164"/>
          <a:stretch/>
        </p:blipFill>
        <p:spPr>
          <a:xfrm>
            <a:off x="2058610" y="3089045"/>
            <a:ext cx="3682801" cy="169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423238" y="206375"/>
            <a:ext cx="7263562" cy="9937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to_ascii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61</a:t>
            </a:fld>
            <a:endParaRPr lang="en"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l="4825" t="40078" r="75078" b="11818"/>
          <a:stretch/>
        </p:blipFill>
        <p:spPr>
          <a:xfrm>
            <a:off x="4228200" y="365425"/>
            <a:ext cx="3419999" cy="460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62</a:t>
            </a:fld>
            <a:endParaRPr lang="en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7162800" cy="51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Atmega128 Electrical Characteristics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8" y="2185340"/>
            <a:ext cx="8465344" cy="1100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8" y="3446542"/>
            <a:ext cx="8429625" cy="900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550810"/>
            <a:ext cx="491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Vcc</a:t>
            </a:r>
            <a:r>
              <a:rPr lang="en-US" sz="1800" dirty="0"/>
              <a:t> = 3.3V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71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3.3V Logic Levels (TTL)</a:t>
            </a:r>
            <a:endParaRPr lang="en-US" dirty="0"/>
          </a:p>
        </p:txBody>
      </p:sp>
      <p:pic>
        <p:nvPicPr>
          <p:cNvPr id="2050" name="Picture 2" descr="http://www.jsykora.info/wp-content/uploads/2014/05/logic_voltage_std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1" t="30616" r="34868" b="13804"/>
          <a:stretch/>
        </p:blipFill>
        <p:spPr bwMode="auto">
          <a:xfrm>
            <a:off x="4963884" y="1115397"/>
            <a:ext cx="2645231" cy="35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578428"/>
            <a:ext cx="3091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/>
              <a:t>V</a:t>
            </a:r>
            <a:r>
              <a:rPr lang="en-US" sz="2100" baseline="-25000" dirty="0" err="1"/>
              <a:t>oh</a:t>
            </a:r>
            <a:r>
              <a:rPr lang="en-US" sz="2100" dirty="0"/>
              <a:t> – output high</a:t>
            </a:r>
          </a:p>
          <a:p>
            <a:r>
              <a:rPr lang="en-US" sz="2100" dirty="0" err="1"/>
              <a:t>V</a:t>
            </a:r>
            <a:r>
              <a:rPr lang="en-US" sz="2100" baseline="-25000" dirty="0" err="1"/>
              <a:t>ih</a:t>
            </a:r>
            <a:r>
              <a:rPr lang="en-US" sz="2100" dirty="0"/>
              <a:t> – input high</a:t>
            </a:r>
          </a:p>
          <a:p>
            <a:endParaRPr lang="en-US" sz="2100" dirty="0"/>
          </a:p>
          <a:p>
            <a:r>
              <a:rPr lang="en-US" sz="2100" dirty="0" err="1"/>
              <a:t>V</a:t>
            </a:r>
            <a:r>
              <a:rPr lang="en-US" sz="2100" baseline="-25000" dirty="0" err="1"/>
              <a:t>ol</a:t>
            </a:r>
            <a:r>
              <a:rPr lang="en-US" sz="2100" dirty="0"/>
              <a:t> – output low</a:t>
            </a:r>
          </a:p>
          <a:p>
            <a:r>
              <a:rPr lang="en-US" sz="2100" dirty="0" err="1"/>
              <a:t>V</a:t>
            </a:r>
            <a:r>
              <a:rPr lang="en-US" sz="2100" baseline="-25000" dirty="0" err="1"/>
              <a:t>il</a:t>
            </a:r>
            <a:r>
              <a:rPr lang="en-US" sz="2100" dirty="0"/>
              <a:t> – input low</a:t>
            </a:r>
          </a:p>
          <a:p>
            <a:endParaRPr lang="en-US" sz="2100" dirty="0"/>
          </a:p>
          <a:p>
            <a:r>
              <a:rPr lang="en-US" sz="2100" dirty="0" err="1"/>
              <a:t>V</a:t>
            </a:r>
            <a:r>
              <a:rPr lang="en-US" sz="2100" baseline="-25000" dirty="0" err="1"/>
              <a:t>cc</a:t>
            </a:r>
            <a:r>
              <a:rPr lang="en-US" sz="2100" dirty="0"/>
              <a:t> – power supply</a:t>
            </a:r>
          </a:p>
          <a:p>
            <a:r>
              <a:rPr lang="en-US" sz="2100" dirty="0" err="1"/>
              <a:t>Gnd</a:t>
            </a:r>
            <a:r>
              <a:rPr lang="en-US" sz="2100" dirty="0"/>
              <a:t> - Ground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00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209550"/>
            <a:ext cx="7514035" cy="1314449"/>
          </a:xfrm>
        </p:spPr>
        <p:txBody>
          <a:bodyPr/>
          <a:lstStyle/>
          <a:p>
            <a:r>
              <a:rPr lang="en-US" dirty="0" smtClean="0"/>
              <a:t>Amulet Ascii</a:t>
            </a:r>
            <a:r>
              <a:rPr lang="en-US" dirty="0"/>
              <a:t> </a:t>
            </a:r>
            <a:r>
              <a:rPr lang="en-US" dirty="0" smtClean="0"/>
              <a:t>Transmit Protocol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773"/>
          <a:stretch/>
        </p:blipFill>
        <p:spPr>
          <a:xfrm>
            <a:off x="2253343" y="1565233"/>
            <a:ext cx="6327515" cy="297615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323090"/>
              </p:ext>
            </p:extLst>
          </p:nvPr>
        </p:nvGraphicFramePr>
        <p:xfrm>
          <a:off x="803503" y="1578430"/>
          <a:ext cx="1438954" cy="105591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38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5172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Microcontroller</a:t>
                      </a:r>
                    </a:p>
                    <a:p>
                      <a:pPr algn="l"/>
                      <a:r>
                        <a:rPr lang="en-US" sz="1100" dirty="0" smtClean="0"/>
                        <a:t>Set</a:t>
                      </a:r>
                      <a:r>
                        <a:rPr lang="en-US" sz="1100" baseline="0" dirty="0" smtClean="0"/>
                        <a:t> Byte Variable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Amulet</a:t>
                      </a:r>
                      <a:r>
                        <a:rPr lang="en-US" sz="1100" baseline="0" dirty="0" smtClean="0"/>
                        <a:t> Response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43793"/>
              </p:ext>
            </p:extLst>
          </p:nvPr>
        </p:nvGraphicFramePr>
        <p:xfrm>
          <a:off x="814388" y="2914990"/>
          <a:ext cx="1438954" cy="161023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38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70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Microcontroller</a:t>
                      </a:r>
                    </a:p>
                    <a:p>
                      <a:pPr algn="l"/>
                      <a:r>
                        <a:rPr lang="en-US" sz="1100" dirty="0" smtClean="0"/>
                        <a:t>Set</a:t>
                      </a:r>
                      <a:r>
                        <a:rPr lang="en-US" sz="1100" baseline="0" dirty="0" smtClean="0"/>
                        <a:t> Word Variable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319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Amulet</a:t>
                      </a:r>
                      <a:r>
                        <a:rPr lang="en-US" sz="1100" baseline="0" dirty="0" smtClean="0"/>
                        <a:t> Response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49" y="1255348"/>
            <a:ext cx="7805009" cy="323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5667" y="4492353"/>
            <a:ext cx="596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Figure 2 – Serial communication flow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3893" y="4571798"/>
            <a:ext cx="472907" cy="285952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65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43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0462" y="499096"/>
            <a:ext cx="5443538" cy="43378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83750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Receive (Echo)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14479" r="21787" b="52595"/>
          <a:stretch/>
        </p:blipFill>
        <p:spPr>
          <a:xfrm>
            <a:off x="519672" y="1789425"/>
            <a:ext cx="4838141" cy="200969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57812" y="1560825"/>
            <a:ext cx="3786188" cy="297069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1V per division</a:t>
            </a:r>
          </a:p>
          <a:p>
            <a:endParaRPr lang="en-US" sz="1800" dirty="0"/>
          </a:p>
          <a:p>
            <a:r>
              <a:rPr lang="en-US" sz="1800" dirty="0" smtClean="0"/>
              <a:t>1ms per division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30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209550"/>
            <a:ext cx="7514035" cy="1314449"/>
          </a:xfrm>
        </p:spPr>
        <p:txBody>
          <a:bodyPr/>
          <a:lstStyle/>
          <a:p>
            <a:r>
              <a:rPr lang="en-US" dirty="0" smtClean="0"/>
              <a:t>UART Transmit/ECHO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16091" r="27053" b="21960"/>
          <a:stretch/>
        </p:blipFill>
        <p:spPr>
          <a:xfrm>
            <a:off x="1303564" y="1268016"/>
            <a:ext cx="4389665" cy="3689865"/>
          </a:xfrm>
        </p:spPr>
      </p:pic>
      <p:sp>
        <p:nvSpPr>
          <p:cNvPr id="5" name="TextBox 4"/>
          <p:cNvSpPr txBox="1"/>
          <p:nvPr/>
        </p:nvSpPr>
        <p:spPr>
          <a:xfrm>
            <a:off x="6248400" y="1543645"/>
            <a:ext cx="2266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Blue:     Transmit</a:t>
            </a:r>
          </a:p>
          <a:p>
            <a:r>
              <a:rPr lang="en-US" sz="1800" dirty="0">
                <a:latin typeface="+mn-lt"/>
              </a:rPr>
              <a:t>Purple:  Receive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1V per division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2.5ms per division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55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7083" y="273844"/>
            <a:ext cx="6849835" cy="45442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76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for Ahmed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47" y="1570038"/>
            <a:ext cx="7056728" cy="3203575"/>
          </a:xfrm>
        </p:spPr>
        <p:txBody>
          <a:bodyPr>
            <a:normAutofit/>
          </a:bodyPr>
          <a:lstStyle/>
          <a:p>
            <a:r>
              <a:rPr lang="en-US"/>
              <a:t>Original Schedule</a:t>
            </a:r>
          </a:p>
          <a:p>
            <a:r>
              <a:rPr lang="en-US"/>
              <a:t>Subsystem Block Diagram</a:t>
            </a:r>
          </a:p>
          <a:p>
            <a:r>
              <a:rPr lang="en-US"/>
              <a:t>Updated Schedule</a:t>
            </a:r>
          </a:p>
          <a:p>
            <a:r>
              <a:rPr lang="en-US">
                <a:latin typeface="Corbel" charset="0"/>
              </a:rPr>
              <a:t>Research</a:t>
            </a:r>
          </a:p>
          <a:p>
            <a:r>
              <a:rPr lang="en-US"/>
              <a:t>Temperature sensor</a:t>
            </a:r>
          </a:p>
          <a:p>
            <a:r>
              <a:rPr lang="en-US"/>
              <a:t>Pressure sensor</a:t>
            </a:r>
          </a:p>
          <a:p>
            <a:r>
              <a:rPr lang="en-US"/>
              <a:t>RPM and velocity sensor</a:t>
            </a:r>
          </a:p>
          <a:p>
            <a:r>
              <a:rPr lang="en-US"/>
              <a:t>Remaining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en" sz="1800"/>
              <a:pPr/>
              <a:t>7</a:t>
            </a:fld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6293055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70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471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Original Schedule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66241" y="1911350"/>
            <a:ext cx="8299984" cy="22637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en" sz="1800"/>
              <a:pPr/>
              <a:t>8</a:t>
            </a:fld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01450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Subsystem Block Diagram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39370" y="1959783"/>
            <a:ext cx="5942857" cy="22761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5839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rallax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BC1C1C"/>
    </a:accent1>
    <a:accent2>
      <a:srgbClr val="F67534"/>
    </a:accent2>
    <a:accent3>
      <a:srgbClr val="EAAC35"/>
    </a:accent3>
    <a:accent4>
      <a:srgbClr val="9BAF68"/>
    </a:accent4>
    <a:accent5>
      <a:srgbClr val="68B9A6"/>
    </a:accent5>
    <a:accent6>
      <a:srgbClr val="50B1D4"/>
    </a:accent6>
    <a:hlink>
      <a:srgbClr val="E46416"/>
    </a:hlink>
    <a:folHlink>
      <a:srgbClr val="EE9340"/>
    </a:folHlink>
  </a:clrScheme>
</a:themeOverride>
</file>

<file path=ppt/theme/themeOverride2.xml><?xml version="1.0" encoding="utf-8"?>
<a:themeOverride xmlns:a="http://schemas.openxmlformats.org/drawingml/2006/main">
  <a:clrScheme name="Parallax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BC1C1C"/>
    </a:accent1>
    <a:accent2>
      <a:srgbClr val="F67534"/>
    </a:accent2>
    <a:accent3>
      <a:srgbClr val="EAAC35"/>
    </a:accent3>
    <a:accent4>
      <a:srgbClr val="9BAF68"/>
    </a:accent4>
    <a:accent5>
      <a:srgbClr val="68B9A6"/>
    </a:accent5>
    <a:accent6>
      <a:srgbClr val="50B1D4"/>
    </a:accent6>
    <a:hlink>
      <a:srgbClr val="E46416"/>
    </a:hlink>
    <a:folHlink>
      <a:srgbClr val="EE934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1408</Words>
  <Application>Microsoft Office PowerPoint</Application>
  <PresentationFormat>On-screen Show (16:9)</PresentationFormat>
  <Paragraphs>454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Cambria Math</vt:lpstr>
      <vt:lpstr>Corbel</vt:lpstr>
      <vt:lpstr>Parallax</vt:lpstr>
      <vt:lpstr>SAE Formula Car Data Acquisition &amp; Display System</vt:lpstr>
      <vt:lpstr>Problem Description</vt:lpstr>
      <vt:lpstr>Agenda</vt:lpstr>
      <vt:lpstr>System Block Diagram</vt:lpstr>
      <vt:lpstr>Division of Labor</vt:lpstr>
      <vt:lpstr>System Block Diagram</vt:lpstr>
      <vt:lpstr>Outline for Ahmed</vt:lpstr>
      <vt:lpstr>Original Schedule</vt:lpstr>
      <vt:lpstr>Subsystem Block Diagram</vt:lpstr>
      <vt:lpstr>Updated Schedule</vt:lpstr>
      <vt:lpstr>Research</vt:lpstr>
      <vt:lpstr>Current Temperature Sensor</vt:lpstr>
      <vt:lpstr>Temperature Sensor Circuitry</vt:lpstr>
      <vt:lpstr>Temperature Sensor Testing</vt:lpstr>
      <vt:lpstr>Temperature vs Current graphs</vt:lpstr>
      <vt:lpstr>Current Pressure Sensor</vt:lpstr>
      <vt:lpstr>Pressure Sensor Circuitry</vt:lpstr>
      <vt:lpstr>RPM and Velocity Sensor</vt:lpstr>
      <vt:lpstr>Remaining Work</vt:lpstr>
      <vt:lpstr>Remaining Schedule</vt:lpstr>
      <vt:lpstr>Outline for John &amp; Justin</vt:lpstr>
      <vt:lpstr>Subsystem Block Diagram</vt:lpstr>
      <vt:lpstr>Schedule</vt:lpstr>
      <vt:lpstr>Percentage Completed</vt:lpstr>
      <vt:lpstr>Hardware &amp; Software Used</vt:lpstr>
      <vt:lpstr>Additional Research Needed</vt:lpstr>
      <vt:lpstr>Design Approach</vt:lpstr>
      <vt:lpstr>Analysis Approach</vt:lpstr>
      <vt:lpstr>Cost consderations</vt:lpstr>
      <vt:lpstr>ADC</vt:lpstr>
      <vt:lpstr>Initialization</vt:lpstr>
      <vt:lpstr>ISR</vt:lpstr>
      <vt:lpstr>Testing with Simulated Data</vt:lpstr>
      <vt:lpstr>Interfacing with LabView</vt:lpstr>
      <vt:lpstr>LabVIEW Packets</vt:lpstr>
      <vt:lpstr>Research</vt:lpstr>
      <vt:lpstr>Results</vt:lpstr>
      <vt:lpstr>Remaining Work</vt:lpstr>
      <vt:lpstr>Sean’s Agenda</vt:lpstr>
      <vt:lpstr>Sean’s Schedule</vt:lpstr>
      <vt:lpstr>Research</vt:lpstr>
      <vt:lpstr>Hardware &amp; Software</vt:lpstr>
      <vt:lpstr>Amulet LCD</vt:lpstr>
      <vt:lpstr>Amulet LCD</vt:lpstr>
      <vt:lpstr>Amulet Serial Communication Flow Chart</vt:lpstr>
      <vt:lpstr>Amulet Protocol Ascii</vt:lpstr>
      <vt:lpstr>UART Transmit</vt:lpstr>
      <vt:lpstr>LabVIEW GUI</vt:lpstr>
      <vt:lpstr>Front Panel</vt:lpstr>
      <vt:lpstr>Serial Communication Setup</vt:lpstr>
      <vt:lpstr>Block Diagram</vt:lpstr>
      <vt:lpstr>PowerPoint Presentation</vt:lpstr>
      <vt:lpstr>PowerPoint Presentation</vt:lpstr>
      <vt:lpstr>Results</vt:lpstr>
      <vt:lpstr>Remaining Work</vt:lpstr>
      <vt:lpstr>Questions?</vt:lpstr>
      <vt:lpstr>Appendix</vt:lpstr>
      <vt:lpstr>Initialization</vt:lpstr>
      <vt:lpstr>ISR</vt:lpstr>
      <vt:lpstr>.C/.h files</vt:lpstr>
      <vt:lpstr>to_ascii</vt:lpstr>
      <vt:lpstr>PowerPoint Presentation</vt:lpstr>
      <vt:lpstr>Atmega128 Electrical Characteristics</vt:lpstr>
      <vt:lpstr>3.3V Logic Levels (TTL)</vt:lpstr>
      <vt:lpstr>Amulet Ascii Transmit Protocol Example</vt:lpstr>
      <vt:lpstr>PowerPoint Presentation</vt:lpstr>
      <vt:lpstr>UART Receive (Echo)</vt:lpstr>
      <vt:lpstr>UART Transmit/ECHO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for John</dc:title>
  <cp:lastModifiedBy>Sean Lenz</cp:lastModifiedBy>
  <cp:revision>60</cp:revision>
  <dcterms:modified xsi:type="dcterms:W3CDTF">2015-02-25T20:44:31Z</dcterms:modified>
</cp:coreProperties>
</file>