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1" r:id="rId15"/>
    <p:sldId id="269" r:id="rId16"/>
    <p:sldId id="270" r:id="rId17"/>
    <p:sldId id="271" r:id="rId18"/>
    <p:sldId id="293" r:id="rId19"/>
    <p:sldId id="273" r:id="rId20"/>
    <p:sldId id="274" r:id="rId21"/>
    <p:sldId id="275" r:id="rId22"/>
    <p:sldId id="276" r:id="rId23"/>
    <p:sldId id="277" r:id="rId24"/>
    <p:sldId id="292" r:id="rId25"/>
    <p:sldId id="278" r:id="rId26"/>
    <p:sldId id="288" r:id="rId27"/>
    <p:sldId id="290" r:id="rId28"/>
    <p:sldId id="289" r:id="rId29"/>
    <p:sldId id="286" r:id="rId30"/>
    <p:sldId id="287" r:id="rId31"/>
    <p:sldId id="280" r:id="rId32"/>
    <p:sldId id="282" r:id="rId33"/>
    <p:sldId id="281" r:id="rId34"/>
    <p:sldId id="283" r:id="rId35"/>
    <p:sldId id="284" r:id="rId36"/>
    <p:sldId id="285" r:id="rId3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012CE6-1DB5-4183-BB9E-11566D5166F4}">
  <a:tblStyle styleId="{89012CE6-1DB5-4183-BB9E-11566D5166F4}" styleName="Table_0"/>
  <a:tblStyle styleId="{057D77FA-C549-4F54-8114-C216B36AD7D4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7" autoAdjust="0"/>
  </p:normalViewPr>
  <p:slideViewPr>
    <p:cSldViewPr snapToGrid="0">
      <p:cViewPr varScale="1">
        <p:scale>
          <a:sx n="56" d="100"/>
          <a:sy n="56" d="100"/>
        </p:scale>
        <p:origin x="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26913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00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4488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938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9865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99605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04927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15395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463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231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95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9990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806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5500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8900" lvl="0" indent="0" rtl="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62833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311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226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190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936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78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167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012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26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64363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497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5352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50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048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4209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9535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385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4682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8654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B3BB-9D12-4336-AA93-FDDCB9F63EC3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81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954E-FF2C-481E-9509-889C5658F874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8455-1EEF-4279-9E5D-163881C0602E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4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928F-EBB5-4258-AFFA-69610AAD024C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E5D4-FAAD-465B-84C5-0ECD4D158388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1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10D-23C2-4DF6-9A51-A3EE7AFC3261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1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51C7B-C567-4ABE-BD37-DD30D3BE722C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7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EBEE-2E8D-460B-B4E7-19A2137D084C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0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1135-46B1-4F1D-B363-9C48ACEEEEAF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6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71475A9E-1ED9-4A4F-9E27-FA5A477D3527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08A7-2429-4B12-A6C9-DAA59DE29649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0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586883C3-5A56-458B-89FD-6861B3670C87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euron.tuke.sk/hudecm/PDF_PAPERS/DesignAndControlOfAutonomousUnderwaterrobotsASurvey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Hjkmm13Scm4" TargetMode="External"/><Relationship Id="rId4" Type="http://schemas.openxmlformats.org/officeDocument/2006/relationships/hyperlink" Target="http://igeo.jp/tutorial/43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29636" y="415128"/>
            <a:ext cx="7772400" cy="163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+mn-lt"/>
              </a:rPr>
              <a:t>Autonomous Underwater Robots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829636" y="2459817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dirty="0">
                <a:solidFill>
                  <a:srgbClr val="000000"/>
                </a:solidFill>
                <a:latin typeface="+mn-lt"/>
              </a:rPr>
              <a:t>Ryan </a:t>
            </a:r>
            <a:r>
              <a:rPr lang="en" sz="2400" dirty="0" smtClean="0">
                <a:solidFill>
                  <a:srgbClr val="000000"/>
                </a:solidFill>
                <a:latin typeface="+mn-lt"/>
              </a:rPr>
              <a:t>Lipski, Cameron </a:t>
            </a:r>
            <a:r>
              <a:rPr lang="en" sz="2400" dirty="0">
                <a:solidFill>
                  <a:srgbClr val="000000"/>
                </a:solidFill>
                <a:latin typeface="+mn-lt"/>
              </a:rPr>
              <a:t>Putz</a:t>
            </a:r>
            <a:r>
              <a:rPr lang="en" sz="2400" dirty="0" smtClean="0">
                <a:solidFill>
                  <a:srgbClr val="000000"/>
                </a:solidFill>
                <a:latin typeface="+mn-lt"/>
              </a:rPr>
              <a:t>, AND </a:t>
            </a:r>
            <a:r>
              <a:rPr lang="en" sz="2400" dirty="0">
                <a:solidFill>
                  <a:srgbClr val="000000"/>
                </a:solidFill>
                <a:latin typeface="+mn-lt"/>
              </a:rPr>
              <a:t>Nick </a:t>
            </a:r>
            <a:r>
              <a:rPr lang="en" sz="2400" dirty="0" smtClean="0">
                <a:solidFill>
                  <a:srgbClr val="000000"/>
                </a:solidFill>
                <a:latin typeface="+mn-lt"/>
              </a:rPr>
              <a:t>Sikkema</a:t>
            </a:r>
            <a:endParaRPr lang="en" sz="2400" dirty="0">
              <a:solidFill>
                <a:srgbClr val="000000"/>
              </a:solidFill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Advisor: Dr. Joseph </a:t>
            </a:r>
            <a:r>
              <a:rPr lang="en" sz="2400" dirty="0" smtClean="0">
                <a:solidFill>
                  <a:schemeClr val="dk1"/>
                </a:solidFill>
                <a:latin typeface="+mn-lt"/>
              </a:rPr>
              <a:t>Driscoll</a:t>
            </a:r>
            <a:endParaRPr lang="en" sz="2400" dirty="0">
              <a:solidFill>
                <a:schemeClr val="dk1"/>
              </a:solidFill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Department of Electrical and Computer Engineering, Bradley University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+mn-lt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October 2, 2014</a:t>
            </a:r>
          </a:p>
          <a:p>
            <a:pPr>
              <a:spcBef>
                <a:spcPts val="0"/>
              </a:spcBef>
              <a:buNone/>
            </a:pPr>
            <a:endParaRPr sz="2800" dirty="0">
              <a:solidFill>
                <a:srgbClr val="000000"/>
              </a:solidFill>
            </a:endParaRP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9089" y="3427674"/>
            <a:ext cx="1221050" cy="12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Cocoro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4294967295"/>
          </p:nvPr>
        </p:nvSpPr>
        <p:spPr>
          <a:xfrm>
            <a:off x="340823" y="4437063"/>
            <a:ext cx="4841875" cy="4000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Source: https://www.youtube.com/watch?v=Hjkmm13Scm4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4294967295"/>
          </p:nvPr>
        </p:nvSpPr>
        <p:spPr>
          <a:xfrm>
            <a:off x="5310781" y="4446588"/>
            <a:ext cx="3817937" cy="3905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Source: http://i.ytimg.com/vi/XUk-qLfiwlc/0.jpg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l="18367" t="18300" r="19431" b="11601"/>
          <a:stretch/>
        </p:blipFill>
        <p:spPr>
          <a:xfrm>
            <a:off x="5310781" y="1504573"/>
            <a:ext cx="2948150" cy="249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3" y="1535785"/>
            <a:ext cx="4392843" cy="24709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Swarming Techniques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None/>
            </a:pPr>
            <a:r>
              <a:rPr lang="en" sz="2800" dirty="0">
                <a:solidFill>
                  <a:srgbClr val="222222"/>
                </a:solidFill>
                <a:rtl val="0"/>
              </a:rPr>
              <a:t>Boids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Simulates the flocking of birds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Criteria include cohesion, separation and alignment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035" y="3145207"/>
            <a:ext cx="4200890" cy="148123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5289239" y="4395612"/>
            <a:ext cx="3073177" cy="3077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Source: http://igeo.jp/tutorial/43.html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7745" y="4472557"/>
            <a:ext cx="952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Cohesion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4440" y="4457688"/>
            <a:ext cx="1179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eparation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4844" y="4457687"/>
            <a:ext cx="1179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lignment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Swarming Techniques cont.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371475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None/>
            </a:pPr>
            <a:r>
              <a:rPr lang="en" sz="2800" dirty="0">
                <a:solidFill>
                  <a:srgbClr val="222222"/>
                </a:solidFill>
                <a:rtl val="0"/>
              </a:rPr>
              <a:t>Minimalistic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Based upon Boids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Criteria include cohesion</a:t>
            </a:r>
            <a:r>
              <a:rPr lang="en" sz="2400" dirty="0" smtClean="0">
                <a:solidFill>
                  <a:srgbClr val="222222"/>
                </a:solidFill>
              </a:rPr>
              <a:t>, separation and pseudo-alignment</a:t>
            </a:r>
            <a:endParaRPr lang="en" sz="2400" dirty="0">
              <a:solidFill>
                <a:srgbClr val="222222"/>
              </a:solidFill>
            </a:endParaRPr>
          </a:p>
        </p:txBody>
      </p:sp>
      <p:sp>
        <p:nvSpPr>
          <p:cNvPr id="6" name="Shape 94"/>
          <p:cNvSpPr txBox="1"/>
          <p:nvPr/>
        </p:nvSpPr>
        <p:spPr>
          <a:xfrm>
            <a:off x="5518273" y="4486314"/>
            <a:ext cx="2224817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dirty="0">
                <a:solidFill>
                  <a:schemeClr val="dk1"/>
                </a:solidFill>
              </a:rPr>
              <a:t>Source: http://igeo.jp/tutorial/43.html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4142" l="0" r="52415">
                        <a14:foregroundMark x1="23269" y1="43240" x2="23269" y2="43240"/>
                        <a14:foregroundMark x1="23027" y1="41094" x2="25201" y2="35408"/>
                        <a14:foregroundMark x1="27939" y1="35622" x2="30274" y2="40880"/>
                        <a14:foregroundMark x1="32045" y1="45386" x2="21498" y2="45815"/>
                        <a14:foregroundMark x1="21498" y1="45601" x2="21820" y2="28004"/>
                        <a14:foregroundMark x1="21900" y1="28004" x2="31159" y2="28004"/>
                        <a14:foregroundMark x1="31159" y1="28541" x2="31884" y2="45923"/>
                        <a14:foregroundMark x1="27375" y1="42704" x2="27375" y2="42704"/>
                        <a14:foregroundMark x1="28905" y1="42704" x2="28905" y2="42704"/>
                        <a14:foregroundMark x1="28905" y1="41953" x2="28905" y2="41953"/>
                        <a14:foregroundMark x1="28583" y1="40665" x2="28583" y2="40665"/>
                        <a14:foregroundMark x1="28502" y1="40665" x2="28502" y2="40665"/>
                        <a14:foregroundMark x1="26812" y1="40880" x2="26812" y2="40880"/>
                        <a14:foregroundMark x1="22866" y1="41953" x2="22866" y2="41953"/>
                        <a14:foregroundMark x1="23269" y1="39056" x2="23269" y2="39056"/>
                        <a14:foregroundMark x1="22222" y1="36588" x2="27536" y2="36695"/>
                        <a14:foregroundMark x1="22866" y1="36052" x2="29308" y2="33798"/>
                        <a14:foregroundMark x1="24155" y1="37446" x2="30918" y2="44742"/>
                        <a14:foregroundMark x1="29308" y1="44742" x2="22866" y2="41416"/>
                        <a14:foregroundMark x1="22222" y1="44742" x2="31079" y2="31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7" r="47686" b="26168"/>
          <a:stretch/>
        </p:blipFill>
        <p:spPr>
          <a:xfrm>
            <a:off x="5009188" y="1303021"/>
            <a:ext cx="3242989" cy="327746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Design Approach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822960" y="1303021"/>
            <a:ext cx="8558999" cy="395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defTabSz="685800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kern="1200" dirty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Standalone </a:t>
            </a:r>
            <a:r>
              <a:rPr lang="en" sz="2400" kern="1200" dirty="0" smtClean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swarm</a:t>
            </a:r>
          </a:p>
          <a:p>
            <a:pPr marL="457200" lvl="0" indent="-381000" defTabSz="685800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kern="1200" dirty="0" smtClean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Swarming techniques</a:t>
            </a:r>
          </a:p>
          <a:p>
            <a:pPr marL="457200" indent="-381000" defTabSz="685800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kern="1200" dirty="0">
                <a:solidFill>
                  <a:srgbClr val="222222"/>
                </a:solidFill>
                <a:latin typeface="+mn-lt"/>
              </a:rPr>
              <a:t>Directional </a:t>
            </a:r>
            <a:r>
              <a:rPr lang="en" sz="2400" kern="1200" dirty="0" smtClean="0">
                <a:solidFill>
                  <a:srgbClr val="222222"/>
                </a:solidFill>
                <a:latin typeface="+mn-lt"/>
              </a:rPr>
              <a:t>guidance</a:t>
            </a:r>
            <a:endParaRPr lang="en" sz="2400" kern="1200" dirty="0">
              <a:solidFill>
                <a:srgbClr val="222222"/>
              </a:solidFill>
              <a:latin typeface="+mn-lt"/>
              <a:ea typeface="+mn-ea"/>
              <a:cs typeface="+mn-cs"/>
            </a:endParaRPr>
          </a:p>
          <a:p>
            <a:pPr marL="457200" lvl="0" indent="-381000" defTabSz="685800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kern="1200" dirty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Project </a:t>
            </a:r>
            <a:r>
              <a:rPr lang="en" sz="2400" kern="1200" dirty="0" smtClean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disciplines</a:t>
            </a:r>
          </a:p>
          <a:p>
            <a:pPr marL="457200" lvl="0" indent="-381000" defTabSz="685800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kern="1200" dirty="0" smtClean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Testing</a:t>
            </a:r>
            <a:endParaRPr lang="en" sz="2400" kern="1200" dirty="0">
              <a:solidFill>
                <a:srgbClr val="22222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" b="21884"/>
          <a:stretch/>
        </p:blipFill>
        <p:spPr>
          <a:xfrm flipH="1">
            <a:off x="4786084" y="2510268"/>
            <a:ext cx="3580676" cy="19925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Design Approach - Individual Submarines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Motorworks </a:t>
            </a:r>
            <a:r>
              <a:rPr lang="en" sz="2400" dirty="0" smtClean="0">
                <a:solidFill>
                  <a:srgbClr val="222222"/>
                </a:solidFill>
                <a:sym typeface="Arial"/>
                <a:rtl val="0"/>
              </a:rPr>
              <a:t>Seawolf</a:t>
            </a:r>
          </a:p>
          <a:p>
            <a:pPr marL="676656" lvl="1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Courier New" panose="02070309020205020404" pitchFamily="49" charset="0"/>
              <a:buChar char="o"/>
            </a:pPr>
            <a:r>
              <a:rPr lang="en" sz="2250" dirty="0" smtClean="0">
                <a:solidFill>
                  <a:srgbClr val="222222"/>
                </a:solidFill>
                <a:sym typeface="Arial"/>
                <a:rtl val="0"/>
              </a:rPr>
              <a:t>Static diving</a:t>
            </a:r>
          </a:p>
          <a:p>
            <a:pPr marL="676656" lvl="1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Courier New" panose="02070309020205020404" pitchFamily="49" charset="0"/>
              <a:buChar char="o"/>
            </a:pPr>
            <a:r>
              <a:rPr lang="en" sz="2250" dirty="0" smtClean="0">
                <a:solidFill>
                  <a:srgbClr val="222222"/>
                </a:solidFill>
                <a:sym typeface="Arial"/>
                <a:rtl val="0"/>
              </a:rPr>
              <a:t>Literature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222222"/>
                </a:solidFill>
                <a:sym typeface="Arial"/>
                <a:rtl val="0"/>
              </a:rPr>
              <a:t>Power system</a:t>
            </a:r>
            <a:endParaRPr lang="en" sz="2400" dirty="0">
              <a:solidFill>
                <a:srgbClr val="222222"/>
              </a:solidFill>
              <a:sym typeface="Arial"/>
              <a:rtl val="0"/>
            </a:endParaRP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222222"/>
                </a:solidFill>
                <a:sym typeface="Arial"/>
                <a:rtl val="0"/>
              </a:rPr>
              <a:t>Camera module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440" y="2097327"/>
            <a:ext cx="5305825" cy="213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908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22960" y="214951"/>
            <a:ext cx="8550598" cy="108806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dirty="0"/>
              <a:t>Design Approach - Individual </a:t>
            </a:r>
            <a:r>
              <a:rPr lang="en" sz="3200" dirty="0" smtClean="0"/>
              <a:t>Submarines Cont. </a:t>
            </a:r>
            <a:endParaRPr lang="en" sz="3200"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222222"/>
                </a:solidFill>
                <a:sym typeface="Arial"/>
                <a:rtl val="0"/>
              </a:rPr>
              <a:t>Detection array</a:t>
            </a:r>
            <a:endParaRPr lang="en" sz="2400" dirty="0">
              <a:solidFill>
                <a:srgbClr val="222222"/>
              </a:solidFill>
              <a:sym typeface="Arial"/>
              <a:rtl val="0"/>
            </a:endParaRP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222222"/>
                </a:solidFill>
                <a:sym typeface="Arial"/>
                <a:rtl val="0"/>
              </a:rPr>
              <a:t>Sensors</a:t>
            </a:r>
          </a:p>
          <a:p>
            <a:pPr marL="676656" lvl="1" indent="-381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Courier New" panose="02070309020205020404" pitchFamily="49" charset="0"/>
              <a:buChar char="o"/>
            </a:pPr>
            <a:r>
              <a:rPr lang="en" sz="2250" dirty="0" smtClean="0">
                <a:solidFill>
                  <a:srgbClr val="222222"/>
                </a:solidFill>
                <a:sym typeface="Arial"/>
                <a:rtl val="0"/>
              </a:rPr>
              <a:t>IMU</a:t>
            </a:r>
          </a:p>
          <a:p>
            <a:pPr marL="676656" lvl="1" indent="-381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Courier New" panose="02070309020205020404" pitchFamily="49" charset="0"/>
              <a:buChar char="o"/>
            </a:pPr>
            <a:r>
              <a:rPr lang="en" sz="2250" dirty="0" smtClean="0">
                <a:solidFill>
                  <a:srgbClr val="222222"/>
                </a:solidFill>
                <a:sym typeface="Arial"/>
                <a:rtl val="0"/>
              </a:rPr>
              <a:t>Compass</a:t>
            </a:r>
          </a:p>
          <a:p>
            <a:pPr marL="676656" lvl="1" indent="-38100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Courier New" panose="02070309020205020404" pitchFamily="49" charset="0"/>
              <a:buChar char="o"/>
            </a:pPr>
            <a:r>
              <a:rPr lang="en" sz="2250" dirty="0" smtClean="0">
                <a:solidFill>
                  <a:srgbClr val="222222"/>
                </a:solidFill>
                <a:sym typeface="Arial"/>
                <a:rtl val="0"/>
              </a:rPr>
              <a:t>Pressure</a:t>
            </a:r>
            <a:endParaRPr lang="en" sz="2250" dirty="0">
              <a:solidFill>
                <a:srgbClr val="222222"/>
              </a:solidFill>
              <a:sym typeface="Arial"/>
              <a:rtl val="0"/>
            </a:endParaRP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Motor </a:t>
            </a:r>
            <a:r>
              <a:rPr lang="en" sz="2400" dirty="0" smtClean="0">
                <a:solidFill>
                  <a:srgbClr val="222222"/>
                </a:solidFill>
                <a:sym typeface="Arial"/>
                <a:rtl val="0"/>
              </a:rPr>
              <a:t>control</a:t>
            </a:r>
            <a:endParaRPr lang="en" sz="2400" dirty="0">
              <a:solidFill>
                <a:srgbClr val="222222"/>
              </a:solidFill>
              <a:sym typeface="Arial"/>
              <a:rtl val="0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440" y="2097327"/>
            <a:ext cx="5305825" cy="2137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Design Approach - Alternate Solutions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Add leader boat to swarm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Drop weight system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Bottom detection system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Spread out detection array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DIY submarine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Testing and Metrics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Minimize cost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Autonomous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Durable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Mobile </a:t>
            </a:r>
            <a:r>
              <a:rPr lang="en" sz="2400" dirty="0" smtClean="0">
                <a:solidFill>
                  <a:srgbClr val="222222"/>
                </a:solidFill>
                <a:rtl val="0"/>
              </a:rPr>
              <a:t>underwater</a:t>
            </a:r>
            <a:endParaRPr lang="en" sz="2400" dirty="0">
              <a:solidFill>
                <a:srgbClr val="222222"/>
              </a:solidFill>
              <a:rtl val="0"/>
            </a:endParaRP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Portability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Power </a:t>
            </a:r>
            <a:r>
              <a:rPr lang="en" sz="2400" dirty="0" smtClean="0">
                <a:solidFill>
                  <a:srgbClr val="222222"/>
                </a:solidFill>
                <a:rtl val="0"/>
              </a:rPr>
              <a:t>efficiency</a:t>
            </a:r>
            <a:endParaRPr lang="en" sz="2400" dirty="0">
              <a:solidFill>
                <a:srgbClr val="222222"/>
              </a:solidFill>
              <a:rtl val="0"/>
            </a:endParaRPr>
          </a:p>
          <a:p>
            <a:pPr marL="457200" indent="-381000">
              <a:lnSpc>
                <a:spcPct val="125000"/>
              </a:lnSpc>
              <a:spcAft>
                <a:spcPts val="20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endParaRPr sz="2400" dirty="0">
              <a:solidFill>
                <a:srgbClr val="222222"/>
              </a:solidFill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Economic Analysis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4643120" cy="6781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222222"/>
                </a:solidFill>
                <a:rtl val="0"/>
              </a:rPr>
              <a:t>Cost of submarine: $189.00</a:t>
            </a:r>
            <a:endParaRPr lang="en" sz="2400" dirty="0">
              <a:solidFill>
                <a:srgbClr val="222222"/>
              </a:solidFill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11873"/>
              </p:ext>
            </p:extLst>
          </p:nvPr>
        </p:nvGraphicFramePr>
        <p:xfrm>
          <a:off x="1471654" y="2099197"/>
          <a:ext cx="6096000" cy="1828800"/>
        </p:xfrm>
        <a:graphic>
          <a:graphicData uri="http://schemas.openxmlformats.org/drawingml/2006/table">
            <a:tbl>
              <a:tblPr firstRow="1" bandRow="1">
                <a:tableStyleId>{89012CE6-1DB5-4183-BB9E-11566D5166F4}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Swarm cost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$756.00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Testing</a:t>
                      </a:r>
                      <a:endParaRPr lang="en-US" sz="24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$78.16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cost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$834.16</a:t>
                      </a:r>
                      <a:endParaRPr lang="en-US" sz="24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7017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Milestones and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17" t="7378" r="8029" b="62587"/>
          <a:stretch/>
        </p:blipFill>
        <p:spPr>
          <a:xfrm>
            <a:off x="262255" y="1460500"/>
            <a:ext cx="8665210" cy="2197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Outline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Background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Design Approach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Economic Analysis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Milestones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Division of Labor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Societal and Environmental Impact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Division of Labor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Detection array</a:t>
            </a:r>
          </a:p>
          <a:p>
            <a:pPr marL="457200" indent="-381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Camera circuit</a:t>
            </a:r>
          </a:p>
          <a:p>
            <a:pPr marL="457200" indent="-381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Construction of </a:t>
            </a:r>
            <a:r>
              <a:rPr lang="en" sz="2400" dirty="0" smtClean="0">
                <a:solidFill>
                  <a:srgbClr val="222222"/>
                </a:solidFill>
                <a:rtl val="0"/>
              </a:rPr>
              <a:t>submarine</a:t>
            </a:r>
            <a:endParaRPr lang="en" sz="2400" dirty="0">
              <a:solidFill>
                <a:srgbClr val="222222"/>
              </a:solidFill>
              <a:rtl val="0"/>
            </a:endParaRPr>
          </a:p>
          <a:p>
            <a:pPr marL="457200" indent="-381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PCB</a:t>
            </a:r>
          </a:p>
          <a:p>
            <a:pPr marL="457200" indent="-381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Program </a:t>
            </a:r>
            <a:r>
              <a:rPr lang="en" sz="2400" dirty="0" smtClean="0">
                <a:solidFill>
                  <a:srgbClr val="222222"/>
                </a:solidFill>
                <a:rtl val="0"/>
              </a:rPr>
              <a:t>layout</a:t>
            </a:r>
          </a:p>
          <a:p>
            <a:pPr marL="457200" indent="-381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222222"/>
                </a:solidFill>
                <a:rtl val="0"/>
              </a:rPr>
              <a:t>Controls</a:t>
            </a:r>
            <a:endParaRPr lang="en" sz="2400" dirty="0">
              <a:solidFill>
                <a:srgbClr val="222222"/>
              </a:solidFill>
              <a:rtl val="0"/>
            </a:endParaRPr>
          </a:p>
          <a:p>
            <a:pPr marL="457200" indent="-381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Sensors </a:t>
            </a:r>
            <a:r>
              <a:rPr lang="en" sz="2400" dirty="0" smtClean="0">
                <a:solidFill>
                  <a:srgbClr val="222222"/>
                </a:solidFill>
                <a:rtl val="0"/>
              </a:rPr>
              <a:t>algorithm</a:t>
            </a:r>
            <a:endParaRPr lang="en" sz="2400" dirty="0">
              <a:solidFill>
                <a:srgbClr val="222222"/>
              </a:solidFill>
              <a:rtl val="0"/>
            </a:endParaRPr>
          </a:p>
          <a:p>
            <a:pPr marL="457200" indent="-381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Swarming </a:t>
            </a:r>
            <a:r>
              <a:rPr lang="en" sz="2400" dirty="0" smtClean="0">
                <a:solidFill>
                  <a:srgbClr val="222222"/>
                </a:solidFill>
                <a:rtl val="0"/>
              </a:rPr>
              <a:t>algorithm</a:t>
            </a:r>
            <a:endParaRPr lang="en" sz="2400" dirty="0">
              <a:solidFill>
                <a:srgbClr val="222222"/>
              </a:solidFill>
              <a:rtl val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Societal Impact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Development is ethical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Aquatic industries/research will be affected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Originally marketed as a toy RC submarine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Submarines will navigate at relatively slow speeds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Boats could collide with the swarm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Environmental Impact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Low natural resources </a:t>
            </a:r>
            <a:r>
              <a:rPr lang="en" sz="2400" dirty="0" smtClean="0">
                <a:solidFill>
                  <a:srgbClr val="222222"/>
                </a:solidFill>
                <a:rtl val="0"/>
              </a:rPr>
              <a:t>costs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222222"/>
                </a:solidFill>
                <a:rtl val="0"/>
              </a:rPr>
              <a:t>Lost </a:t>
            </a:r>
            <a:r>
              <a:rPr lang="en" sz="2400" dirty="0">
                <a:solidFill>
                  <a:srgbClr val="222222"/>
                </a:solidFill>
                <a:rtl val="0"/>
              </a:rPr>
              <a:t>submarines could pollute the water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Plant life could be disturbed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222222"/>
                </a:solidFill>
                <a:rtl val="0"/>
              </a:rPr>
              <a:t>Large obstacles will </a:t>
            </a:r>
            <a:r>
              <a:rPr lang="en" sz="2400" dirty="0">
                <a:solidFill>
                  <a:srgbClr val="222222"/>
                </a:solidFill>
                <a:rtl val="0"/>
              </a:rPr>
              <a:t>be detected and avoided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Design Approach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Economic Analysis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Milestones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Division of Labor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Societal and Environmental Impact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829636" y="415128"/>
            <a:ext cx="7772400" cy="163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+mn-lt"/>
              </a:rPr>
              <a:t>Autonomous Underwater Robots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829636" y="2459817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400" dirty="0">
                <a:solidFill>
                  <a:srgbClr val="000000"/>
                </a:solidFill>
                <a:latin typeface="+mn-lt"/>
              </a:rPr>
              <a:t>Ryan </a:t>
            </a:r>
            <a:r>
              <a:rPr lang="en" sz="2400" dirty="0" smtClean="0">
                <a:solidFill>
                  <a:srgbClr val="000000"/>
                </a:solidFill>
                <a:latin typeface="+mn-lt"/>
              </a:rPr>
              <a:t>Lipski, Cameron </a:t>
            </a:r>
            <a:r>
              <a:rPr lang="en" sz="2400" dirty="0">
                <a:solidFill>
                  <a:srgbClr val="000000"/>
                </a:solidFill>
                <a:latin typeface="+mn-lt"/>
              </a:rPr>
              <a:t>Putz</a:t>
            </a:r>
            <a:r>
              <a:rPr lang="en" sz="2400" dirty="0" smtClean="0">
                <a:solidFill>
                  <a:srgbClr val="000000"/>
                </a:solidFill>
                <a:latin typeface="+mn-lt"/>
              </a:rPr>
              <a:t>, AND </a:t>
            </a:r>
            <a:r>
              <a:rPr lang="en" sz="2400" dirty="0">
                <a:solidFill>
                  <a:srgbClr val="000000"/>
                </a:solidFill>
                <a:latin typeface="+mn-lt"/>
              </a:rPr>
              <a:t>Nick </a:t>
            </a:r>
            <a:r>
              <a:rPr lang="en" sz="2400" dirty="0" smtClean="0">
                <a:solidFill>
                  <a:srgbClr val="000000"/>
                </a:solidFill>
                <a:latin typeface="+mn-lt"/>
              </a:rPr>
              <a:t>Sikkema</a:t>
            </a:r>
            <a:endParaRPr lang="en" sz="2400" dirty="0">
              <a:solidFill>
                <a:srgbClr val="000000"/>
              </a:solidFill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Advisor: Dr. Joseph </a:t>
            </a:r>
            <a:r>
              <a:rPr lang="en" sz="2400" dirty="0" smtClean="0">
                <a:solidFill>
                  <a:schemeClr val="dk1"/>
                </a:solidFill>
                <a:latin typeface="+mn-lt"/>
              </a:rPr>
              <a:t>Driscoll</a:t>
            </a:r>
            <a:endParaRPr lang="en" sz="2400" dirty="0">
              <a:solidFill>
                <a:schemeClr val="dk1"/>
              </a:solidFill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+mn-l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Department of Electrical and Computer Engineering, Bradley University</a:t>
            </a: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+mn-lt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  <a:latin typeface="+mn-lt"/>
              </a:rPr>
              <a:t>October 2, 2014</a:t>
            </a:r>
          </a:p>
          <a:p>
            <a:pPr>
              <a:spcBef>
                <a:spcPts val="0"/>
              </a:spcBef>
              <a:buNone/>
            </a:pPr>
            <a:endParaRPr sz="2800" dirty="0">
              <a:solidFill>
                <a:srgbClr val="000000"/>
              </a:solidFill>
            </a:endParaRP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9089" y="3427674"/>
            <a:ext cx="1221050" cy="122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1910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7543800" cy="33819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chemeClr val="tx1"/>
                </a:solidFill>
              </a:rPr>
              <a:t>http://neuron.tuke.sk/hudecm/PDF_PAPERS/DesignAndControlOfAutonomousUnderwaterrobotsASurvey.pdf</a:t>
            </a:r>
            <a:endParaRPr lang="en" sz="1400" dirty="0">
              <a:solidFill>
                <a:schemeClr val="tx1"/>
              </a:solidFill>
              <a:hlinkClick r:id="rId3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chemeClr val="tx1"/>
                </a:solidFill>
              </a:rPr>
              <a:t>http://www.wired.com/2013/03/powers-of-swarms/all/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chemeClr val="tx1"/>
                </a:solidFill>
              </a:rPr>
              <a:t>http://igeo.jp/tutorial/43.html</a:t>
            </a:r>
            <a:endParaRPr lang="en" sz="1400" dirty="0">
              <a:solidFill>
                <a:schemeClr val="tx1"/>
              </a:solidFill>
              <a:hlinkClick r:id="rId4"/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chemeClr val="tx1"/>
                </a:solidFill>
              </a:rPr>
              <a:t>http://www.academia.edu/4161991/Designing_a_Wireless_Underwater_Optical_Communication_SystemDesigning_a_Wireless_Underwater_Optical_Communication_System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chemeClr val="tx1"/>
                </a:solidFill>
              </a:rPr>
              <a:t>https://www.youtube.com/watch?v=Hjkmm13Scm4</a:t>
            </a:r>
            <a:endParaRPr lang="en" sz="1400" dirty="0">
              <a:solidFill>
                <a:schemeClr val="tx1"/>
              </a:solidFill>
              <a:hlinkClick r:id="rId5"/>
            </a:endParaRP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>
                <a:solidFill>
                  <a:schemeClr val="tx1"/>
                </a:solidFill>
              </a:rPr>
              <a:t>http://i.ytimg.com/vi/XUk-qLfiwlc/0.jpg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 – Design Software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787" r="13378"/>
          <a:stretch/>
        </p:blipFill>
        <p:spPr>
          <a:xfrm>
            <a:off x="2289906" y="1432559"/>
            <a:ext cx="4110893" cy="32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 – Design Single Submarine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1488017"/>
            <a:ext cx="89154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 – Directional Guidance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320" t="7205" r="46290" b="34462"/>
          <a:stretch/>
        </p:blipFill>
        <p:spPr>
          <a:xfrm>
            <a:off x="2274584" y="1409700"/>
            <a:ext cx="4494515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978140" cy="1088068"/>
          </a:xfrm>
        </p:spPr>
        <p:txBody>
          <a:bodyPr/>
          <a:lstStyle/>
          <a:p>
            <a:r>
              <a:rPr lang="en-US" dirty="0" smtClean="0"/>
              <a:t>Gantt Chart - Build/Test – Single Submarine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87500"/>
            <a:ext cx="6400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822960" y="1303021"/>
            <a:ext cx="8285400" cy="360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81000" defTabSz="685800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kern="1200" dirty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Map underwater terrain using multiple autonomous robots</a:t>
            </a:r>
          </a:p>
          <a:p>
            <a:pPr marL="457200" indent="-381000" defTabSz="685800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kern="1200" dirty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Avoid collisions </a:t>
            </a:r>
          </a:p>
          <a:p>
            <a:pPr marL="457200" indent="-381000" defTabSz="685800">
              <a:lnSpc>
                <a:spcPct val="150000"/>
              </a:lnSpc>
              <a:buClr>
                <a:srgbClr val="222222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kern="1200" dirty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Generate a final image of the terrain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" b="21884"/>
          <a:stretch/>
        </p:blipFill>
        <p:spPr>
          <a:xfrm>
            <a:off x="5049972" y="2729382"/>
            <a:ext cx="3580676" cy="19925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 - Build/Test - Swarm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46" y="1618399"/>
            <a:ext cx="7484427" cy="29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22960" y="359595"/>
            <a:ext cx="7543800" cy="9434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Gantt Chart </a:t>
            </a:r>
            <a:r>
              <a:rPr lang="en" dirty="0" smtClean="0"/>
              <a:t>– Project Deadlines</a:t>
            </a: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57" y="1395030"/>
            <a:ext cx="7688003" cy="32582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Detailed budget - Submarine</a:t>
            </a:r>
          </a:p>
        </p:txBody>
      </p:sp>
      <p:graphicFrame>
        <p:nvGraphicFramePr>
          <p:cNvPr id="191" name="Shape 191"/>
          <p:cNvGraphicFramePr/>
          <p:nvPr>
            <p:extLst>
              <p:ext uri="{D42A27DB-BD31-4B8C-83A1-F6EECF244321}">
                <p14:modId xmlns:p14="http://schemas.microsoft.com/office/powerpoint/2010/main" val="2348798736"/>
              </p:ext>
            </p:extLst>
          </p:nvPr>
        </p:nvGraphicFramePr>
        <p:xfrm>
          <a:off x="1469203" y="1389067"/>
          <a:ext cx="5609692" cy="3283020"/>
        </p:xfrm>
        <a:graphic>
          <a:graphicData uri="http://schemas.openxmlformats.org/drawingml/2006/table">
            <a:tbl>
              <a:tblPr>
                <a:noFill/>
                <a:tableStyleId>{057D77FA-C549-4F54-8114-C216B36AD7D4}</a:tableStyleId>
              </a:tblPr>
              <a:tblGrid>
                <a:gridCol w="804371"/>
                <a:gridCol w="1426135"/>
                <a:gridCol w="1115252"/>
                <a:gridCol w="2263934"/>
              </a:tblGrid>
              <a:tr h="230773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 dirty="0"/>
                        <a:t>Quantity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/>
                        <a:t>Cost Per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/>
                        <a:t>Total Cost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/>
                        <a:t>Description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4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$10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$40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Pressure Sensor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4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$50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$200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Submarine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dirty="0"/>
                        <a:t>4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$5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$20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Surface mount processor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12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dirty="0"/>
                        <a:t>$3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$36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dirty="0"/>
                        <a:t>3 Watt blue LEDS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24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$10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$240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Blue Filtered Photodiodes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4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$10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$40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Compass and IMU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4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$10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$40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Camera Circuit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4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$20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$80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Surface mount Components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4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$15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$60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PVC material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4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$10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$40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/>
                        <a:t>H-Bridge Chips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/>
                    </a:p>
                  </a:txBody>
                  <a:tcPr marL="28575" marR="28575" marT="19050" marB="19050" anchor="b"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 dirty="0"/>
                        <a:t>Total</a:t>
                      </a:r>
                    </a:p>
                  </a:txBody>
                  <a:tcPr marL="28575" marR="28575" marT="19050" marB="19050" anchor="b">
                    <a:lnT w="9525" cap="flat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 dirty="0"/>
                        <a:t>$756</a:t>
                      </a:r>
                    </a:p>
                  </a:txBody>
                  <a:tcPr marL="28575" marR="28575" marT="19050" marB="19050" anchor="b">
                    <a:lnT w="9525" cap="flat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 dirty="0"/>
                    </a:p>
                  </a:txBody>
                  <a:tcPr marL="28575" marR="28575" marT="19050" marB="19050" anchor="b"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773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 dirty="0"/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 dirty="0"/>
                        <a:t>Per Submarine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 b="1" dirty="0"/>
                        <a:t>$189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300" dirty="0"/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Detailed budget - Test Stand</a:t>
            </a:r>
          </a:p>
        </p:txBody>
      </p:sp>
      <p:graphicFrame>
        <p:nvGraphicFramePr>
          <p:cNvPr id="185" name="Shape 185"/>
          <p:cNvGraphicFramePr/>
          <p:nvPr>
            <p:extLst>
              <p:ext uri="{D42A27DB-BD31-4B8C-83A1-F6EECF244321}">
                <p14:modId xmlns:p14="http://schemas.microsoft.com/office/powerpoint/2010/main" val="763556217"/>
              </p:ext>
            </p:extLst>
          </p:nvPr>
        </p:nvGraphicFramePr>
        <p:xfrm>
          <a:off x="1778000" y="2164080"/>
          <a:ext cx="5455921" cy="1818639"/>
        </p:xfrm>
        <a:graphic>
          <a:graphicData uri="http://schemas.openxmlformats.org/drawingml/2006/table">
            <a:tbl>
              <a:tblPr>
                <a:noFill/>
                <a:tableStyleId>{89012CE6-1DB5-4183-BB9E-11566D5166F4}</a:tableStyleId>
              </a:tblPr>
              <a:tblGrid>
                <a:gridCol w="1084680"/>
                <a:gridCol w="1084680"/>
                <a:gridCol w="1084680"/>
                <a:gridCol w="2201881"/>
              </a:tblGrid>
              <a:tr h="36743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Quantity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Cost Per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Total Cost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Description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43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3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15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Processor </a:t>
                      </a:r>
                      <a:r>
                        <a:rPr lang="en" sz="1600" dirty="0" smtClean="0"/>
                        <a:t>Chips</a:t>
                      </a:r>
                      <a:endParaRPr lang="en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43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1</a:t>
                      </a:r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17.05</a:t>
                      </a:r>
                      <a:endParaRPr lang="en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17.05</a:t>
                      </a:r>
                      <a:endParaRPr lang="en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PVC</a:t>
                      </a:r>
                      <a:r>
                        <a:rPr lang="en" sz="1600" baseline="0" dirty="0" smtClean="0"/>
                        <a:t> Test Stands</a:t>
                      </a:r>
                      <a:endParaRPr lang="en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43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1</a:t>
                      </a:r>
                      <a:endParaRPr lang="en" sz="1600" dirty="0"/>
                    </a:p>
                  </a:txBody>
                  <a:tcPr marL="28575" marR="28575" marT="19050" marB="19050" anchor="b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46.11</a:t>
                      </a:r>
                      <a:endParaRPr lang="en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46.11</a:t>
                      </a:r>
                      <a:endParaRPr lang="en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PVC</a:t>
                      </a:r>
                      <a:r>
                        <a:rPr lang="en" sz="1600" baseline="0" dirty="0" smtClean="0"/>
                        <a:t> Test Container</a:t>
                      </a:r>
                      <a:endParaRPr lang="en" sz="1600" dirty="0"/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919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</a:txBody>
                  <a:tcPr marL="28575" marR="28575" marT="19050" marB="19050" anchor="b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Total</a:t>
                      </a:r>
                    </a:p>
                  </a:txBody>
                  <a:tcPr marL="28575" marR="28575" marT="19050" marB="1905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 smtClean="0"/>
                        <a:t>78.16</a:t>
                      </a:r>
                      <a:endParaRPr lang="en" sz="1600" dirty="0"/>
                    </a:p>
                  </a:txBody>
                  <a:tcPr marL="28575" marR="28575" marT="19050" marB="19050" anchor="b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</a:txBody>
                  <a:tcPr marL="28575" marR="28575" marT="19050" marB="19050" anchor="b"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Circuit diagrams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85" y="1596511"/>
            <a:ext cx="8421949" cy="229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Flowcharts - Camera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710" y="1579668"/>
            <a:ext cx="3782299" cy="245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Flowchart Motor Control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677" t="15148" r="21831" b="17716"/>
          <a:stretch/>
        </p:blipFill>
        <p:spPr>
          <a:xfrm>
            <a:off x="2505710" y="1612900"/>
            <a:ext cx="4178300" cy="274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Literature Review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3653347" cy="19538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AUV </a:t>
            </a:r>
            <a:r>
              <a:rPr lang="en" sz="2400" dirty="0" smtClean="0">
                <a:solidFill>
                  <a:srgbClr val="222222"/>
                </a:solidFill>
                <a:sym typeface="Arial"/>
                <a:rtl val="0"/>
              </a:rPr>
              <a:t>history</a:t>
            </a:r>
            <a:endParaRPr lang="en" sz="2400" dirty="0">
              <a:solidFill>
                <a:srgbClr val="222222"/>
              </a:solidFill>
              <a:sym typeface="Arial"/>
              <a:rtl val="0"/>
            </a:endParaRP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AUV swarm </a:t>
            </a:r>
            <a:r>
              <a:rPr lang="en" sz="2400" dirty="0" smtClean="0">
                <a:solidFill>
                  <a:srgbClr val="222222"/>
                </a:solidFill>
                <a:sym typeface="Arial"/>
                <a:rtl val="0"/>
              </a:rPr>
              <a:t>research</a:t>
            </a:r>
            <a:endParaRPr lang="en" sz="2400" dirty="0">
              <a:solidFill>
                <a:srgbClr val="222222"/>
              </a:solidFill>
              <a:sym typeface="Arial"/>
              <a:rtl val="0"/>
            </a:endParaRPr>
          </a:p>
          <a:p>
            <a:pPr marL="676656" lvl="1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Underwater </a:t>
            </a:r>
            <a:r>
              <a:rPr lang="en" sz="2400" dirty="0" smtClean="0">
                <a:solidFill>
                  <a:srgbClr val="222222"/>
                </a:solidFill>
                <a:sym typeface="Arial"/>
                <a:rtl val="0"/>
              </a:rPr>
              <a:t>minefield</a:t>
            </a:r>
            <a:endParaRPr lang="en" sz="2400" dirty="0">
              <a:solidFill>
                <a:srgbClr val="222222"/>
              </a:solidFill>
              <a:sym typeface="Arial"/>
              <a:rtl val="0"/>
            </a:endParaRPr>
          </a:p>
          <a:p>
            <a:pPr marL="676656" lvl="1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222222"/>
                </a:solidFill>
                <a:sym typeface="Arial"/>
                <a:rtl val="0"/>
              </a:rPr>
              <a:t>Cocoro</a:t>
            </a: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 l="6436" t="1691" r="4940" b="5167"/>
          <a:stretch/>
        </p:blipFill>
        <p:spPr>
          <a:xfrm>
            <a:off x="4594860" y="1507880"/>
            <a:ext cx="3678148" cy="261991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4594860" y="4218565"/>
            <a:ext cx="5144099" cy="53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" sz="1000" dirty="0">
                <a:latin typeface="+mn-lt"/>
              </a:rPr>
              <a:t>Source: </a:t>
            </a:r>
            <a:r>
              <a:rPr lang="en" sz="1000" dirty="0">
                <a:solidFill>
                  <a:schemeClr val="dk1"/>
                </a:solidFill>
                <a:latin typeface="+mn-lt"/>
              </a:rPr>
              <a:t>http://www.wired.com/2013/03/powers-of-swarms/all/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Constraints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725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Avoid harming underwater organisms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Battery life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Functional up to two feet of water</a:t>
            </a:r>
          </a:p>
          <a:p>
            <a:pPr marL="45720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Robots must be reasonably sized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0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0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000" dirty="0">
              <a:solidFill>
                <a:schemeClr val="dk1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marL="228600" lvl="0" indent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Detection </a:t>
            </a:r>
            <a:r>
              <a:rPr lang="en" dirty="0"/>
              <a:t>Methods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4294967295"/>
          </p:nvPr>
        </p:nvSpPr>
        <p:spPr>
          <a:xfrm>
            <a:off x="822960" y="1303022"/>
            <a:ext cx="8229600" cy="28169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Acoustic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rgbClr val="222222"/>
                </a:solidFill>
                <a:rtl val="0"/>
              </a:rPr>
              <a:t>Electromagnetic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dirty="0" smtClean="0">
                <a:solidFill>
                  <a:srgbClr val="222222"/>
                </a:solidFill>
                <a:rtl val="0"/>
              </a:rPr>
              <a:t>Optical</a:t>
            </a:r>
          </a:p>
          <a:p>
            <a:pPr marL="676656" lvl="1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Courier New" panose="02070309020205020404" pitchFamily="49" charset="0"/>
              <a:buChar char="o"/>
            </a:pPr>
            <a:r>
              <a:rPr lang="en" sz="2400" dirty="0" smtClean="0">
                <a:solidFill>
                  <a:srgbClr val="222222"/>
                </a:solidFill>
                <a:rtl val="0"/>
              </a:rPr>
              <a:t>Image </a:t>
            </a:r>
            <a:r>
              <a:rPr lang="en" sz="2400" dirty="0">
                <a:solidFill>
                  <a:srgbClr val="222222"/>
                </a:solidFill>
                <a:rtl val="0"/>
              </a:rPr>
              <a:t>processing</a:t>
            </a:r>
          </a:p>
          <a:p>
            <a:pPr marL="676656" lvl="1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" sz="2400" dirty="0">
                <a:solidFill>
                  <a:srgbClr val="222222"/>
                </a:solidFill>
                <a:rtl val="0"/>
              </a:rPr>
              <a:t>LEDs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Blue LEDs - Visibility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40" y="1319442"/>
            <a:ext cx="5212439" cy="29971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hape 72"/>
          <p:cNvSpPr txBox="1">
            <a:spLocks/>
          </p:cNvSpPr>
          <p:nvPr/>
        </p:nvSpPr>
        <p:spPr>
          <a:xfrm>
            <a:off x="2049824" y="4316598"/>
            <a:ext cx="5090069" cy="665163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000" dirty="0" smtClean="0">
                <a:solidFill>
                  <a:schemeClr val="dk1"/>
                </a:solidFill>
              </a:rPr>
              <a:t>Source: http://www.academia.edu/4161991/Designing_a_Wireless_Underwater_Optical_Com</a:t>
            </a:r>
            <a:br>
              <a:rPr lang="en-US" sz="1000" dirty="0" smtClean="0">
                <a:solidFill>
                  <a:schemeClr val="dk1"/>
                </a:solidFill>
              </a:rPr>
            </a:br>
            <a:r>
              <a:rPr lang="en-US" sz="1000" dirty="0" smtClean="0">
                <a:solidFill>
                  <a:schemeClr val="dk1"/>
                </a:solidFill>
              </a:rPr>
              <a:t>munication_SystemDesigning_a_Wireless_Underwater_Optical_Communication_System</a:t>
            </a:r>
          </a:p>
          <a:p>
            <a:pPr>
              <a:spcBef>
                <a:spcPts val="0"/>
              </a:spcBef>
              <a:buFont typeface="Calibri" panose="020F0502020204030204" pitchFamily="34" charset="0"/>
              <a:buNone/>
            </a:pP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Blue LEDs - Detection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2049825" y="4260075"/>
            <a:ext cx="5090069" cy="6651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000" dirty="0" smtClean="0">
                <a:solidFill>
                  <a:schemeClr val="dk1"/>
                </a:solidFill>
              </a:rPr>
              <a:t>Source: http</a:t>
            </a:r>
            <a:r>
              <a:rPr lang="en" sz="1000" dirty="0">
                <a:solidFill>
                  <a:schemeClr val="dk1"/>
                </a:solidFill>
              </a:rPr>
              <a:t>://</a:t>
            </a:r>
            <a:r>
              <a:rPr lang="en" sz="1000" dirty="0" smtClean="0">
                <a:solidFill>
                  <a:schemeClr val="dk1"/>
                </a:solidFill>
              </a:rPr>
              <a:t>www.academia.edu/4161991/Designing_a_Wireless_Underwater_Optical_Com</a:t>
            </a:r>
            <a:br>
              <a:rPr lang="en" sz="1000" dirty="0" smtClean="0">
                <a:solidFill>
                  <a:schemeClr val="dk1"/>
                </a:solidFill>
              </a:rPr>
            </a:br>
            <a:r>
              <a:rPr lang="en" sz="1000" dirty="0" smtClean="0">
                <a:solidFill>
                  <a:schemeClr val="dk1"/>
                </a:solidFill>
              </a:rPr>
              <a:t>munication_SystemDesigning_a_Wireless_Underwater_Optical_Communication_System</a:t>
            </a:r>
            <a:endParaRPr lang="en" sz="1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r="35600"/>
          <a:stretch/>
        </p:blipFill>
        <p:spPr>
          <a:xfrm>
            <a:off x="1855017" y="1359726"/>
            <a:ext cx="5479686" cy="29003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Related Patents</a:t>
            </a:r>
            <a:endParaRPr lang="en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4294967295"/>
          </p:nvPr>
        </p:nvSpPr>
        <p:spPr>
          <a:xfrm>
            <a:off x="822960" y="1303021"/>
            <a:ext cx="8229600" cy="32792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222222"/>
                </a:solidFill>
                <a:rtl val="0"/>
              </a:rPr>
              <a:t>CN 102916744 </a:t>
            </a:r>
            <a:r>
              <a:rPr lang="en" sz="2400" b="1" dirty="0" smtClean="0">
                <a:solidFill>
                  <a:srgbClr val="222222"/>
                </a:solidFill>
                <a:rtl val="0"/>
              </a:rPr>
              <a:t>A </a:t>
            </a:r>
            <a:r>
              <a:rPr lang="en" sz="2400" dirty="0" smtClean="0">
                <a:solidFill>
                  <a:srgbClr val="222222"/>
                </a:solidFill>
                <a:rtl val="0"/>
              </a:rPr>
              <a:t>- </a:t>
            </a:r>
            <a:r>
              <a:rPr lang="en" sz="2400" dirty="0">
                <a:solidFill>
                  <a:srgbClr val="222222"/>
                </a:solidFill>
                <a:rtl val="0"/>
              </a:rPr>
              <a:t>Underwater LED visible light communication system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222222"/>
                </a:solidFill>
                <a:rtl val="0"/>
              </a:rPr>
              <a:t>US 20140212142 </a:t>
            </a:r>
            <a:r>
              <a:rPr lang="en" sz="2400" b="1" dirty="0" smtClean="0">
                <a:solidFill>
                  <a:srgbClr val="222222"/>
                </a:solidFill>
                <a:rtl val="0"/>
              </a:rPr>
              <a:t>A1 </a:t>
            </a:r>
            <a:r>
              <a:rPr lang="en" sz="2400" dirty="0" smtClean="0">
                <a:solidFill>
                  <a:srgbClr val="222222"/>
                </a:solidFill>
                <a:rtl val="0"/>
              </a:rPr>
              <a:t>- Underwater </a:t>
            </a:r>
            <a:r>
              <a:rPr lang="en" sz="2400" dirty="0">
                <a:solidFill>
                  <a:srgbClr val="222222"/>
                </a:solidFill>
                <a:rtl val="0"/>
              </a:rPr>
              <a:t>optical communication system</a:t>
            </a: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222222"/>
                </a:solidFill>
                <a:rtl val="0"/>
              </a:rPr>
              <a:t>US 20050232638 </a:t>
            </a:r>
            <a:r>
              <a:rPr lang="en" sz="2400" b="1" dirty="0" smtClean="0">
                <a:solidFill>
                  <a:srgbClr val="222222"/>
                </a:solidFill>
                <a:rtl val="0"/>
              </a:rPr>
              <a:t>A1 </a:t>
            </a:r>
            <a:r>
              <a:rPr lang="en" sz="2400" dirty="0" smtClean="0">
                <a:solidFill>
                  <a:srgbClr val="222222"/>
                </a:solidFill>
                <a:rtl val="0"/>
              </a:rPr>
              <a:t>- Methods </a:t>
            </a:r>
            <a:r>
              <a:rPr lang="en" sz="2400" dirty="0">
                <a:solidFill>
                  <a:srgbClr val="222222"/>
                </a:solidFill>
                <a:rtl val="0"/>
              </a:rPr>
              <a:t>and apparatus for underwater wireless optical communication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2556</TotalTime>
  <Words>642</Words>
  <Application>Microsoft Office PowerPoint</Application>
  <PresentationFormat>On-screen Show (16:9)</PresentationFormat>
  <Paragraphs>257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Cantarell</vt:lpstr>
      <vt:lpstr>Courier New</vt:lpstr>
      <vt:lpstr>Retrospect</vt:lpstr>
      <vt:lpstr>Autonomous Underwater Robots</vt:lpstr>
      <vt:lpstr>Outline</vt:lpstr>
      <vt:lpstr>Problem </vt:lpstr>
      <vt:lpstr>Literature Review</vt:lpstr>
      <vt:lpstr>Constraints</vt:lpstr>
      <vt:lpstr>Detection Methods</vt:lpstr>
      <vt:lpstr>Blue LEDs - Visibility</vt:lpstr>
      <vt:lpstr>Blue LEDs - Detection</vt:lpstr>
      <vt:lpstr>Related Patents</vt:lpstr>
      <vt:lpstr>Cocoro</vt:lpstr>
      <vt:lpstr>Swarming Techniques</vt:lpstr>
      <vt:lpstr>Swarming Techniques cont.</vt:lpstr>
      <vt:lpstr>Design Approach</vt:lpstr>
      <vt:lpstr>Design Approach - Individual Submarines </vt:lpstr>
      <vt:lpstr>Design Approach - Individual Submarines Cont. </vt:lpstr>
      <vt:lpstr>Design Approach - Alternate Solutions</vt:lpstr>
      <vt:lpstr>Testing and Metrics</vt:lpstr>
      <vt:lpstr>Economic Analysis</vt:lpstr>
      <vt:lpstr>Milestones and Schedule</vt:lpstr>
      <vt:lpstr>Division of Labor</vt:lpstr>
      <vt:lpstr>Societal Impact</vt:lpstr>
      <vt:lpstr>Environmental Impact</vt:lpstr>
      <vt:lpstr>Summary</vt:lpstr>
      <vt:lpstr>Autonomous Underwater Robots</vt:lpstr>
      <vt:lpstr>References</vt:lpstr>
      <vt:lpstr>Gantt Chart – Design Software Structure</vt:lpstr>
      <vt:lpstr>Gantt Chart – Design Single Submarine</vt:lpstr>
      <vt:lpstr>Gantt Chart – Directional Guidance</vt:lpstr>
      <vt:lpstr>Gantt Chart - Build/Test – Single Submarine</vt:lpstr>
      <vt:lpstr>Gantt Chart - Build/Test - Swarm</vt:lpstr>
      <vt:lpstr>  Gantt Chart – Project Deadlines</vt:lpstr>
      <vt:lpstr>Detailed budget - Submarine</vt:lpstr>
      <vt:lpstr>Detailed budget - Test Stand</vt:lpstr>
      <vt:lpstr>Circuit diagrams</vt:lpstr>
      <vt:lpstr>Flowcharts - Camera</vt:lpstr>
      <vt:lpstr>Flowchart Motor Control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Underwater Robots</dc:title>
  <dc:creator>Toshiba</dc:creator>
  <cp:lastModifiedBy>Nicholas Sikkema</cp:lastModifiedBy>
  <cp:revision>48</cp:revision>
  <dcterms:modified xsi:type="dcterms:W3CDTF">2014-10-02T14:16:29Z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