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69" r:id="rId1"/>
  </p:sldMasterIdLst>
  <p:notesMasterIdLst>
    <p:notesMasterId r:id="rId47"/>
  </p:notesMasterIdLst>
  <p:sldIdLst>
    <p:sldId id="256" r:id="rId2"/>
    <p:sldId id="257" r:id="rId3"/>
    <p:sldId id="316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37" r:id="rId12"/>
    <p:sldId id="339" r:id="rId13"/>
    <p:sldId id="340" r:id="rId14"/>
    <p:sldId id="341" r:id="rId15"/>
    <p:sldId id="338" r:id="rId16"/>
    <p:sldId id="342" r:id="rId17"/>
    <p:sldId id="343" r:id="rId18"/>
    <p:sldId id="344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8" r:id="rId29"/>
    <p:sldId id="346" r:id="rId30"/>
    <p:sldId id="369" r:id="rId31"/>
    <p:sldId id="370" r:id="rId32"/>
    <p:sldId id="371" r:id="rId33"/>
    <p:sldId id="372" r:id="rId34"/>
    <p:sldId id="345" r:id="rId35"/>
    <p:sldId id="347" r:id="rId36"/>
    <p:sldId id="308" r:id="rId37"/>
    <p:sldId id="311" r:id="rId38"/>
    <p:sldId id="348" r:id="rId39"/>
    <p:sldId id="373" r:id="rId40"/>
    <p:sldId id="374" r:id="rId41"/>
    <p:sldId id="375" r:id="rId42"/>
    <p:sldId id="376" r:id="rId43"/>
    <p:sldId id="377" r:id="rId44"/>
    <p:sldId id="365" r:id="rId45"/>
    <p:sldId id="36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4287F8-8410-44D7-A1D3-FE0E4ED328CC}">
          <p14:sldIdLst>
            <p14:sldId id="256"/>
            <p14:sldId id="257"/>
            <p14:sldId id="316"/>
            <p14:sldId id="349"/>
            <p14:sldId id="350"/>
            <p14:sldId id="351"/>
            <p14:sldId id="352"/>
            <p14:sldId id="353"/>
            <p14:sldId id="354"/>
            <p14:sldId id="355"/>
            <p14:sldId id="337"/>
            <p14:sldId id="339"/>
            <p14:sldId id="340"/>
            <p14:sldId id="341"/>
            <p14:sldId id="338"/>
            <p14:sldId id="342"/>
            <p14:sldId id="343"/>
            <p14:sldId id="344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8"/>
            <p14:sldId id="346"/>
            <p14:sldId id="369"/>
            <p14:sldId id="370"/>
            <p14:sldId id="371"/>
            <p14:sldId id="372"/>
            <p14:sldId id="345"/>
            <p14:sldId id="347"/>
            <p14:sldId id="308"/>
            <p14:sldId id="311"/>
            <p14:sldId id="348"/>
            <p14:sldId id="373"/>
            <p14:sldId id="374"/>
            <p14:sldId id="375"/>
            <p14:sldId id="376"/>
            <p14:sldId id="377"/>
            <p14:sldId id="365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FED09-A9B0-46F6-BB36-38CE2422174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0FD4-13BB-4D01-913D-98D137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0FD4-13BB-4D01-913D-98D1376993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0FD4-13BB-4D01-913D-98D1376993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2DD-8F81-4231-872C-C65B1C2C9318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8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93DE-E615-4723-B018-96294B05CC37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3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CA9E-2880-4389-B8E7-B47EC3453CBC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9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F8B-3A7F-4E9E-B8BD-6893CF9DA333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933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2DBA-254B-4AF2-8106-B8B3E91CC94A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0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A6AF-7B6D-4136-9B23-7D33F4AABEAF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870D-6C63-40E5-851C-3CAB113F0473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1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B42C-BF41-4D6C-96C4-B1D54AF4AD53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77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BF13-D67F-4479-B0CE-D9C5DF1F4202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4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311-02EF-40EA-B719-FF3F6B4E20EB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0659" y="6356351"/>
            <a:ext cx="2057400" cy="365125"/>
          </a:xfrm>
        </p:spPr>
        <p:txBody>
          <a:bodyPr/>
          <a:lstStyle>
            <a:lvl1pPr>
              <a:defRPr sz="13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6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181-8372-48B7-A79F-112846B3FB98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969E-DEBF-4437-89F9-0E95D9E0AC4E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7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DA1E-5384-452D-9B18-9751F56D3028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5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9-4E44-4938-AD8F-820A42F3D7E8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3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DBDC-DAF0-4792-9CC5-E365AEFA03D0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4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F15E-8E59-4D5B-A870-071A97FE708A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0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4EAF-CAAB-4A5A-BA5B-87F63A82E576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8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5133B9A-A6C8-479A-AEB9-9ABDC40E9AD5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27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cale.com/files/sensors/doc/data_sheet/MPX5010.pdf" TargetMode="External"/><Relationship Id="rId2" Type="http://schemas.openxmlformats.org/officeDocument/2006/relationships/hyperlink" Target="https://www.pololu.com/product/21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pomanufacturer.blogspot.com/2014/03/lipo-vs-nimh-batteries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177903"/>
            <a:ext cx="6858000" cy="214632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alibri" panose="020F0502020204030204" pitchFamily="34" charset="0"/>
              </a:rPr>
              <a:t>Autonomous Underwater Robots </a:t>
            </a:r>
            <a:br>
              <a:rPr lang="en-US" sz="4800" dirty="0" smtClean="0">
                <a:latin typeface="Calibri" panose="020F0502020204030204" pitchFamily="34" charset="0"/>
              </a:rPr>
            </a:br>
            <a:r>
              <a:rPr lang="en-US" sz="4800" dirty="0" smtClean="0">
                <a:latin typeface="Calibri" panose="020F0502020204030204" pitchFamily="34" charset="0"/>
              </a:rPr>
              <a:t> Spring Progress </a:t>
            </a:r>
            <a:r>
              <a:rPr lang="en-US" sz="4800" dirty="0">
                <a:latin typeface="Calibri" panose="020F0502020204030204" pitchFamily="34" charset="0"/>
              </a:rPr>
              <a:t>Presentation</a:t>
            </a:r>
          </a:p>
        </p:txBody>
      </p:sp>
      <p:pic>
        <p:nvPicPr>
          <p:cNvPr id="4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974" y="4572397"/>
            <a:ext cx="1478226" cy="1418828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</p:pic>
      <p:sp>
        <p:nvSpPr>
          <p:cNvPr id="5" name="Shape 24"/>
          <p:cNvSpPr txBox="1">
            <a:spLocks noGrp="1"/>
          </p:cNvSpPr>
          <p:nvPr/>
        </p:nvSpPr>
        <p:spPr>
          <a:xfrm>
            <a:off x="685800" y="3036600"/>
            <a:ext cx="7772400" cy="7847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 cap="all" spc="15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Ryan Lipski, Cameron Putz, AND Nick Sikkema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Advisor: Dr. Joseph Driscoll</a:t>
            </a:r>
          </a:p>
          <a:p>
            <a:pPr lvl="0" rtl="0">
              <a:spcBef>
                <a:spcPts val="0"/>
              </a:spcBef>
              <a:buNone/>
            </a:pPr>
            <a:endParaRPr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Department of Electrical and Computer Engineering, Bradley University</a:t>
            </a:r>
          </a:p>
          <a:p>
            <a:pPr lvl="0" rtl="0">
              <a:spcBef>
                <a:spcPts val="0"/>
              </a:spcBef>
              <a:buNone/>
            </a:pPr>
            <a:endParaRPr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February 24, 2014</a:t>
            </a:r>
          </a:p>
          <a:p>
            <a:pPr>
              <a:spcBef>
                <a:spcPts val="0"/>
              </a:spcBef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7" y="2112991"/>
            <a:ext cx="8978107" cy="1963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55929"/>
            <a:ext cx="8433289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Gantt Chart – Nick Sikkema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1667" y="992796"/>
            <a:ext cx="8932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Future work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8667" y="2507669"/>
            <a:ext cx="2577260" cy="235532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667" y="2743201"/>
            <a:ext cx="2577260" cy="20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00045" y="2990590"/>
            <a:ext cx="1571222" cy="221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920506" y="3420283"/>
            <a:ext cx="927279" cy="211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6652" y="2728711"/>
            <a:ext cx="2079917" cy="250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" y="2573055"/>
            <a:ext cx="8961120" cy="1654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55929"/>
            <a:ext cx="8258175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Gantt Chart – Ryan Lipski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7189" y="3382433"/>
            <a:ext cx="1163865" cy="254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1667" y="992796"/>
            <a:ext cx="8932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Task 1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887" y="3093578"/>
            <a:ext cx="3192244" cy="28899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887" y="2070847"/>
            <a:ext cx="4047564" cy="37486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Previously named directional guidance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" name="Straight Arrow Connector 4"/>
          <p:cNvCxnSpPr>
            <a:endCxn id="11" idx="0"/>
          </p:cNvCxnSpPr>
          <p:nvPr/>
        </p:nvCxnSpPr>
        <p:spPr>
          <a:xfrm>
            <a:off x="1694009" y="2445707"/>
            <a:ext cx="0" cy="6478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Swarming Algorithm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Design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19789" y="5984271"/>
            <a:ext cx="2286320" cy="438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Calibri" panose="020F0502020204030204" pitchFamily="34" charset="0"/>
              </a:rPr>
              <a:t>Detection zones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896" y="1028307"/>
            <a:ext cx="2554300" cy="508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908" r="1670"/>
          <a:stretch/>
        </p:blipFill>
        <p:spPr>
          <a:xfrm>
            <a:off x="936941" y="2380579"/>
            <a:ext cx="3406459" cy="3415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997896" y="6283088"/>
            <a:ext cx="2741721" cy="438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Simplified swarming flowchart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5685083" cy="4351338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Calibri" panose="020F0502020204030204" pitchFamily="34" charset="0"/>
              </a:rPr>
              <a:t>Flowcharts were first design step</a:t>
            </a:r>
          </a:p>
        </p:txBody>
      </p:sp>
    </p:spTree>
    <p:extLst>
      <p:ext uri="{BB962C8B-B14F-4D97-AF65-F5344CB8AC3E}">
        <p14:creationId xmlns:p14="http://schemas.microsoft.com/office/powerpoint/2010/main" val="6275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349" y="1016487"/>
            <a:ext cx="2559117" cy="5093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Swarming Algorithm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Design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85349" y="6283088"/>
            <a:ext cx="2741721" cy="438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Simplified swarming flowchart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5868106" cy="4772734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Multiple iterations before coding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Zone checking priority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Integrating with rest of code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Zone checks alter variables that factor into the motor control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Only applies to X and Y motors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Motors updated after all zones checked 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Code runs until low battery voltage is detected</a:t>
            </a:r>
          </a:p>
        </p:txBody>
      </p:sp>
    </p:spTree>
    <p:extLst>
      <p:ext uri="{BB962C8B-B14F-4D97-AF65-F5344CB8AC3E}">
        <p14:creationId xmlns:p14="http://schemas.microsoft.com/office/powerpoint/2010/main" val="24738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Swarming Algorithm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Design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606083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Design of this algorithm is complete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Algorithm can be partially tested on a bench top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Full testing </a:t>
            </a:r>
            <a:r>
              <a:rPr lang="en-US" sz="3200" dirty="0">
                <a:latin typeface="Calibri" panose="020F0502020204030204" pitchFamily="34" charset="0"/>
              </a:rPr>
              <a:t>will be possible </a:t>
            </a:r>
            <a:r>
              <a:rPr lang="en-US" sz="3200" dirty="0" smtClean="0">
                <a:latin typeface="Calibri" panose="020F0502020204030204" pitchFamily="34" charset="0"/>
              </a:rPr>
              <a:t>only when </a:t>
            </a:r>
            <a:r>
              <a:rPr lang="en-US" sz="3200" dirty="0">
                <a:latin typeface="Calibri" panose="020F0502020204030204" pitchFamily="34" charset="0"/>
              </a:rPr>
              <a:t>the swarm is </a:t>
            </a:r>
            <a:r>
              <a:rPr lang="en-US" sz="3200" dirty="0" smtClean="0">
                <a:latin typeface="Calibri" panose="020F0502020204030204" pitchFamily="34" charset="0"/>
              </a:rPr>
              <a:t>constructed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May need to alter weighting of variables or radii of the different zones  </a:t>
            </a:r>
            <a:endParaRPr lang="en-US" sz="3200" dirty="0">
              <a:latin typeface="Calibri" panose="020F0502020204030204" pitchFamily="34" charset="0"/>
            </a:endParaRPr>
          </a:p>
          <a:p>
            <a:endParaRPr lang="en-US" sz="3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" y="2571657"/>
            <a:ext cx="8961120" cy="16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55929"/>
            <a:ext cx="8258175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Gantt Chart – Ryan Lipski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1667" y="992796"/>
            <a:ext cx="8932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Task 2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57189" y="3382433"/>
            <a:ext cx="1163865" cy="254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887" y="3093578"/>
            <a:ext cx="3192244" cy="288995"/>
          </a:xfrm>
          <a:prstGeom prst="rect">
            <a:avLst/>
          </a:prstGeom>
          <a:solidFill>
            <a:srgbClr val="00B0F0">
              <a:alpha val="5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887" y="3382433"/>
            <a:ext cx="3192244" cy="28899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8928097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2: Circuit and System Layout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Analysis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32793" y="5263633"/>
            <a:ext cx="2741721" cy="438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Complete Swarming Flowchart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2317" y="1625313"/>
            <a:ext cx="522153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Submarine dissection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Each motor has 2 leads along with a third wire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</a:rPr>
              <a:t>etermined to be a ground wire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Battery compartment has a </a:t>
            </a:r>
          </a:p>
          <a:p>
            <a:pPr marL="342900" lvl="1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4.8 V, 3.6 V and ground lead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Switch has 4 leads</a:t>
            </a:r>
            <a:endParaRPr lang="en-US" dirty="0">
              <a:latin typeface="Calibri" panose="020F0502020204030204" pitchFamily="34" charset="0"/>
            </a:endParaRP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Identified each lead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First submarine is now prepped for assembly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15" t="10522" b="8475"/>
          <a:stretch/>
        </p:blipFill>
        <p:spPr>
          <a:xfrm>
            <a:off x="5327967" y="1293690"/>
            <a:ext cx="3615267" cy="1972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81" t="4286" r="7176"/>
          <a:stretch/>
        </p:blipFill>
        <p:spPr>
          <a:xfrm>
            <a:off x="5336433" y="3737789"/>
            <a:ext cx="3606801" cy="21469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762941" y="5917963"/>
            <a:ext cx="2881423" cy="438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Disassembled submarine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693091" y="3282764"/>
            <a:ext cx="2881423" cy="438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Original submarine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8928097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2: Circuit and System Layout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Design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26048" y="4934999"/>
            <a:ext cx="2741721" cy="438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Everlight photodiode soldered to section of header pins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2317" y="1625312"/>
            <a:ext cx="6023750" cy="480935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Everlight photodiodes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Planned to solder strands wires to each </a:t>
            </a:r>
            <a:r>
              <a:rPr lang="en-US" sz="2800" dirty="0" smtClean="0">
                <a:latin typeface="Calibri" panose="020F0502020204030204" pitchFamily="34" charset="0"/>
              </a:rPr>
              <a:t>side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lvl="2"/>
            <a:r>
              <a:rPr lang="en-US" sz="2400" dirty="0" smtClean="0">
                <a:latin typeface="Calibri" panose="020F0502020204030204" pitchFamily="34" charset="0"/>
              </a:rPr>
              <a:t>Difficult to solder without bridging the leads</a:t>
            </a:r>
          </a:p>
          <a:p>
            <a:pPr lvl="2"/>
            <a:r>
              <a:rPr lang="en-US" sz="2400" dirty="0" smtClean="0">
                <a:latin typeface="Calibri" panose="020F0502020204030204" pitchFamily="34" charset="0"/>
              </a:rPr>
              <a:t>2.1 mm between the leads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Solution: Use small section of straight header pins to extend leads</a:t>
            </a:r>
          </a:p>
          <a:p>
            <a:pPr lvl="2"/>
            <a:r>
              <a:rPr lang="en-US" sz="2400" dirty="0" smtClean="0">
                <a:latin typeface="Calibri" panose="020F0502020204030204" pitchFamily="34" charset="0"/>
              </a:rPr>
              <a:t>Reduces soldering difficulty</a:t>
            </a:r>
          </a:p>
          <a:p>
            <a:pPr lvl="2"/>
            <a:r>
              <a:rPr lang="en-US" sz="2400" dirty="0" smtClean="0">
                <a:latin typeface="Calibri" panose="020F0502020204030204" pitchFamily="34" charset="0"/>
              </a:rPr>
              <a:t>Much more rigid connection</a:t>
            </a:r>
          </a:p>
          <a:p>
            <a:pPr lvl="2"/>
            <a:r>
              <a:rPr lang="en-US" sz="2400" dirty="0" smtClean="0">
                <a:latin typeface="Calibri" panose="020F0502020204030204" pitchFamily="34" charset="0"/>
              </a:rPr>
              <a:t>Plastic section of header pins doubles as a mounting point</a:t>
            </a:r>
          </a:p>
          <a:p>
            <a:pPr lvl="2"/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397"/>
          <a:stretch/>
        </p:blipFill>
        <p:spPr>
          <a:xfrm rot="16200000">
            <a:off x="6025309" y="2421735"/>
            <a:ext cx="2743200" cy="17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" y="2567849"/>
            <a:ext cx="8961120" cy="2173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55929"/>
            <a:ext cx="8258175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Gantt Chart – Ryan Lipski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1667" y="992796"/>
            <a:ext cx="8932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Future work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56794" y="3139507"/>
            <a:ext cx="2282306" cy="225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887" y="2955588"/>
            <a:ext cx="2924713" cy="213062"/>
          </a:xfrm>
          <a:prstGeom prst="rect">
            <a:avLst/>
          </a:prstGeom>
          <a:solidFill>
            <a:srgbClr val="00B0F0">
              <a:alpha val="5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7887" y="3168650"/>
            <a:ext cx="2924713" cy="196692"/>
          </a:xfrm>
          <a:prstGeom prst="rect">
            <a:avLst/>
          </a:prstGeom>
          <a:solidFill>
            <a:srgbClr val="00B0F0">
              <a:alpha val="5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3365342"/>
            <a:ext cx="1646008" cy="168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81800" y="3570361"/>
            <a:ext cx="1646008" cy="168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39100" y="3981854"/>
            <a:ext cx="823004" cy="180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872247"/>
            <a:ext cx="8961120" cy="263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1" y="69851"/>
            <a:ext cx="8581292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Gantt Chart – Cameron Putz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8900" y="3385038"/>
            <a:ext cx="3213100" cy="360118"/>
          </a:xfrm>
          <a:prstGeom prst="rect">
            <a:avLst/>
          </a:prstGeom>
          <a:solidFill>
            <a:srgbClr val="00B0F0">
              <a:alpha val="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3426313"/>
            <a:ext cx="4467225" cy="860059"/>
            <a:chOff x="4572000" y="3426313"/>
            <a:chExt cx="4467225" cy="860059"/>
          </a:xfrm>
        </p:grpSpPr>
        <p:sp>
          <p:nvSpPr>
            <p:cNvPr id="11" name="Rectangle 10"/>
            <p:cNvSpPr/>
            <p:nvPr/>
          </p:nvSpPr>
          <p:spPr>
            <a:xfrm>
              <a:off x="4572000" y="3426313"/>
              <a:ext cx="4467225" cy="263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8432800" y="3689838"/>
              <a:ext cx="606425" cy="342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432801" y="4032616"/>
              <a:ext cx="606424" cy="2537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7324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75" y="88901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Project Objectives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75" y="1309689"/>
            <a:ext cx="767535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Map underwater terrain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Swarm of UAV’s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Avoid obstacles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Generate final image from smaller images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8696">
            <a:off x="3256583" y="4348478"/>
            <a:ext cx="4781867" cy="20493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</a:t>
            </a:r>
            <a:r>
              <a:rPr lang="en-US" dirty="0">
                <a:latin typeface="Calibri" panose="020F0502020204030204" pitchFamily="34" charset="0"/>
              </a:rPr>
              <a:t>Circuit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Eagle 7.1.0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Photodiode board rev. 1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6" y="2703000"/>
            <a:ext cx="7872414" cy="32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8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</a:t>
            </a:r>
            <a:r>
              <a:rPr lang="en-US" dirty="0">
                <a:latin typeface="Calibri" panose="020F0502020204030204" pitchFamily="34" charset="0"/>
              </a:rPr>
              <a:t>Circuit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Eagle 7.1.0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Photodiode </a:t>
            </a:r>
            <a:r>
              <a:rPr lang="en-US" sz="2400" dirty="0" smtClean="0">
                <a:latin typeface="Calibri" panose="020F0502020204030204" pitchFamily="34" charset="0"/>
              </a:rPr>
              <a:t>board rev. 2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1026" name="Picture 2" descr="C:\Users\Cameron\Downloads\updated_eagle_board_lay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549524"/>
            <a:ext cx="5911850" cy="418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</a:t>
            </a:r>
            <a:r>
              <a:rPr lang="en-US" dirty="0">
                <a:latin typeface="Calibri" panose="020F0502020204030204" pitchFamily="34" charset="0"/>
              </a:rPr>
              <a:t>Circuit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Eagle 7.1.0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</a:t>
            </a:r>
            <a:r>
              <a:rPr lang="en-US" sz="2400" dirty="0" smtClean="0">
                <a:latin typeface="Calibri" panose="020F0502020204030204" pitchFamily="34" charset="0"/>
              </a:rPr>
              <a:t>hotodiode board rev.3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2050" name="Picture 2" descr="C:\Users\Cameron\Downloads\documents-export-2015-02-22\PD_circ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667000"/>
            <a:ext cx="6049818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</a:t>
            </a:r>
            <a:r>
              <a:rPr lang="en-US" dirty="0">
                <a:latin typeface="Calibri" panose="020F0502020204030204" pitchFamily="34" charset="0"/>
              </a:rPr>
              <a:t>Circuit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Eagle </a:t>
            </a:r>
            <a:r>
              <a:rPr lang="en-US" sz="3200" dirty="0" smtClean="0">
                <a:latin typeface="Calibri" panose="020F0502020204030204" pitchFamily="34" charset="0"/>
              </a:rPr>
              <a:t>7.1.0</a:t>
            </a:r>
          </a:p>
          <a:p>
            <a:pPr marL="514350" lvl="2">
              <a:spcBef>
                <a:spcPts val="750"/>
              </a:spcBef>
            </a:pPr>
            <a:r>
              <a:rPr lang="en-US" sz="2400" dirty="0">
                <a:latin typeface="Calibri" panose="020F0502020204030204" pitchFamily="34" charset="0"/>
              </a:rPr>
              <a:t>Photodiode board </a:t>
            </a:r>
            <a:r>
              <a:rPr lang="en-US" sz="2400" dirty="0" smtClean="0">
                <a:latin typeface="Calibri" panose="020F0502020204030204" pitchFamily="34" charset="0"/>
              </a:rPr>
              <a:t>rev.4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3074" name="Picture 2" descr="C:\Users\Cameron\Downloads\documents-export-2015-02-22\PD_circuit_N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2600323"/>
            <a:ext cx="5529076" cy="41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</a:t>
            </a:r>
            <a:r>
              <a:rPr lang="en-US" dirty="0">
                <a:latin typeface="Calibri" panose="020F0502020204030204" pitchFamily="34" charset="0"/>
              </a:rPr>
              <a:t>Circuit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Eagle 7.1.0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High current board rev. 1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4098" name="Picture 2" descr="C:\Users\Cameron\Downloads\documents-export-2015-02-22\Power_PCB_b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2540000"/>
            <a:ext cx="52482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</a:t>
            </a:r>
            <a:r>
              <a:rPr lang="en-US" dirty="0">
                <a:latin typeface="Calibri" panose="020F0502020204030204" pitchFamily="34" charset="0"/>
              </a:rPr>
              <a:t>Circuit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Eagle 7.1.0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LED driver board rev. 1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5122" name="Picture 2" descr="C:\Users\Cameron\Downloads\documents-export-2015-02-22\LED_circuit_Tr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4" y="2574924"/>
            <a:ext cx="5002223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</a:t>
            </a:r>
            <a:r>
              <a:rPr lang="en-US" dirty="0">
                <a:latin typeface="Calibri" panose="020F0502020204030204" pitchFamily="34" charset="0"/>
              </a:rPr>
              <a:t>Circuit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Eagle 7.1.0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Motor driver board rev. </a:t>
            </a:r>
            <a:r>
              <a:rPr lang="en-US" sz="2400" dirty="0">
                <a:latin typeface="Calibri" panose="020F0502020204030204" pitchFamily="34" charset="0"/>
              </a:rPr>
              <a:t>1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6146" name="Picture 2" descr="C:\Users\Cameron\Downloads\documents-export-2015-02-22\Motor_Mou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522537"/>
            <a:ext cx="4773612" cy="41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</a:t>
            </a:r>
            <a:r>
              <a:rPr lang="en-US" dirty="0">
                <a:latin typeface="Calibri" panose="020F0502020204030204" pitchFamily="34" charset="0"/>
              </a:rPr>
              <a:t>Circuit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Eagle 7.1.0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Boards Sent to OSH Park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6146" name="Picture 2" descr="C:\Users\Cameron\Downloads\documents-export-2015-02-22\Motor_Mou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868737"/>
            <a:ext cx="2604762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ameron\Downloads\documents-export-2015-02-22\LED_circuit_Tr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574925"/>
            <a:ext cx="2755236" cy="22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meron\Downloads\documents-export-2015-02-22\PD_circuit_N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3781820"/>
            <a:ext cx="3153268" cy="23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152816"/>
            <a:ext cx="8961120" cy="198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1667" y="992796"/>
            <a:ext cx="8932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Future work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11667" y="55929"/>
            <a:ext cx="8634878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Gantt Chart – Cameron Putz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499" y="3543300"/>
            <a:ext cx="2425701" cy="685800"/>
          </a:xfrm>
          <a:prstGeom prst="rect">
            <a:avLst/>
          </a:prstGeom>
          <a:solidFill>
            <a:srgbClr val="00B0F0">
              <a:alpha val="5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41699" y="3543300"/>
            <a:ext cx="4241801" cy="244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6362700" y="3788020"/>
            <a:ext cx="1765300" cy="2250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6362700" y="4003918"/>
            <a:ext cx="1765300" cy="225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7683500" y="4452569"/>
            <a:ext cx="876300" cy="2251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819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177903"/>
            <a:ext cx="6858000" cy="214632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alibri" panose="020F0502020204030204" pitchFamily="34" charset="0"/>
              </a:rPr>
              <a:t>Autonomous Underwater Robots </a:t>
            </a:r>
            <a:br>
              <a:rPr lang="en-US" sz="4800" dirty="0" smtClean="0">
                <a:latin typeface="Calibri" panose="020F0502020204030204" pitchFamily="34" charset="0"/>
              </a:rPr>
            </a:br>
            <a:r>
              <a:rPr lang="en-US" sz="4800" dirty="0" smtClean="0">
                <a:latin typeface="Calibri" panose="020F0502020204030204" pitchFamily="34" charset="0"/>
              </a:rPr>
              <a:t> Spring Progress </a:t>
            </a:r>
            <a:r>
              <a:rPr lang="en-US" sz="4800" dirty="0">
                <a:latin typeface="Calibri" panose="020F0502020204030204" pitchFamily="34" charset="0"/>
              </a:rPr>
              <a:t>Presentation</a:t>
            </a:r>
          </a:p>
        </p:txBody>
      </p:sp>
      <p:pic>
        <p:nvPicPr>
          <p:cNvPr id="4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974" y="4572397"/>
            <a:ext cx="1478226" cy="1418828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</p:pic>
      <p:sp>
        <p:nvSpPr>
          <p:cNvPr id="5" name="Shape 24"/>
          <p:cNvSpPr txBox="1">
            <a:spLocks noGrp="1"/>
          </p:cNvSpPr>
          <p:nvPr/>
        </p:nvSpPr>
        <p:spPr>
          <a:xfrm>
            <a:off x="685800" y="3036600"/>
            <a:ext cx="7772400" cy="7847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 cap="all" spc="15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Ryan Lipski, Cameron Putz, AND Nick Sikkema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Advisor: Dr. Joseph Driscoll</a:t>
            </a:r>
          </a:p>
          <a:p>
            <a:pPr lvl="0" rtl="0">
              <a:spcBef>
                <a:spcPts val="0"/>
              </a:spcBef>
              <a:buNone/>
            </a:pPr>
            <a:endParaRPr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Department of Electrical and Computer Engineering, Bradley University</a:t>
            </a:r>
          </a:p>
          <a:p>
            <a:pPr lvl="0" rtl="0">
              <a:spcBef>
                <a:spcPts val="0"/>
              </a:spcBef>
              <a:buNone/>
            </a:pPr>
            <a:endParaRPr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February 24, 2014</a:t>
            </a:r>
          </a:p>
          <a:p>
            <a:pPr>
              <a:spcBef>
                <a:spcPts val="0"/>
              </a:spcBef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75" y="88901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System Block Diagram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99" y="1414464"/>
            <a:ext cx="7273451" cy="48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[1]"</a:t>
            </a:r>
            <a:r>
              <a:rPr lang="en-US" sz="1800" dirty="0"/>
              <a:t>The 555 Timer IC." </a:t>
            </a:r>
            <a:r>
              <a:rPr lang="en-US" sz="1800" i="1" dirty="0"/>
              <a:t>The 555 Timer IC</a:t>
            </a:r>
            <a:r>
              <a:rPr lang="en-US" sz="1800" dirty="0"/>
              <a:t>. </a:t>
            </a:r>
            <a:r>
              <a:rPr lang="en-US" sz="1800" dirty="0" smtClean="0"/>
              <a:t>[Online]. 23 Feb. 2015.</a:t>
            </a:r>
            <a:endParaRPr lang="en-US" sz="1800" dirty="0"/>
          </a:p>
          <a:p>
            <a:r>
              <a:rPr lang="en-US" sz="1800" dirty="0" smtClean="0"/>
              <a:t>[2] </a:t>
            </a:r>
            <a:r>
              <a:rPr lang="en-US" sz="1800" dirty="0" err="1"/>
              <a:t>Pololu</a:t>
            </a:r>
            <a:r>
              <a:rPr lang="en-US" sz="1800" dirty="0"/>
              <a:t> 5V Step-Up Voltage Regulator U3V12F5, </a:t>
            </a:r>
            <a:r>
              <a:rPr lang="en-US" sz="1800" dirty="0" err="1"/>
              <a:t>Pololu</a:t>
            </a:r>
            <a:r>
              <a:rPr lang="en-US" sz="1800" dirty="0"/>
              <a:t>, [online] 2015, </a:t>
            </a:r>
            <a:r>
              <a:rPr lang="en-US" sz="1800" dirty="0">
                <a:hlinkClick r:id="rId2"/>
              </a:rPr>
              <a:t>https://www.pololu.com/product/2115</a:t>
            </a:r>
            <a:r>
              <a:rPr lang="en-US" sz="1800" dirty="0"/>
              <a:t> (Accessed: 23 February 2015).</a:t>
            </a:r>
          </a:p>
          <a:p>
            <a:r>
              <a:rPr lang="en-US" sz="1800" dirty="0" smtClean="0"/>
              <a:t>[3] </a:t>
            </a:r>
            <a:r>
              <a:rPr lang="en-US" sz="1800" dirty="0"/>
              <a:t>Integrated Silicon Pressure Sensor On-Chip Signal Conditioned,  Temperature Compensated and Calibrated, Freescale Semiconductor, [online] 2012, </a:t>
            </a:r>
            <a:r>
              <a:rPr lang="en-US" sz="1800" dirty="0">
                <a:hlinkClick r:id="rId3"/>
              </a:rPr>
              <a:t>http://www.freescale.com/files/sensors/doc/data_sheet/MPX5010.pdf</a:t>
            </a:r>
            <a:r>
              <a:rPr lang="en-US" sz="1800" dirty="0"/>
              <a:t>  (Accessed: 23 February 2015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[4] </a:t>
            </a:r>
            <a:r>
              <a:rPr lang="en-US" sz="1800" dirty="0" err="1"/>
              <a:t>LiPo</a:t>
            </a:r>
            <a:r>
              <a:rPr lang="en-US" sz="1800" dirty="0"/>
              <a:t> Vs NiMH </a:t>
            </a:r>
            <a:r>
              <a:rPr lang="en-US" sz="1800" dirty="0" smtClean="0"/>
              <a:t>Batteries, </a:t>
            </a:r>
            <a:r>
              <a:rPr lang="en-US" sz="1800" dirty="0" err="1" smtClean="0"/>
              <a:t>Lipo</a:t>
            </a:r>
            <a:r>
              <a:rPr lang="en-US" sz="1800" dirty="0" smtClean="0"/>
              <a:t> Manufacturer, [online] 2014,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lipomanufacturer.blogspot.com/2014/03/lipo-vs-nimh-batteries.html</a:t>
            </a:r>
            <a:r>
              <a:rPr lang="en-US" sz="1800" dirty="0" smtClean="0"/>
              <a:t> </a:t>
            </a:r>
            <a:r>
              <a:rPr lang="en-US" sz="1800" dirty="0"/>
              <a:t>(Accessed: 23 February 2015</a:t>
            </a:r>
            <a:r>
              <a:rPr lang="en-US" sz="1800" dirty="0" smtClean="0"/>
              <a:t>).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Step-Up Regulator Efficiency </a:t>
            </a:r>
            <a:r>
              <a:rPr lang="en-US" dirty="0" smtClean="0"/>
              <a:t>[2]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537" y="1877423"/>
            <a:ext cx="5722925" cy="42921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38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Sensor Output </a:t>
            </a:r>
            <a:br>
              <a:rPr lang="en-US" dirty="0" smtClean="0"/>
            </a:br>
            <a:r>
              <a:rPr lang="en-US" dirty="0" smtClean="0"/>
              <a:t>MPX5010 </a:t>
            </a:r>
            <a:r>
              <a:rPr lang="en-US" dirty="0" smtClean="0"/>
              <a:t>[3]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78" r="5396" b="2683"/>
          <a:stretch/>
        </p:blipFill>
        <p:spPr>
          <a:xfrm>
            <a:off x="1764406" y="2072273"/>
            <a:ext cx="5553777" cy="42840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8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Sensor </a:t>
            </a:r>
            <a:r>
              <a:rPr lang="en-US" dirty="0" smtClean="0"/>
              <a:t>Circuit Diagram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MPX5010 </a:t>
            </a:r>
            <a:r>
              <a:rPr lang="en-US" dirty="0" smtClean="0"/>
              <a:t>[3]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318" y="2142578"/>
            <a:ext cx="5467861" cy="35756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6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25"/>
          <a:stretch/>
        </p:blipFill>
        <p:spPr>
          <a:xfrm>
            <a:off x="1481613" y="1102658"/>
            <a:ext cx="6021847" cy="560457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Complete </a:t>
            </a:r>
            <a:r>
              <a:rPr lang="en-US" dirty="0" smtClean="0">
                <a:latin typeface="Calibri" panose="020F0502020204030204" pitchFamily="34" charset="0"/>
              </a:rPr>
              <a:t>Swarming Flowchart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Motor </a:t>
            </a:r>
            <a:r>
              <a:rPr lang="en-US" dirty="0">
                <a:latin typeface="Calibri" panose="020F0502020204030204" pitchFamily="34" charset="0"/>
              </a:rPr>
              <a:t>Control 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81239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</a:rPr>
              <a:t>3 DC brushed motors (x, y, z configuration)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</a:rPr>
              <a:t>Y motor highest current draw: </a:t>
            </a:r>
            <a:r>
              <a:rPr lang="en-US" sz="2800" dirty="0" smtClean="0">
                <a:latin typeface="Calibri" panose="020F0502020204030204" pitchFamily="34" charset="0"/>
              </a:rPr>
              <a:t>860 mA </a:t>
            </a:r>
            <a:r>
              <a:rPr lang="en-US" sz="2800" dirty="0">
                <a:latin typeface="Calibri" panose="020F0502020204030204" pitchFamily="34" charset="0"/>
              </a:rPr>
              <a:t>peak draw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Recorded with only rear propeller submerged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</a:rPr>
              <a:t>X and y motor feedback: IMU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</a:rPr>
              <a:t>Z motor feedback: pressure sensor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Motor </a:t>
            </a:r>
            <a:r>
              <a:rPr lang="en-US" dirty="0">
                <a:latin typeface="Calibri" panose="020F0502020204030204" pitchFamily="34" charset="0"/>
              </a:rPr>
              <a:t>Control 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812394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I2C h-bridge (DRV8830)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Single channel, PWM controlled h-bridge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1 A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dirty="0" smtClean="0">
                <a:latin typeface="Calibri" panose="020F0502020204030204" pitchFamily="34" charset="0"/>
              </a:rPr>
              <a:t>2.75 - 6.8 V</a:t>
            </a:r>
            <a:endParaRPr lang="en-US" sz="28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Cost: $2.44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Total cost per submarine: $2.44 * 3 = $7.32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Motor </a:t>
            </a:r>
            <a:r>
              <a:rPr lang="en-US" dirty="0">
                <a:latin typeface="Calibri" panose="020F0502020204030204" pitchFamily="34" charset="0"/>
              </a:rPr>
              <a:t>Control 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812394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Power	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4 </a:t>
            </a:r>
            <a:r>
              <a:rPr lang="en-US" sz="2800" dirty="0">
                <a:latin typeface="Calibri" panose="020F0502020204030204" pitchFamily="34" charset="0"/>
              </a:rPr>
              <a:t>NIMH AA batteries</a:t>
            </a:r>
          </a:p>
          <a:p>
            <a:pPr lvl="2"/>
            <a:r>
              <a:rPr lang="en-US" sz="2400" dirty="0" smtClean="0">
                <a:latin typeface="Calibri" panose="020F0502020204030204" pitchFamily="34" charset="0"/>
              </a:rPr>
              <a:t>1.2 V </a:t>
            </a:r>
            <a:r>
              <a:rPr lang="en-US" sz="2400" dirty="0">
                <a:latin typeface="Calibri" panose="020F0502020204030204" pitchFamily="34" charset="0"/>
              </a:rPr>
              <a:t>per cell</a:t>
            </a:r>
          </a:p>
          <a:p>
            <a:pPr lvl="2"/>
            <a:r>
              <a:rPr lang="en-US" sz="2400" dirty="0" smtClean="0">
                <a:latin typeface="Calibri" panose="020F0502020204030204" pitchFamily="34" charset="0"/>
              </a:rPr>
              <a:t>2500 </a:t>
            </a:r>
            <a:r>
              <a:rPr lang="en-US" sz="2400" dirty="0" err="1" smtClean="0">
                <a:latin typeface="Calibri" panose="020F0502020204030204" pitchFamily="34" charset="0"/>
              </a:rPr>
              <a:t>mAh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Battery </a:t>
            </a:r>
            <a:r>
              <a:rPr lang="en-US" sz="2800" dirty="0" smtClean="0">
                <a:latin typeface="Calibri" panose="020F0502020204030204" pitchFamily="34" charset="0"/>
              </a:rPr>
              <a:t>life estimation</a:t>
            </a:r>
            <a:endParaRPr lang="en-US" sz="2800" dirty="0">
              <a:latin typeface="Calibri" panose="020F0502020204030204" pitchFamily="34" charset="0"/>
            </a:endParaRP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Estimated average current draw: 1770 mA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Estimated run time: 1.4 hours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Motor </a:t>
            </a:r>
            <a:r>
              <a:rPr lang="en-US" dirty="0">
                <a:latin typeface="Calibri" panose="020F0502020204030204" pitchFamily="34" charset="0"/>
              </a:rPr>
              <a:t>Control and </a:t>
            </a:r>
            <a:r>
              <a:rPr lang="en-US" dirty="0" smtClean="0">
                <a:latin typeface="Calibri" panose="020F0502020204030204" pitchFamily="34" charset="0"/>
              </a:rPr>
              <a:t>Power [4]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pic>
        <p:nvPicPr>
          <p:cNvPr id="1026" name="Picture 2" descr="http://members.toast.net/joerger/pic2/disch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1" y="1270423"/>
            <a:ext cx="7253755" cy="47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Eagle Schematic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99" y="1825625"/>
            <a:ext cx="556414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Division of Labor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Cameron – </a:t>
            </a:r>
            <a:r>
              <a:rPr lang="en-US" sz="3200" dirty="0" smtClean="0">
                <a:latin typeface="Calibri" panose="020F0502020204030204" pitchFamily="34" charset="0"/>
              </a:rPr>
              <a:t>hardware</a:t>
            </a:r>
          </a:p>
          <a:p>
            <a:r>
              <a:rPr lang="en-US" sz="3200" dirty="0">
                <a:latin typeface="Calibri" panose="020F0502020204030204" pitchFamily="34" charset="0"/>
              </a:rPr>
              <a:t>Nick - </a:t>
            </a:r>
            <a:r>
              <a:rPr lang="en-US" sz="3200" dirty="0" smtClean="0">
                <a:latin typeface="Calibri" panose="020F0502020204030204" pitchFamily="34" charset="0"/>
              </a:rPr>
              <a:t>software</a:t>
            </a:r>
            <a:endParaRPr lang="en-US" sz="3200" dirty="0" smtClean="0">
              <a:latin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</a:rPr>
              <a:t>Ryan – </a:t>
            </a:r>
            <a:r>
              <a:rPr lang="en-US" sz="3200" dirty="0" smtClean="0">
                <a:latin typeface="Calibri" panose="020F0502020204030204" pitchFamily="34" charset="0"/>
              </a:rPr>
              <a:t>hardware </a:t>
            </a:r>
            <a:r>
              <a:rPr lang="en-US" sz="3200" dirty="0">
                <a:latin typeface="Calibri" panose="020F0502020204030204" pitchFamily="34" charset="0"/>
              </a:rPr>
              <a:t>and </a:t>
            </a:r>
            <a:r>
              <a:rPr lang="en-US" sz="3200" dirty="0" smtClean="0">
                <a:latin typeface="Calibri" panose="020F0502020204030204" pitchFamily="34" charset="0"/>
              </a:rPr>
              <a:t>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Eagle Schematic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2197100"/>
            <a:ext cx="8113078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Eagle Schematic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46225"/>
            <a:ext cx="76104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8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Source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171" name="Picture 3" descr="C:\Users\Cameron\Downloads\documents-export-2015-02-22 (1)\current_source_12-4-14_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430339"/>
            <a:ext cx="5549900" cy="507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Source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170" name="Picture 2" descr="C:\Users\Cameron\Downloads\documents-export-2015-02-22 (1)\current_source_12-4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86" y="1454408"/>
            <a:ext cx="6059014" cy="52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555 </a:t>
            </a:r>
            <a:r>
              <a:rPr lang="en-US" dirty="0" smtClean="0">
                <a:latin typeface="Calibri" panose="020F0502020204030204" pitchFamily="34" charset="0"/>
              </a:rPr>
              <a:t>Timer for Camera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74081"/>
            <a:ext cx="4785519" cy="376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4600" y="6203434"/>
            <a:ext cx="140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 555 Timer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Assembly/Soldering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endParaRPr lang="en-US" sz="3200" dirty="0" smtClean="0">
              <a:latin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6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920659" y="6356351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5397"/>
          <a:stretch/>
        </p:blipFill>
        <p:spPr>
          <a:xfrm rot="16200000">
            <a:off x="732997" y="2545927"/>
            <a:ext cx="2743200" cy="17661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33736" y="5040923"/>
            <a:ext cx="2741721" cy="438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Everlight photodiode soldered to section of header pins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041839" y="2617628"/>
            <a:ext cx="2975500" cy="16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147908" y="5040923"/>
            <a:ext cx="2741721" cy="438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LED soldered to section of header pins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" y="1977916"/>
            <a:ext cx="8989032" cy="1659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69851"/>
            <a:ext cx="8261106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Gantt Chart – Nick Sikkema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16" y="2791846"/>
            <a:ext cx="3074601" cy="29047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2880" y="2807899"/>
            <a:ext cx="2608996" cy="274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1667" y="992796"/>
            <a:ext cx="8932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Task 1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65" y="2515390"/>
            <a:ext cx="3074601" cy="292509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Software Integration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Combining code for subsystems</a:t>
            </a:r>
          </a:p>
          <a:p>
            <a:pPr marL="571500" lvl="1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Optimization</a:t>
            </a:r>
          </a:p>
          <a:p>
            <a:pPr marL="571500" lvl="1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Functional </a:t>
            </a:r>
            <a:r>
              <a:rPr lang="en-US" sz="2800" dirty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8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rogramming style</a:t>
            </a:r>
            <a:endParaRPr lang="en-US" sz="2800" dirty="0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Design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5" y="3204226"/>
            <a:ext cx="8210550" cy="2962275"/>
          </a:xfrm>
          <a:prstGeom prst="rect">
            <a:avLst/>
          </a:prstGeom>
        </p:spPr>
      </p:pic>
      <p:sp>
        <p:nvSpPr>
          <p:cNvPr id="13" name="Shape 282"/>
          <p:cNvSpPr txBox="1">
            <a:spLocks/>
          </p:cNvSpPr>
          <p:nvPr/>
        </p:nvSpPr>
        <p:spPr>
          <a:xfrm>
            <a:off x="1146219" y="6243122"/>
            <a:ext cx="7096259" cy="1384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Doxygen</a:t>
            </a:r>
            <a:r>
              <a:rPr lang="en-US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 output for the multiplexer</a:t>
            </a:r>
            <a:endParaRPr lang="en-US" sz="2400" dirty="0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5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</a:t>
            </a:r>
            <a:r>
              <a:rPr lang="en-US" dirty="0">
                <a:latin typeface="Calibri" panose="020F0502020204030204" pitchFamily="34" charset="0"/>
              </a:rPr>
              <a:t>Software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Debugging</a:t>
            </a:r>
            <a:endParaRPr lang="en-US" sz="2800" dirty="0" smtClean="0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Unit testing</a:t>
            </a:r>
          </a:p>
          <a:p>
            <a:pPr marL="571500" lvl="1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800" dirty="0" err="1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Doxygen</a:t>
            </a:r>
            <a:r>
              <a:rPr lang="en-US" sz="28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omments</a:t>
            </a:r>
            <a:endParaRPr lang="en-US" sz="2800" dirty="0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Design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08" y="1019153"/>
            <a:ext cx="3170416" cy="4997509"/>
          </a:xfrm>
          <a:prstGeom prst="rect">
            <a:avLst/>
          </a:prstGeom>
        </p:spPr>
      </p:pic>
      <p:sp>
        <p:nvSpPr>
          <p:cNvPr id="16" name="Shape 282"/>
          <p:cNvSpPr txBox="1">
            <a:spLocks/>
          </p:cNvSpPr>
          <p:nvPr/>
        </p:nvSpPr>
        <p:spPr>
          <a:xfrm>
            <a:off x="4836405" y="5976651"/>
            <a:ext cx="3859920" cy="79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Doxygen</a:t>
            </a:r>
            <a:r>
              <a:rPr lang="en-US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 output for the main function</a:t>
            </a:r>
            <a:endParaRPr lang="en-US" sz="2400" dirty="0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2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Software Integration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Step-up </a:t>
            </a:r>
            <a:r>
              <a:rPr lang="en-US" sz="3200" dirty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2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egulator</a:t>
            </a:r>
          </a:p>
          <a:p>
            <a:pPr marL="571500" lvl="1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Input minimum 2.5 volts </a:t>
            </a:r>
          </a:p>
          <a:p>
            <a:pPr marL="571500" lvl="1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Output 5 volts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Reference voltage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Noise isolation</a:t>
            </a:r>
            <a:endParaRPr lang="en-US" sz="3200" dirty="0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Research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8" name="Shape 282"/>
          <p:cNvSpPr txBox="1">
            <a:spLocks/>
          </p:cNvSpPr>
          <p:nvPr/>
        </p:nvSpPr>
        <p:spPr>
          <a:xfrm>
            <a:off x="4836405" y="5383152"/>
            <a:ext cx="3859920" cy="1384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Pololu</a:t>
            </a:r>
            <a:r>
              <a:rPr lang="en-US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 U3V12F5 [3]</a:t>
            </a:r>
            <a:endParaRPr lang="en-US" sz="2400" dirty="0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206" y="2626807"/>
            <a:ext cx="2566495" cy="25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3" y="3327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Task 1: Software Integration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16" y="1625313"/>
            <a:ext cx="8514009" cy="4351338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Step-up regulator</a:t>
            </a:r>
          </a:p>
          <a:p>
            <a:pPr marL="571500" lvl="1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Input minimum 2.5 v</a:t>
            </a:r>
            <a:r>
              <a:rPr lang="en-US" sz="28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olts </a:t>
            </a:r>
            <a:endParaRPr lang="en-US" sz="2800" dirty="0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Output 5 </a:t>
            </a:r>
            <a:r>
              <a:rPr lang="en-US" sz="28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volts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Reference voltage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Noise </a:t>
            </a:r>
            <a:r>
              <a:rPr lang="en-US" sz="3200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isolation</a:t>
            </a:r>
            <a:endParaRPr lang="en-US" sz="3200" dirty="0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5" y="607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</a:rPr>
              <a:t>Results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8" name="Shape 282"/>
          <p:cNvSpPr txBox="1">
            <a:spLocks/>
          </p:cNvSpPr>
          <p:nvPr/>
        </p:nvSpPr>
        <p:spPr>
          <a:xfrm>
            <a:off x="4836405" y="5337365"/>
            <a:ext cx="3859920" cy="1384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Console Output for Regulator and Multiplexer</a:t>
            </a:r>
            <a:endParaRPr lang="en-US" sz="2400" dirty="0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8248"/>
          <a:stretch/>
        </p:blipFill>
        <p:spPr>
          <a:xfrm>
            <a:off x="5423652" y="1207919"/>
            <a:ext cx="2685426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868</Words>
  <Application>Microsoft Office PowerPoint</Application>
  <PresentationFormat>On-screen Show (4:3)</PresentationFormat>
  <Paragraphs>221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Corbel</vt:lpstr>
      <vt:lpstr>Depth</vt:lpstr>
      <vt:lpstr>Autonomous Underwater Robots   Spring Progress Presentation</vt:lpstr>
      <vt:lpstr>Project Objectives</vt:lpstr>
      <vt:lpstr>System Block Diagram</vt:lpstr>
      <vt:lpstr>Division of Labor</vt:lpstr>
      <vt:lpstr>Gantt Chart – Nick Sikkema</vt:lpstr>
      <vt:lpstr>Task 1: Software Integration</vt:lpstr>
      <vt:lpstr>Task 1: Software Integration</vt:lpstr>
      <vt:lpstr>Task 1: Software Integration</vt:lpstr>
      <vt:lpstr>Task 1: Software Integration</vt:lpstr>
      <vt:lpstr>Gantt Chart – Nick Sikkema</vt:lpstr>
      <vt:lpstr>Gantt Chart – Ryan Lipski</vt:lpstr>
      <vt:lpstr>Task 1: Swarming Algorithm</vt:lpstr>
      <vt:lpstr>Task 1: Swarming Algorithm</vt:lpstr>
      <vt:lpstr>Task 1: Swarming Algorithm</vt:lpstr>
      <vt:lpstr>Gantt Chart – Ryan Lipski</vt:lpstr>
      <vt:lpstr>Task 2: Circuit and System Layout</vt:lpstr>
      <vt:lpstr>Task 2: Circuit and System Layout</vt:lpstr>
      <vt:lpstr>Gantt Chart – Ryan Lipski</vt:lpstr>
      <vt:lpstr>Gantt Chart – Cameron Putz</vt:lpstr>
      <vt:lpstr>Task 1: Circuit Layout</vt:lpstr>
      <vt:lpstr>Task 1: Circuit Layout</vt:lpstr>
      <vt:lpstr>Task 1: Circuit Layout</vt:lpstr>
      <vt:lpstr>Task 1: Circuit Layout</vt:lpstr>
      <vt:lpstr>Task 1: Circuit Layout</vt:lpstr>
      <vt:lpstr>Task 1: Circuit Layout</vt:lpstr>
      <vt:lpstr>Task 1: Circuit Layout</vt:lpstr>
      <vt:lpstr>Task 1: Circuit Layout</vt:lpstr>
      <vt:lpstr>Gantt Chart – Cameron Putz</vt:lpstr>
      <vt:lpstr>Autonomous Underwater Robots   Spring Progress Presentation</vt:lpstr>
      <vt:lpstr>References</vt:lpstr>
      <vt:lpstr>Step-Up Regulator Efficiency [2]</vt:lpstr>
      <vt:lpstr>Pressure Sensor Output  MPX5010 [3]</vt:lpstr>
      <vt:lpstr>Pressure Sensor Circuit Diagram  MPX5010 [3]</vt:lpstr>
      <vt:lpstr>Complete Swarming Flowchart</vt:lpstr>
      <vt:lpstr>Motor Control and Power</vt:lpstr>
      <vt:lpstr>Motor Control and Power</vt:lpstr>
      <vt:lpstr>Motor Control and Power</vt:lpstr>
      <vt:lpstr>Motor Control and Power [4]</vt:lpstr>
      <vt:lpstr>Eagle Schematic </vt:lpstr>
      <vt:lpstr>Eagle Schematic </vt:lpstr>
      <vt:lpstr>Eagle Schematic </vt:lpstr>
      <vt:lpstr>Current Source design</vt:lpstr>
      <vt:lpstr>Current Source design</vt:lpstr>
      <vt:lpstr>555 Timer for Camera</vt:lpstr>
      <vt:lpstr>Assembly/Soldering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2015-02-24T22:44:21Z</dcterms:created>
  <dcterms:modified xsi:type="dcterms:W3CDTF">2015-02-24T22:50:15Z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