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69" r:id="rId1"/>
  </p:sldMasterIdLst>
  <p:notesMasterIdLst>
    <p:notesMasterId r:id="rId44"/>
  </p:notesMasterIdLst>
  <p:sldIdLst>
    <p:sldId id="256" r:id="rId2"/>
    <p:sldId id="257" r:id="rId3"/>
    <p:sldId id="316" r:id="rId4"/>
    <p:sldId id="296" r:id="rId5"/>
    <p:sldId id="298" r:id="rId6"/>
    <p:sldId id="299" r:id="rId7"/>
    <p:sldId id="293" r:id="rId8"/>
    <p:sldId id="330" r:id="rId9"/>
    <p:sldId id="333" r:id="rId10"/>
    <p:sldId id="295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15" r:id="rId37"/>
    <p:sldId id="328" r:id="rId38"/>
    <p:sldId id="329" r:id="rId39"/>
    <p:sldId id="331" r:id="rId40"/>
    <p:sldId id="334" r:id="rId41"/>
    <p:sldId id="336" r:id="rId42"/>
    <p:sldId id="33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4287F8-8410-44D7-A1D3-FE0E4ED328CC}">
          <p14:sldIdLst>
            <p14:sldId id="256"/>
            <p14:sldId id="257"/>
            <p14:sldId id="316"/>
            <p14:sldId id="296"/>
            <p14:sldId id="298"/>
            <p14:sldId id="299"/>
            <p14:sldId id="293"/>
            <p14:sldId id="330"/>
            <p14:sldId id="333"/>
            <p14:sldId id="295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15"/>
            <p14:sldId id="328"/>
            <p14:sldId id="329"/>
            <p14:sldId id="331"/>
            <p14:sldId id="334"/>
            <p14:sldId id="336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ED09-A9B0-46F6-BB36-38CE2422174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C0FD4-13BB-4D01-913D-98D137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0FD4-13BB-4D01-913D-98D1376993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9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2DD-8F81-4231-872C-C65B1C2C9318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8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93DE-E615-4723-B018-96294B05CC37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CA9E-2880-4389-B8E7-B47EC3453CBC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9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1F8B-3A7F-4E9E-B8BD-6893CF9DA333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933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2DBA-254B-4AF2-8106-B8B3E91CC94A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0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A6AF-7B6D-4136-9B23-7D33F4AABEAF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17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870D-6C63-40E5-851C-3CAB113F0473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1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B42C-BF41-4D6C-96C4-B1D54AF4AD53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77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BF13-D67F-4479-B0CE-D9C5DF1F4202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4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2311-02EF-40EA-B719-FF3F6B4E20EB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0659" y="6356351"/>
            <a:ext cx="2057400" cy="365125"/>
          </a:xfrm>
        </p:spPr>
        <p:txBody>
          <a:bodyPr/>
          <a:lstStyle>
            <a:lvl1pPr>
              <a:defRPr sz="13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6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181-8372-48B7-A79F-112846B3FB98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969E-DEBF-4437-89F9-0E95D9E0AC4E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7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DA1E-5384-452D-9B18-9751F56D3028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5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9-4E44-4938-AD8F-820A42F3D7E8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3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DBDC-DAF0-4792-9CC5-E365AEFA03D0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4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F15E-8E59-4D5B-A870-071A97FE708A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0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4EAF-CAAB-4A5A-BA5B-87F63A82E576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5133B9A-A6C8-479A-AEB9-9ABDC40E9AD5}" type="datetime1">
              <a:rPr lang="en-US" smtClean="0"/>
              <a:t>11/20/2014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27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verlight.com/file/ProductFile/201407061648128798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177903"/>
            <a:ext cx="6858000" cy="214632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</a:rPr>
              <a:t>Autonomous Underwater Robots </a:t>
            </a:r>
            <a:br>
              <a:rPr lang="en-US" sz="4800" dirty="0" smtClean="0">
                <a:latin typeface="Calibri" panose="020F0502020204030204" pitchFamily="34" charset="0"/>
              </a:rPr>
            </a:br>
            <a:r>
              <a:rPr lang="en-US" sz="4800" dirty="0" smtClean="0">
                <a:latin typeface="Calibri" panose="020F0502020204030204" pitchFamily="34" charset="0"/>
              </a:rPr>
              <a:t> </a:t>
            </a:r>
            <a:r>
              <a:rPr lang="en-US" sz="4800" dirty="0">
                <a:latin typeface="Calibri" panose="020F0502020204030204" pitchFamily="34" charset="0"/>
              </a:rPr>
              <a:t>Progress Presentation</a:t>
            </a:r>
          </a:p>
        </p:txBody>
      </p:sp>
      <p:pic>
        <p:nvPicPr>
          <p:cNvPr id="4" name="Shape 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974" y="4572397"/>
            <a:ext cx="1478226" cy="1418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4"/>
          <p:cNvSpPr txBox="1">
            <a:spLocks noGrp="1"/>
          </p:cNvSpPr>
          <p:nvPr/>
        </p:nvSpPr>
        <p:spPr>
          <a:xfrm>
            <a:off x="685800" y="3036600"/>
            <a:ext cx="7772400" cy="7847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800" kern="1200" cap="all" spc="15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Ryan Lipski, Cameron Putz, AND Nick Sikkema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Advisor: Dr. Joseph Driscoll</a:t>
            </a:r>
          </a:p>
          <a:p>
            <a:pPr lvl="0" rtl="0">
              <a:spcBef>
                <a:spcPts val="0"/>
              </a:spcBef>
              <a:buNone/>
            </a:pPr>
            <a:endParaRPr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Department of Electrical and Computer Engineering, Bradley University</a:t>
            </a:r>
          </a:p>
          <a:p>
            <a:pPr lvl="0" rtl="0">
              <a:spcBef>
                <a:spcPts val="0"/>
              </a:spcBef>
              <a:buNone/>
            </a:pPr>
            <a:endParaRPr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NOvember 20, 2014</a:t>
            </a:r>
          </a:p>
          <a:p>
            <a:pPr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2" name="Content Placeholder 18"/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0" y="2980214"/>
            <a:ext cx="9144000" cy="14159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9385" y="3352951"/>
            <a:ext cx="2697480" cy="207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6223171" y="3561602"/>
            <a:ext cx="1645920" cy="2063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7644456" y="3768002"/>
            <a:ext cx="1499544" cy="173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0" y="3377664"/>
            <a:ext cx="2360141" cy="183939"/>
          </a:xfrm>
          <a:prstGeom prst="rect">
            <a:avLst/>
          </a:prstGeom>
          <a:solidFill>
            <a:srgbClr val="00B0F0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" y="3573960"/>
            <a:ext cx="2360141" cy="183939"/>
          </a:xfrm>
          <a:prstGeom prst="rect">
            <a:avLst/>
          </a:prstGeom>
          <a:solidFill>
            <a:srgbClr val="00B0F0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2" y="3799596"/>
            <a:ext cx="2360141" cy="183939"/>
          </a:xfrm>
          <a:prstGeom prst="rect">
            <a:avLst/>
          </a:prstGeom>
          <a:solidFill>
            <a:srgbClr val="00B0F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11667" y="55929"/>
            <a:ext cx="8634878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Cameron </a:t>
            </a:r>
            <a:r>
              <a:rPr lang="en-US" dirty="0" err="1" smtClean="0">
                <a:latin typeface="Calibri" panose="020F0502020204030204" pitchFamily="34" charset="0"/>
              </a:rPr>
              <a:t>Putz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2" y="3799596"/>
            <a:ext cx="2360141" cy="183939"/>
          </a:xfrm>
          <a:prstGeom prst="rect">
            <a:avLst/>
          </a:prstGeom>
          <a:solidFill>
            <a:srgbClr val="00B0F0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5" y="2385420"/>
            <a:ext cx="8942832" cy="2147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69851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Original Gantt Chart – Ryan Lipski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682" y="3185745"/>
            <a:ext cx="1113693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3375" y="3454643"/>
            <a:ext cx="1105632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1428" y="3709620"/>
            <a:ext cx="557579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5" y="2369363"/>
            <a:ext cx="8942832" cy="2142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258175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Ryan Lipski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5157" y="2871420"/>
            <a:ext cx="3837843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3375" y="3435593"/>
            <a:ext cx="1105632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1428" y="3709620"/>
            <a:ext cx="557579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1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701" y="2888762"/>
            <a:ext cx="2960399" cy="25497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310" y="3408569"/>
            <a:ext cx="5445730" cy="2956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Detection Array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Bench </a:t>
            </a:r>
            <a:r>
              <a:rPr lang="en-US" sz="3200" dirty="0" smtClean="0">
                <a:latin typeface="Calibri" panose="020F0502020204030204" pitchFamily="34" charset="0"/>
              </a:rPr>
              <a:t>top detection array 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Baffle </a:t>
            </a:r>
            <a:r>
              <a:rPr lang="en-US" sz="2800" dirty="0">
                <a:latin typeface="Calibri" panose="020F0502020204030204" pitchFamily="34" charset="0"/>
              </a:rPr>
              <a:t>configuration testing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Baffle protrusion distance and LED distance experimented with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LED swept from 0 to 180° while recording light intensity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Experiment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05015" y="6379453"/>
            <a:ext cx="2286320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" panose="020F0502020204030204" pitchFamily="34" charset="0"/>
              </a:rPr>
              <a:t>Baffle </a:t>
            </a:r>
            <a:r>
              <a:rPr lang="en-US" sz="2400" dirty="0" smtClean="0">
                <a:latin typeface="Calibri" panose="020F0502020204030204" pitchFamily="34" charset="0"/>
              </a:rPr>
              <a:t>test </a:t>
            </a:r>
            <a:r>
              <a:rPr lang="en-US" sz="2400" dirty="0">
                <a:latin typeface="Calibri" panose="020F0502020204030204" pitchFamily="34" charset="0"/>
              </a:rPr>
              <a:t>s</a:t>
            </a:r>
            <a:r>
              <a:rPr lang="en-US" sz="2400" dirty="0" smtClean="0">
                <a:latin typeface="Calibri" panose="020F0502020204030204" pitchFamily="34" charset="0"/>
              </a:rPr>
              <a:t>etup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1542" y="3882679"/>
            <a:ext cx="744323" cy="2486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Baffle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429125" y="4006998"/>
            <a:ext cx="672417" cy="17986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09314" y="5335342"/>
            <a:ext cx="1421200" cy="2486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ysClr val="windowText" lastClr="000000"/>
                </a:solidFill>
              </a:rPr>
              <a:t>Photodiodes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4519914" y="4410075"/>
            <a:ext cx="109236" cy="9252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</p:cNvCxnSpPr>
          <p:nvPr/>
        </p:nvCxnSpPr>
        <p:spPr>
          <a:xfrm flipH="1" flipV="1">
            <a:off x="4152900" y="4446433"/>
            <a:ext cx="367014" cy="88890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98704" y="6283088"/>
            <a:ext cx="4939137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Left </a:t>
            </a:r>
            <a:r>
              <a:rPr lang="en-US" sz="2400" dirty="0">
                <a:latin typeface="Calibri" panose="020F0502020204030204" pitchFamily="34" charset="0"/>
              </a:rPr>
              <a:t>vs r</a:t>
            </a:r>
            <a:r>
              <a:rPr lang="en-US" sz="2400" dirty="0" smtClean="0">
                <a:latin typeface="Calibri" panose="020F0502020204030204" pitchFamily="34" charset="0"/>
              </a:rPr>
              <a:t>ight photodiode (5 mm baffle)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8" y="3039479"/>
            <a:ext cx="5329390" cy="31284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53" y="3103166"/>
            <a:ext cx="3267060" cy="3148183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257121" y="6255807"/>
            <a:ext cx="2309924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Detection zones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Detection Array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Bench </a:t>
            </a:r>
            <a:r>
              <a:rPr lang="en-US" sz="3200" dirty="0" smtClean="0">
                <a:latin typeface="Calibri" panose="020F0502020204030204" pitchFamily="34" charset="0"/>
              </a:rPr>
              <a:t>top detection array 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Baffle </a:t>
            </a:r>
            <a:r>
              <a:rPr lang="en-US" sz="2800" dirty="0">
                <a:latin typeface="Calibri" panose="020F0502020204030204" pitchFamily="34" charset="0"/>
              </a:rPr>
              <a:t>configuration testing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</a:rPr>
              <a:t>12cm LED distance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Results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Detection Array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Additional related work</a:t>
            </a:r>
          </a:p>
          <a:p>
            <a:pPr lvl="1"/>
            <a:r>
              <a:rPr lang="en-US" sz="2800" dirty="0"/>
              <a:t>Detection array testing/validation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</a:rPr>
              <a:t>Assisted Cameron with testing different op-amp/photodiode combinations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</a:rPr>
              <a:t>Both in lab testing and off campus/through water testing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Experiment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1" y="2369363"/>
            <a:ext cx="8942832" cy="2142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258175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Ryan Lipski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5157" y="2871420"/>
            <a:ext cx="3837843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3375" y="3435593"/>
            <a:ext cx="1105632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1428" y="3709620"/>
            <a:ext cx="557579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2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701" y="2888762"/>
            <a:ext cx="2960399" cy="254977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5701" y="3143739"/>
            <a:ext cx="2960399" cy="25497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2: </a:t>
            </a:r>
            <a:r>
              <a:rPr lang="en-US" dirty="0">
                <a:latin typeface="Calibri" panose="020F0502020204030204" pitchFamily="34" charset="0"/>
              </a:rPr>
              <a:t>Motor Control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libri" panose="020F0502020204030204" pitchFamily="34" charset="0"/>
              </a:rPr>
              <a:t>3 DC brushed motors (x, y, z configuration)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Y motor highest current draw: </a:t>
            </a:r>
            <a:r>
              <a:rPr lang="en-US" sz="2800" dirty="0" smtClean="0">
                <a:latin typeface="Calibri" panose="020F0502020204030204" pitchFamily="34" charset="0"/>
              </a:rPr>
              <a:t>860 mA </a:t>
            </a:r>
            <a:r>
              <a:rPr lang="en-US" sz="2800" dirty="0">
                <a:latin typeface="Calibri" panose="020F0502020204030204" pitchFamily="34" charset="0"/>
              </a:rPr>
              <a:t>peak draw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Recorded with only rear propeller submerged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X and y motor feedback: IMU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Z motor feedback: pressure sensor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 and Experiment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2: </a:t>
            </a:r>
            <a:r>
              <a:rPr lang="en-US" dirty="0">
                <a:latin typeface="Calibri" panose="020F0502020204030204" pitchFamily="34" charset="0"/>
              </a:rPr>
              <a:t>Motor Control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I2C h-bridge (DRV8830)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Single channel, PWM controlled h-bridge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1 A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dirty="0" smtClean="0">
                <a:latin typeface="Calibri" panose="020F0502020204030204" pitchFamily="34" charset="0"/>
              </a:rPr>
              <a:t>2.75 - 6.8 V</a:t>
            </a:r>
            <a:endParaRPr lang="en-US" sz="2800" dirty="0">
              <a:latin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Cost: $2.44 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Total cost per submarine: $2.44 * 3 = $7.32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2: </a:t>
            </a:r>
            <a:r>
              <a:rPr lang="en-US" dirty="0">
                <a:latin typeface="Calibri" panose="020F0502020204030204" pitchFamily="34" charset="0"/>
              </a:rPr>
              <a:t>Motor Control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H-bridge and I2C PWM generator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H-Bridge (SN754410)</a:t>
            </a:r>
          </a:p>
          <a:p>
            <a:pPr lvl="2"/>
            <a:r>
              <a:rPr lang="en-US" sz="2400" dirty="0" smtClean="0">
                <a:latin typeface="Calibri" panose="020F0502020204030204" pitchFamily="34" charset="0"/>
              </a:rPr>
              <a:t>1.1 A</a:t>
            </a:r>
          </a:p>
          <a:p>
            <a:pPr lvl="2"/>
            <a:r>
              <a:rPr lang="en-US" sz="2400" dirty="0" smtClean="0">
                <a:latin typeface="Calibri" panose="020F0502020204030204" pitchFamily="34" charset="0"/>
              </a:rPr>
              <a:t>Cost</a:t>
            </a:r>
            <a:r>
              <a:rPr lang="en-US" sz="2400" dirty="0">
                <a:latin typeface="Calibri" panose="020F0502020204030204" pitchFamily="34" charset="0"/>
              </a:rPr>
              <a:t>: $2.57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I2C PWM generator (PCA9685)</a:t>
            </a:r>
          </a:p>
          <a:p>
            <a:pPr lvl="2"/>
            <a:r>
              <a:rPr lang="en-US" sz="2400" dirty="0" smtClean="0">
                <a:latin typeface="Calibri" panose="020F0502020204030204" pitchFamily="34" charset="0"/>
              </a:rPr>
              <a:t>Cost</a:t>
            </a:r>
            <a:r>
              <a:rPr lang="en-US" sz="2400" dirty="0">
                <a:latin typeface="Calibri" panose="020F0502020204030204" pitchFamily="34" charset="0"/>
              </a:rPr>
              <a:t>: $</a:t>
            </a:r>
            <a:r>
              <a:rPr lang="en-US" sz="2400" dirty="0" smtClean="0">
                <a:latin typeface="Calibri" panose="020F0502020204030204" pitchFamily="34" charset="0"/>
              </a:rPr>
              <a:t>2.47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Requires more PCB surface area</a:t>
            </a:r>
            <a:endParaRPr lang="en-US" sz="2800" dirty="0">
              <a:latin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Total cost per submarine: $2.57*2 + $2.47 = $7.61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75" y="88901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Project Objectives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75" y="1309689"/>
            <a:ext cx="767535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alibri" panose="020F0502020204030204" pitchFamily="34" charset="0"/>
              </a:rPr>
              <a:t>Map underwater terrain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</a:rPr>
              <a:t>Swarm of UAV’s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</a:rPr>
              <a:t>Avoid obstacles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</a:rPr>
              <a:t>Generate final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8696">
            <a:off x="4196873" y="3489903"/>
            <a:ext cx="4876800" cy="20900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2: </a:t>
            </a:r>
            <a:r>
              <a:rPr lang="en-US" dirty="0">
                <a:latin typeface="Calibri" panose="020F0502020204030204" pitchFamily="34" charset="0"/>
              </a:rPr>
              <a:t>Motor Control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libri" panose="020F0502020204030204" pitchFamily="34" charset="0"/>
              </a:rPr>
              <a:t>PID control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All 3 motors in same interrupt control loop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ECE467 PID code used as starting point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</a:rPr>
              <a:t>Updated to work with the I2C h-bridge (DRV8830)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2: </a:t>
            </a:r>
            <a:r>
              <a:rPr lang="en-US" dirty="0">
                <a:latin typeface="Calibri" panose="020F0502020204030204" pitchFamily="34" charset="0"/>
              </a:rPr>
              <a:t>Motor Control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812394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Power	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4 </a:t>
            </a:r>
            <a:r>
              <a:rPr lang="en-US" sz="2800" dirty="0">
                <a:latin typeface="Calibri" panose="020F0502020204030204" pitchFamily="34" charset="0"/>
              </a:rPr>
              <a:t>NIMH AA batteries</a:t>
            </a:r>
          </a:p>
          <a:p>
            <a:pPr lvl="2"/>
            <a:r>
              <a:rPr lang="en-US" sz="2400" dirty="0" smtClean="0">
                <a:latin typeface="Calibri" panose="020F0502020204030204" pitchFamily="34" charset="0"/>
              </a:rPr>
              <a:t>1.2 V </a:t>
            </a:r>
            <a:r>
              <a:rPr lang="en-US" sz="2400" dirty="0">
                <a:latin typeface="Calibri" panose="020F0502020204030204" pitchFamily="34" charset="0"/>
              </a:rPr>
              <a:t>per cell</a:t>
            </a:r>
          </a:p>
          <a:p>
            <a:pPr lvl="2"/>
            <a:r>
              <a:rPr lang="en-US" sz="2400" dirty="0" smtClean="0">
                <a:latin typeface="Calibri" panose="020F0502020204030204" pitchFamily="34" charset="0"/>
              </a:rPr>
              <a:t>2500 </a:t>
            </a:r>
            <a:r>
              <a:rPr lang="en-US" sz="2400" dirty="0" err="1" smtClean="0">
                <a:latin typeface="Calibri" panose="020F0502020204030204" pitchFamily="34" charset="0"/>
              </a:rPr>
              <a:t>mAh</a:t>
            </a:r>
            <a:endParaRPr lang="en-US" sz="2400" dirty="0">
              <a:latin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Battery </a:t>
            </a:r>
            <a:r>
              <a:rPr lang="en-US" sz="2800" dirty="0" smtClean="0">
                <a:latin typeface="Calibri" panose="020F0502020204030204" pitchFamily="34" charset="0"/>
              </a:rPr>
              <a:t>life estimation</a:t>
            </a:r>
            <a:endParaRPr lang="en-US" sz="2800" dirty="0">
              <a:latin typeface="Calibri" panose="020F0502020204030204" pitchFamily="34" charset="0"/>
            </a:endParaRPr>
          </a:p>
          <a:p>
            <a:pPr lvl="2"/>
            <a:r>
              <a:rPr lang="en-US" sz="2400" dirty="0">
                <a:latin typeface="Calibri" panose="020F0502020204030204" pitchFamily="34" charset="0"/>
              </a:rPr>
              <a:t>Estimated average current draw: 1770 mA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</a:rPr>
              <a:t>Estimated run time: 1.4 hours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4" y="2369363"/>
            <a:ext cx="8942832" cy="2142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258175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Ryan Lipski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5157" y="2871420"/>
            <a:ext cx="3837843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02062" y="3435593"/>
            <a:ext cx="1356945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1428" y="3709620"/>
            <a:ext cx="557579" cy="2549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</a:t>
            </a:r>
            <a:r>
              <a:rPr lang="en-US" sz="2400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474" y="3431928"/>
            <a:ext cx="2960399" cy="25497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1474" y="3160589"/>
            <a:ext cx="2960399" cy="254977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1474" y="2889250"/>
            <a:ext cx="2960399" cy="254977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 smtClean="0">
                <a:latin typeface="Calibri" panose="020F0502020204030204" pitchFamily="34" charset="0"/>
              </a:rPr>
              <a:t>Task </a:t>
            </a:r>
            <a:r>
              <a:rPr lang="en-US" sz="4300" dirty="0">
                <a:latin typeface="Calibri" panose="020F0502020204030204" pitchFamily="34" charset="0"/>
              </a:rPr>
              <a:t>3</a:t>
            </a:r>
            <a:r>
              <a:rPr lang="en-US" sz="4300" dirty="0" smtClean="0">
                <a:latin typeface="Calibri" panose="020F0502020204030204" pitchFamily="34" charset="0"/>
              </a:rPr>
              <a:t>: </a:t>
            </a:r>
            <a:r>
              <a:rPr lang="en-US" sz="4300" dirty="0">
                <a:latin typeface="Calibri" panose="020F0502020204030204" pitchFamily="34" charset="0"/>
              </a:rPr>
              <a:t>Directional Guidance Algorithm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Design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73"/>
          <a:stretch/>
        </p:blipFill>
        <p:spPr>
          <a:xfrm>
            <a:off x="229383" y="2040134"/>
            <a:ext cx="8683702" cy="37418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03538" y="5917963"/>
            <a:ext cx="4135392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" panose="020F0502020204030204" pitchFamily="34" charset="0"/>
              </a:rPr>
              <a:t>Directional Guidance Flowchart</a:t>
            </a:r>
          </a:p>
        </p:txBody>
      </p:sp>
    </p:spTree>
    <p:extLst>
      <p:ext uri="{BB962C8B-B14F-4D97-AF65-F5344CB8AC3E}">
        <p14:creationId xmlns:p14="http://schemas.microsoft.com/office/powerpoint/2010/main" val="5572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5" y="2846779"/>
            <a:ext cx="8942832" cy="1208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258175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Ryan Lipski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2936" y="3177625"/>
            <a:ext cx="2467723" cy="162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24601" y="3522292"/>
            <a:ext cx="1236649" cy="1839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09278" y="3699362"/>
            <a:ext cx="1249729" cy="178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967" y="3709620"/>
            <a:ext cx="1900683" cy="16791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4967" y="3522292"/>
            <a:ext cx="1900683" cy="17707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6175" y="3350359"/>
            <a:ext cx="1909476" cy="157521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175" y="3174021"/>
            <a:ext cx="1909475" cy="16608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69851"/>
            <a:ext cx="8261106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Original Gantt Chart – Nick </a:t>
            </a:r>
            <a:r>
              <a:rPr lang="en-US" dirty="0" err="1" smtClean="0">
                <a:latin typeface="Calibri" panose="020F0502020204030204" pitchFamily="34" charset="0"/>
              </a:rPr>
              <a:t>Sikkema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2" y="2315313"/>
            <a:ext cx="8942832" cy="25049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662" y="2841447"/>
            <a:ext cx="2748622" cy="27632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32993" y="3677964"/>
            <a:ext cx="1145066" cy="2881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Research Parts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Arial"/>
              <a:buChar char="•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Microcontroller</a:t>
            </a:r>
          </a:p>
          <a:p>
            <a:pPr lvl="1" indent="-2286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ADC</a:t>
            </a:r>
          </a:p>
          <a:p>
            <a:pPr lvl="1" indent="-2286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Multiplexer (CD4051)</a:t>
            </a:r>
          </a:p>
          <a:p>
            <a:pPr lvl="1" indent="-2286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Atmega328P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Research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320" y="1933205"/>
            <a:ext cx="4471987" cy="3127578"/>
          </a:xfrm>
          <a:prstGeom prst="rect">
            <a:avLst/>
          </a:prstGeom>
        </p:spPr>
      </p:pic>
      <p:sp>
        <p:nvSpPr>
          <p:cNvPr id="18" name="Shape 282"/>
          <p:cNvSpPr txBox="1">
            <a:spLocks/>
          </p:cNvSpPr>
          <p:nvPr/>
        </p:nvSpPr>
        <p:spPr>
          <a:xfrm>
            <a:off x="4836405" y="5383152"/>
            <a:ext cx="3859920" cy="1384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Atmega328P </a:t>
            </a:r>
            <a:r>
              <a:rPr lang="en-US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reakout </a:t>
            </a: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board [3]</a:t>
            </a:r>
            <a:endParaRPr lang="en-US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Research Parts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Arial"/>
              <a:buChar char="•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Pressure </a:t>
            </a:r>
            <a:r>
              <a:rPr lang="en-US" sz="32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sensor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Package</a:t>
            </a:r>
            <a:endParaRPr lang="en-US" sz="28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Arial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Gauge vs absolute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Arial"/>
              <a:buChar char="•"/>
            </a:pPr>
            <a:endParaRPr lang="en-US" sz="28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Research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2" name="Shape 2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72591" y="1269976"/>
            <a:ext cx="1919363" cy="28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200" y="2076149"/>
            <a:ext cx="1919374" cy="201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82"/>
          <p:cNvSpPr txBox="1">
            <a:spLocks/>
          </p:cNvSpPr>
          <p:nvPr/>
        </p:nvSpPr>
        <p:spPr>
          <a:xfrm>
            <a:off x="4857525" y="4287387"/>
            <a:ext cx="1919400" cy="2465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MPAK </a:t>
            </a: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package [4]</a:t>
            </a:r>
            <a:endParaRPr lang="en-US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283"/>
          <p:cNvSpPr txBox="1">
            <a:spLocks/>
          </p:cNvSpPr>
          <p:nvPr/>
        </p:nvSpPr>
        <p:spPr>
          <a:xfrm>
            <a:off x="6972566" y="4392601"/>
            <a:ext cx="1919400" cy="2465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Unibody</a:t>
            </a: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package [4]</a:t>
            </a:r>
            <a:endParaRPr lang="en-US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2" y="1859374"/>
            <a:ext cx="8942832" cy="2499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468459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Nick </a:t>
            </a:r>
            <a:r>
              <a:rPr lang="en-US" dirty="0" err="1" smtClean="0">
                <a:latin typeface="Calibri" panose="020F0502020204030204" pitchFamily="34" charset="0"/>
              </a:rPr>
              <a:t>Sikkema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2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178" y="2650114"/>
            <a:ext cx="2748622" cy="292253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178" y="2365484"/>
            <a:ext cx="2748622" cy="28463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88077" y="3251532"/>
            <a:ext cx="1141417" cy="240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Task 2: Multiplexer and Pressure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8 to 1 </a:t>
            </a:r>
            <a:r>
              <a:rPr lang="en-US" sz="32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multiplexer </a:t>
            </a: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(CD4051)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Pressure sensor (</a:t>
            </a:r>
            <a:r>
              <a:rPr lang="en-US" sz="32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MPX53GP)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Differential output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Gauge </a:t>
            </a:r>
            <a:r>
              <a:rPr lang="en-US" sz="28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vs absolute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EDEDED"/>
              </a:buClr>
              <a:buSzPct val="25000"/>
            </a:pPr>
            <a:r>
              <a:rPr lang="en-US" sz="24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Design and Experiment</a:t>
            </a:r>
          </a:p>
        </p:txBody>
      </p:sp>
      <p:pic>
        <p:nvPicPr>
          <p:cNvPr id="12" name="Shape 2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5903" y="4128513"/>
            <a:ext cx="8480422" cy="1213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99"/>
          <p:cNvSpPr txBox="1">
            <a:spLocks/>
          </p:cNvSpPr>
          <p:nvPr/>
        </p:nvSpPr>
        <p:spPr>
          <a:xfrm>
            <a:off x="2328223" y="5659251"/>
            <a:ext cx="4255782" cy="63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Call graph for the depth function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7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75" y="88901"/>
            <a:ext cx="78867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System Block Diagram</a:t>
            </a:r>
          </a:p>
        </p:txBody>
      </p:sp>
      <p:pic>
        <p:nvPicPr>
          <p:cNvPr id="6" name="Shape 1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775" y="1414464"/>
            <a:ext cx="72771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Task 2: Multiplexer and Pressure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EDEDED"/>
              </a:buClr>
              <a:buSzPct val="25000"/>
            </a:pPr>
            <a:r>
              <a:rPr lang="en-US" sz="24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</a:p>
        </p:txBody>
      </p:sp>
      <p:pic>
        <p:nvPicPr>
          <p:cNvPr id="13" name="Shape 305"/>
          <p:cNvPicPr preferRelativeResize="0"/>
          <p:nvPr/>
        </p:nvPicPr>
        <p:blipFill rotWithShape="1">
          <a:blip r:embed="rId2">
            <a:alphaModFix/>
          </a:blip>
          <a:srcRect t="7544"/>
          <a:stretch/>
        </p:blipFill>
        <p:spPr>
          <a:xfrm>
            <a:off x="1375194" y="1933205"/>
            <a:ext cx="6573849" cy="33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06"/>
          <p:cNvSpPr txBox="1">
            <a:spLocks/>
          </p:cNvSpPr>
          <p:nvPr/>
        </p:nvSpPr>
        <p:spPr>
          <a:xfrm>
            <a:off x="1789168" y="5495668"/>
            <a:ext cx="5745900" cy="634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Multiplexer ADC test output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9" y="2223725"/>
            <a:ext cx="8942832" cy="2499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565172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Nick </a:t>
            </a:r>
            <a:r>
              <a:rPr lang="en-US" dirty="0" err="1">
                <a:latin typeface="Calibri" panose="020F0502020204030204" pitchFamily="34" charset="0"/>
              </a:rPr>
              <a:t>S</a:t>
            </a:r>
            <a:r>
              <a:rPr lang="en-US" dirty="0" err="1" smtClean="0">
                <a:latin typeface="Calibri" panose="020F0502020204030204" pitchFamily="34" charset="0"/>
              </a:rPr>
              <a:t>ikkema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3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018" y="3327400"/>
            <a:ext cx="2748575" cy="26013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018" y="3018277"/>
            <a:ext cx="2748622" cy="28463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971" y="2733647"/>
            <a:ext cx="2748622" cy="28463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10111" y="3587537"/>
            <a:ext cx="1167740" cy="279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Task 3: Compass and Accelerometer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3200" dirty="0" err="1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Pololu</a:t>
            </a: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library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++ </a:t>
            </a: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conversion</a:t>
            </a:r>
          </a:p>
          <a:p>
            <a:pPr marL="571500" lvl="1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Code </a:t>
            </a:r>
            <a:r>
              <a:rPr lang="en-US" sz="28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leanup</a:t>
            </a:r>
            <a:endParaRPr lang="en-US" sz="28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100000"/>
              <a:buFont typeface="Calibri"/>
              <a:buChar char="•"/>
            </a:pPr>
            <a:r>
              <a:rPr lang="en-US" sz="32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I2C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EDEDED"/>
              </a:buClr>
              <a:buSzPct val="25000"/>
            </a:pPr>
            <a:r>
              <a:rPr lang="en-US" sz="24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Design and Experiment</a:t>
            </a:r>
          </a:p>
        </p:txBody>
      </p:sp>
      <p:pic>
        <p:nvPicPr>
          <p:cNvPr id="12" name="Shape 3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0975" y="4160299"/>
            <a:ext cx="8699256" cy="13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23"/>
          <p:cNvSpPr txBox="1">
            <a:spLocks/>
          </p:cNvSpPr>
          <p:nvPr/>
        </p:nvSpPr>
        <p:spPr>
          <a:xfrm>
            <a:off x="1566370" y="5688346"/>
            <a:ext cx="5745900" cy="63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Call graph for the read acceleration register function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Task 3: Compass and Accelerometer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Results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3" name="Shape 330"/>
          <p:cNvPicPr preferRelativeResize="0"/>
          <p:nvPr/>
        </p:nvPicPr>
        <p:blipFill rotWithShape="1">
          <a:blip r:embed="rId2">
            <a:alphaModFix/>
          </a:blip>
          <a:srcRect t="3941" b="50703"/>
          <a:stretch/>
        </p:blipFill>
        <p:spPr>
          <a:xfrm>
            <a:off x="215903" y="2198077"/>
            <a:ext cx="2940554" cy="26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331"/>
          <p:cNvPicPr preferRelativeResize="0"/>
          <p:nvPr/>
        </p:nvPicPr>
        <p:blipFill rotWithShape="1">
          <a:blip r:embed="rId3">
            <a:alphaModFix/>
          </a:blip>
          <a:srcRect t="7244"/>
          <a:stretch/>
        </p:blipFill>
        <p:spPr>
          <a:xfrm>
            <a:off x="3845398" y="2198076"/>
            <a:ext cx="4920920" cy="2627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32"/>
          <p:cNvSpPr txBox="1">
            <a:spLocks/>
          </p:cNvSpPr>
          <p:nvPr/>
        </p:nvSpPr>
        <p:spPr>
          <a:xfrm>
            <a:off x="347252" y="5090559"/>
            <a:ext cx="2677856" cy="50944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Heading test output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3"/>
          <p:cNvSpPr txBox="1">
            <a:spLocks/>
          </p:cNvSpPr>
          <p:nvPr/>
        </p:nvSpPr>
        <p:spPr>
          <a:xfrm>
            <a:off x="4959545" y="5090559"/>
            <a:ext cx="2692626" cy="509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Velocity test output</a:t>
            </a:r>
          </a:p>
          <a:p>
            <a:pPr marL="685800" lvl="1" indent="-76200" algn="ctr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 algn="ctr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5" y="2300669"/>
            <a:ext cx="8942832" cy="1856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55929"/>
            <a:ext cx="8433289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Nick </a:t>
            </a:r>
            <a:r>
              <a:rPr lang="en-US" dirty="0" err="1" smtClean="0">
                <a:latin typeface="Calibri" panose="020F0502020204030204" pitchFamily="34" charset="0"/>
              </a:rPr>
              <a:t>Sikkema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35115" y="3325811"/>
            <a:ext cx="1276886" cy="2062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77" y="2678343"/>
            <a:ext cx="2013723" cy="222502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77" y="2908453"/>
            <a:ext cx="2013723" cy="20535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77" y="3113808"/>
            <a:ext cx="2013724" cy="199433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075" y="3319051"/>
            <a:ext cx="2013725" cy="19954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075" y="3532014"/>
            <a:ext cx="2013725" cy="199433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177903"/>
            <a:ext cx="6858000" cy="214632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</a:rPr>
              <a:t>Autonomous Underwater Robots </a:t>
            </a:r>
            <a:br>
              <a:rPr lang="en-US" sz="4800" dirty="0" smtClean="0">
                <a:latin typeface="Calibri" panose="020F0502020204030204" pitchFamily="34" charset="0"/>
              </a:rPr>
            </a:br>
            <a:r>
              <a:rPr lang="en-US" sz="4800" dirty="0" smtClean="0">
                <a:latin typeface="Calibri" panose="020F0502020204030204" pitchFamily="34" charset="0"/>
              </a:rPr>
              <a:t> </a:t>
            </a:r>
            <a:r>
              <a:rPr lang="en-US" sz="4800" dirty="0">
                <a:latin typeface="Calibri" panose="020F0502020204030204" pitchFamily="34" charset="0"/>
              </a:rPr>
              <a:t>Progress Presentation</a:t>
            </a:r>
          </a:p>
        </p:txBody>
      </p:sp>
      <p:pic>
        <p:nvPicPr>
          <p:cNvPr id="4" name="Shape 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79974" y="4572397"/>
            <a:ext cx="1478226" cy="1418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4"/>
          <p:cNvSpPr txBox="1">
            <a:spLocks noGrp="1"/>
          </p:cNvSpPr>
          <p:nvPr/>
        </p:nvSpPr>
        <p:spPr>
          <a:xfrm>
            <a:off x="685800" y="3036600"/>
            <a:ext cx="7772400" cy="7847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800" kern="1200" cap="all" spc="15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Ryan Lipski, Cameron Putz, AND Nick Sikkema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Advisor: Dr. Joseph Driscoll</a:t>
            </a:r>
          </a:p>
          <a:p>
            <a:pPr lvl="0" rtl="0">
              <a:spcBef>
                <a:spcPts val="0"/>
              </a:spcBef>
              <a:buNone/>
            </a:pPr>
            <a:endParaRPr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Department of Electrical and Computer Engineering, Bradley University</a:t>
            </a:r>
          </a:p>
          <a:p>
            <a:pPr lvl="0" rtl="0">
              <a:spcBef>
                <a:spcPts val="0"/>
              </a:spcBef>
              <a:buNone/>
            </a:pPr>
            <a:endParaRPr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NOvember 20, 2014</a:t>
            </a:r>
          </a:p>
          <a:p>
            <a:pPr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[1</a:t>
            </a:r>
            <a:r>
              <a:rPr lang="en-US" sz="1800" dirty="0"/>
              <a:t>] Silicon Photodiode for the Visible Spectral Range, </a:t>
            </a:r>
            <a:r>
              <a:rPr lang="en-US" sz="1800" dirty="0" smtClean="0"/>
              <a:t>OSRAM, [</a:t>
            </a:r>
            <a:r>
              <a:rPr lang="en-US" sz="1800" dirty="0"/>
              <a:t>online] </a:t>
            </a:r>
            <a:r>
              <a:rPr lang="en-US" sz="1800" dirty="0" smtClean="0"/>
              <a:t>2014,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www.everlight.com/file/ProductFile/201407061648128798.pdf</a:t>
            </a:r>
            <a:r>
              <a:rPr lang="en-US" sz="1800" dirty="0" smtClean="0"/>
              <a:t> (</a:t>
            </a:r>
            <a:r>
              <a:rPr lang="en-US" sz="1800" dirty="0"/>
              <a:t>Accessed: </a:t>
            </a:r>
            <a:r>
              <a:rPr lang="en-US" sz="1800" dirty="0" smtClean="0"/>
              <a:t>19 </a:t>
            </a:r>
            <a:r>
              <a:rPr lang="en-US" sz="1800" dirty="0"/>
              <a:t>November </a:t>
            </a:r>
            <a:r>
              <a:rPr lang="en-US" sz="1800" dirty="0" smtClean="0"/>
              <a:t>2014).</a:t>
            </a:r>
          </a:p>
          <a:p>
            <a:r>
              <a:rPr lang="en-US" sz="1800" dirty="0" smtClean="0"/>
              <a:t>[2] </a:t>
            </a:r>
            <a:r>
              <a:rPr lang="en-US" sz="1800" dirty="0"/>
              <a:t>RGB Color Light Sensor Surface – Mount, </a:t>
            </a:r>
            <a:r>
              <a:rPr lang="en-US" sz="1800" dirty="0" err="1"/>
              <a:t>Everlight</a:t>
            </a:r>
            <a:r>
              <a:rPr lang="en-US" sz="1800" dirty="0"/>
              <a:t>, [online] 2013, </a:t>
            </a:r>
            <a:r>
              <a:rPr lang="en-US" sz="1800" dirty="0">
                <a:hlinkClick r:id="rId2"/>
              </a:rPr>
              <a:t>http://www.everlight.com/file/ProductFile/201407061648128798.pdf</a:t>
            </a:r>
            <a:r>
              <a:rPr lang="en-US" sz="1800" dirty="0"/>
              <a:t> (Accessed: 19 November 2014</a:t>
            </a:r>
            <a:r>
              <a:rPr lang="en-US" sz="1800" dirty="0" smtClean="0"/>
              <a:t>).</a:t>
            </a:r>
          </a:p>
          <a:p>
            <a:r>
              <a:rPr lang="en-US" sz="1800" dirty="0" smtClean="0"/>
              <a:t>[3]  "</a:t>
            </a:r>
            <a:r>
              <a:rPr lang="en-US" sz="1800" dirty="0"/>
              <a:t>Arduino," Arduino SA, [Online]. Available: http://arduino.cc/en/Main/arduinoBoardUno. [Accessed 19 11 2014</a:t>
            </a:r>
            <a:r>
              <a:rPr lang="en-US" sz="1800" dirty="0" smtClean="0"/>
              <a:t>].</a:t>
            </a:r>
            <a:endParaRPr lang="en-US" sz="1800" dirty="0"/>
          </a:p>
          <a:p>
            <a:r>
              <a:rPr lang="en-US" sz="1800" dirty="0" smtClean="0"/>
              <a:t>[4] "</a:t>
            </a:r>
            <a:r>
              <a:rPr lang="en-US" sz="1800" dirty="0"/>
              <a:t>Freescale," 10 2012. [Online]. Available: http://cache.freescale.com/files/sensors/doc/data_sheet/MPX2202.pdf. [Accessed 19 11 2014].</a:t>
            </a:r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 Detection</a:t>
            </a:r>
            <a:endParaRPr lang="en-US" dirty="0"/>
          </a:p>
        </p:txBody>
      </p:sp>
      <p:pic>
        <p:nvPicPr>
          <p:cNvPr id="1026" name="Picture 2" descr="https://gm1.ggpht.com/ERuWRFk9kXg7eL_1xhfnLbOAi62VD7LkVH8QJl37JWzXqZkTT8g9Xd9KZtQ8qUKc2DQ2ZiqTPH_l_SQU1J0Pe7x09BekYlxYaPoX8NkOdWcuYfyZdqOr0_M8iwCikukP31wAbFjjlpNi_sfo8OhfF1r-LYVGKVULwgBUD3Wf_JBbEp3jccrok9FoA4bkeAC7pbor3tm8jZ_oYHvOKCsOqVYVU3RWaUHyD9wZo5byTbMXMffC03KBWoTOnXA6o6acJb0XJOwTENoFKZptlbtxIFK4FM9c79tSk9dHGYmb8fG3U6i4dzNlMsnx2ZiEIpAInh9RHTVhkkB7UV22rgGj-V7CrZXqK_rnAoEiLtNgg21VdsLhv8-KHklY0gCc_Oy52YCmOX1lJ5wmZ7QiXG6ygV92iT1GPjJ3HdIHej7mcmzHt_i7e_h898SqWddJQHtPPVJLs-CdEzuswvAbb1bHrnaKHijTrkqDbCLZHYspLEuhXVNb81Z9kj15AKE50HowrzBwBfHn4cgK0g_gKS9Ka5EcvX68H3mXfGPCP8KwM4N4h-TPx81eaiqa5UpJh7K-qU4lxuo=w356-h454-l75-f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/>
          <a:stretch/>
        </p:blipFill>
        <p:spPr bwMode="auto">
          <a:xfrm>
            <a:off x="1805231" y="1690689"/>
            <a:ext cx="5533537" cy="40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99"/>
          <p:cNvSpPr txBox="1">
            <a:spLocks/>
          </p:cNvSpPr>
          <p:nvPr/>
        </p:nvSpPr>
        <p:spPr>
          <a:xfrm>
            <a:off x="2444108" y="5770321"/>
            <a:ext cx="4255782" cy="63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Collision detection and tilt compensation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I2C Test LSM303DLHC</a:t>
            </a:r>
            <a:endParaRPr lang="en-US" dirty="0"/>
          </a:p>
        </p:txBody>
      </p:sp>
      <p:sp>
        <p:nvSpPr>
          <p:cNvPr id="5" name="AutoShape 4" descr="https://gm1.ggpht.com/mMpsOJG6A-iIiIjFdvmne395f7Kzj99KHPxefS_HI_L9NqMgRqs7NL3RsqlmeYfv5mTG7Ir11X2UhY9BhZmIXu4PSF8x6vhFBT1MIFoznM62pE-7CgHEgAOfzxmON4fsUVUnhYEHz37fGQCiAmjtggxtarnJRrvn-YGZCMG15Fe5Go2wVW3hXbn8zVr4w8Z12CjMASgnxVA_1IUmrUdqfFkSkvakiqLmRuGlBQqezxQ64ne8ZfFMxRSw8EInvopnd4LTv0CwWOq1ztDslTtjQq3SFiS1HYcno_WL5wmOlDeE1fOaUJId5vFU6SmwJ2CgII6vd6rMS021OJhNeIffyjC3l18q_0_k4ZioZa-Tmk5GR35l0asISnD3DUD6xjRNKIryPtPJg-do4USLKXgxfhSCxCYhKCHdCeDCEP6pBL7kGQ36H2cADOxO9wI87IlC4yCjhjYmNmQLPBx5rNxGBeyuJUEzEofFRN4BQNHIIf1ftBQCoaOlQ7xtH_6j83CxfzqOge-eicaidvVafEDOfyQYTRdThRviFeNQoGR7ax7WhouQ1D6-afk-QnB0o_5QsI5cOxY=w206-h394-l75-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6908" y="1551296"/>
            <a:ext cx="4670181" cy="4358419"/>
          </a:xfrm>
          <a:prstGeom prst="rect">
            <a:avLst/>
          </a:prstGeom>
        </p:spPr>
      </p:pic>
      <p:sp>
        <p:nvSpPr>
          <p:cNvPr id="7" name="Shape 299"/>
          <p:cNvSpPr txBox="1">
            <a:spLocks/>
          </p:cNvSpPr>
          <p:nvPr/>
        </p:nvSpPr>
        <p:spPr>
          <a:xfrm>
            <a:off x="2444107" y="5909715"/>
            <a:ext cx="4255782" cy="63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Initialization I2C test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Schematic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5" y="1825625"/>
            <a:ext cx="728500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9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1" y="69851"/>
            <a:ext cx="8581292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Original Gantt Chart – Cameron </a:t>
            </a:r>
            <a:r>
              <a:rPr lang="en-US" dirty="0" err="1" smtClean="0">
                <a:latin typeface="Calibri" panose="020F0502020204030204" pitchFamily="34" charset="0"/>
              </a:rPr>
              <a:t>Putz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" y="2947528"/>
            <a:ext cx="9139237" cy="18834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72150" y="3448294"/>
            <a:ext cx="3367087" cy="816297"/>
            <a:chOff x="5772150" y="3448294"/>
            <a:chExt cx="3367087" cy="816297"/>
          </a:xfrm>
        </p:grpSpPr>
        <p:sp>
          <p:nvSpPr>
            <p:cNvPr id="11" name="Rectangle 10"/>
            <p:cNvSpPr/>
            <p:nvPr/>
          </p:nvSpPr>
          <p:spPr>
            <a:xfrm>
              <a:off x="5772150" y="3448294"/>
              <a:ext cx="2257425" cy="285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29537" y="3734044"/>
              <a:ext cx="857250" cy="285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86787" y="4017464"/>
              <a:ext cx="552450" cy="2471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8" name="Rectangle 7"/>
          <p:cNvSpPr/>
          <p:nvPr/>
        </p:nvSpPr>
        <p:spPr>
          <a:xfrm>
            <a:off x="-1" y="3437999"/>
            <a:ext cx="3126259" cy="285750"/>
          </a:xfrm>
          <a:prstGeom prst="rect">
            <a:avLst/>
          </a:prstGeom>
          <a:solidFill>
            <a:srgbClr val="00B0F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1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/>
              <a:t>a</a:t>
            </a:r>
            <a:r>
              <a:rPr lang="en-US" dirty="0" smtClean="0"/>
              <a:t>mplifier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098" name="Picture 2" descr="C:\Users\Cameron\Downloads\documents-export-2014-11-19\PD_2_OpAm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40734"/>
            <a:ext cx="8195922" cy="21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photodiode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146" name="Picture 2" descr="C:\Users\Cameron\Downloads\documents-export-2014-11-19\Trans_Circ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2" y="2000250"/>
            <a:ext cx="780337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403226"/>
            <a:ext cx="8604250" cy="1325563"/>
          </a:xfrm>
        </p:spPr>
        <p:txBody>
          <a:bodyPr/>
          <a:lstStyle/>
          <a:p>
            <a:r>
              <a:rPr lang="en-US" dirty="0" smtClean="0"/>
              <a:t>Second design iteration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122" name="Picture 2" descr="C:\Users\Cameron\Downloads\documents-export-2014-11-19\Trans_Circ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2914650"/>
            <a:ext cx="39338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ameron\Downloads\documents-export-2014-11-19\Photodiode_transistor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21615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Detection Array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Amplifier </a:t>
            </a:r>
            <a:r>
              <a:rPr lang="en-US" sz="3200" dirty="0">
                <a:latin typeface="Calibri" panose="020F0502020204030204" pitchFamily="34" charset="0"/>
              </a:rPr>
              <a:t>testing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Amplifier Design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Experiment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59049" y="6419612"/>
            <a:ext cx="2662329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latin typeface="Calibri" panose="020F0502020204030204" pitchFamily="34" charset="0"/>
              </a:rPr>
              <a:t>Transimpedance</a:t>
            </a:r>
            <a:r>
              <a:rPr lang="en-US" sz="1800" b="1" dirty="0">
                <a:latin typeface="Calibri" panose="020F0502020204030204" pitchFamily="34" charset="0"/>
              </a:rPr>
              <a:t> amplifier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049" y="4096008"/>
            <a:ext cx="2560542" cy="2237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3" y="4540421"/>
            <a:ext cx="16383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532" y="4480248"/>
            <a:ext cx="1263147" cy="100685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39518" y="5671499"/>
            <a:ext cx="2662329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Calibri" panose="020F0502020204030204" pitchFamily="34" charset="0"/>
              </a:rPr>
              <a:t>Osram</a:t>
            </a:r>
            <a:r>
              <a:rPr lang="en-US" sz="1800" b="1" dirty="0" smtClean="0">
                <a:latin typeface="Calibri" panose="020F0502020204030204" pitchFamily="34" charset="0"/>
              </a:rPr>
              <a:t> photodiode </a:t>
            </a:r>
            <a:r>
              <a:rPr lang="en-US" sz="1400" b="1" dirty="0" smtClean="0">
                <a:latin typeface="Calibri" panose="020F0502020204030204" pitchFamily="34" charset="0"/>
              </a:rPr>
              <a:t>[1]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06940" y="5604881"/>
            <a:ext cx="2662329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Calibri" panose="020F0502020204030204" pitchFamily="34" charset="0"/>
              </a:rPr>
              <a:t>Everlight</a:t>
            </a:r>
            <a:r>
              <a:rPr lang="en-US" sz="1800" b="1" dirty="0" smtClean="0">
                <a:latin typeface="Calibri" panose="020F0502020204030204" pitchFamily="34" charset="0"/>
              </a:rPr>
              <a:t> photodiode </a:t>
            </a:r>
            <a:r>
              <a:rPr lang="en-US" sz="1400" b="1" dirty="0" smtClean="0">
                <a:latin typeface="Calibri" panose="020F0502020204030204" pitchFamily="34" charset="0"/>
              </a:rPr>
              <a:t>[2]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94363" y="3333314"/>
            <a:ext cx="2236510" cy="2197708"/>
            <a:chOff x="1294363" y="3333314"/>
            <a:chExt cx="2236510" cy="219770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633031" y="3745735"/>
              <a:ext cx="824486" cy="1785287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94363" y="3333314"/>
              <a:ext cx="223651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Model of photodiode </a:t>
              </a:r>
              <a:endParaRPr lang="en-US" dirty="0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1: Detection Array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Photodiode testing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Results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64" y="2144829"/>
            <a:ext cx="16383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472" y="2166560"/>
            <a:ext cx="1263147" cy="10068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77449" y="3275907"/>
            <a:ext cx="2662329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Calibri" panose="020F0502020204030204" pitchFamily="34" charset="0"/>
              </a:rPr>
              <a:t>Osram</a:t>
            </a:r>
            <a:r>
              <a:rPr lang="en-US" sz="1800" b="1" dirty="0" smtClean="0">
                <a:latin typeface="Calibri" panose="020F0502020204030204" pitchFamily="34" charset="0"/>
              </a:rPr>
              <a:t> photodiode </a:t>
            </a:r>
            <a:r>
              <a:rPr lang="en-US" sz="1400" b="1" dirty="0" smtClean="0">
                <a:latin typeface="Calibri" panose="020F0502020204030204" pitchFamily="34" charset="0"/>
              </a:rPr>
              <a:t>[1]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80880" y="3291193"/>
            <a:ext cx="2662329" cy="43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Calibri" panose="020F0502020204030204" pitchFamily="34" charset="0"/>
              </a:rPr>
              <a:t>Everlight</a:t>
            </a:r>
            <a:r>
              <a:rPr lang="en-US" sz="1800" b="1" dirty="0" smtClean="0">
                <a:latin typeface="Calibri" panose="020F0502020204030204" pitchFamily="34" charset="0"/>
              </a:rPr>
              <a:t> photodiode </a:t>
            </a:r>
            <a:r>
              <a:rPr lang="en-US" sz="1400" b="1" dirty="0" smtClean="0">
                <a:latin typeface="Calibri" panose="020F0502020204030204" pitchFamily="34" charset="0"/>
              </a:rPr>
              <a:t>[2]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84176"/>
              </p:ext>
            </p:extLst>
          </p:nvPr>
        </p:nvGraphicFramePr>
        <p:xfrm>
          <a:off x="180976" y="3921871"/>
          <a:ext cx="8081675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65"/>
                <a:gridCol w="3448279"/>
                <a:gridCol w="34813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Saturation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36 inches – 4.9 Volts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 inches – 4.89 Volts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6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Distance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180 inches – 0.6 Volts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132 Inches --  0.120</a:t>
                      </a:r>
                      <a:r>
                        <a:rPr lang="en-US" sz="16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Volts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Linearity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Non-Linear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Ambient Light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100%  Saturation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29% Saturation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Price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$8.85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$0.59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80287" y="6252877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Photodiode comparison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35" y="5188945"/>
            <a:ext cx="8284684" cy="1063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55929"/>
            <a:ext cx="8634878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Updated Gantt Chart – Cameron </a:t>
            </a:r>
            <a:r>
              <a:rPr lang="en-US" dirty="0" err="1" smtClean="0">
                <a:latin typeface="Calibri" panose="020F0502020204030204" pitchFamily="34" charset="0"/>
              </a:rPr>
              <a:t>Putz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7" y="992796"/>
            <a:ext cx="8932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Task 2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2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3886"/>
            <a:ext cx="9144000" cy="18844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79773" y="3358559"/>
            <a:ext cx="3611777" cy="285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7734300" y="3646815"/>
            <a:ext cx="857250" cy="261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8591550" y="3920208"/>
            <a:ext cx="552450" cy="2471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0" y="3363262"/>
            <a:ext cx="3126259" cy="285750"/>
          </a:xfrm>
          <a:prstGeom prst="rect">
            <a:avLst/>
          </a:prstGeom>
          <a:solidFill>
            <a:srgbClr val="00B0F0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" y="3649013"/>
            <a:ext cx="3126259" cy="285750"/>
          </a:xfrm>
          <a:prstGeom prst="rect">
            <a:avLst/>
          </a:prstGeom>
          <a:solidFill>
            <a:srgbClr val="00B0F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</a:t>
            </a:r>
            <a:r>
              <a:rPr lang="en-US" dirty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: Circuit Layout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Eagle 7.1.0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Dr. Driscoll has experience</a:t>
            </a:r>
          </a:p>
          <a:p>
            <a:pPr lvl="1"/>
            <a:endParaRPr lang="en-US" dirty="0" smtClean="0">
              <a:latin typeface="Calibri" panose="020F0502020204030204" pitchFamily="34" charset="0"/>
            </a:endParaRPr>
          </a:p>
          <a:p>
            <a:endParaRPr lang="en-US" sz="3200" dirty="0" smtClean="0">
              <a:latin typeface="Calibri" panose="020F0502020204030204" pitchFamily="34" charset="0"/>
            </a:endParaRPr>
          </a:p>
          <a:p>
            <a:pPr lvl="1"/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Results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6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920659" y="6356351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6" y="2703000"/>
            <a:ext cx="7872414" cy="32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06705" y="6101834"/>
            <a:ext cx="568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iteration of the detection array surface mount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15903" y="3327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Task </a:t>
            </a:r>
            <a:r>
              <a:rPr lang="en-US" dirty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: Circuit Layout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82316" y="1625313"/>
            <a:ext cx="8514009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Eagle 7.1.0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Still a lot to learn</a:t>
            </a:r>
          </a:p>
          <a:p>
            <a:pPr lvl="1"/>
            <a:endParaRPr lang="en-US" dirty="0" smtClean="0">
              <a:latin typeface="Calibri" panose="020F0502020204030204" pitchFamily="34" charset="0"/>
            </a:endParaRPr>
          </a:p>
          <a:p>
            <a:endParaRPr lang="en-US" sz="3200" dirty="0" smtClean="0">
              <a:latin typeface="Calibri" panose="020F0502020204030204" pitchFamily="34" charset="0"/>
            </a:endParaRPr>
          </a:p>
          <a:p>
            <a:pPr lvl="1"/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80975" y="607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Results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6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920659" y="6356351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4200" y="6045200"/>
            <a:ext cx="424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/>
              <a:t>l</a:t>
            </a:r>
            <a:r>
              <a:rPr lang="en-US" dirty="0" smtClean="0"/>
              <a:t>ibrary package </a:t>
            </a:r>
            <a:r>
              <a:rPr lang="en-US" dirty="0" err="1"/>
              <a:t>E</a:t>
            </a:r>
            <a:r>
              <a:rPr lang="en-US" dirty="0" err="1" smtClean="0"/>
              <a:t>verlight</a:t>
            </a:r>
            <a:r>
              <a:rPr lang="en-US" dirty="0" smtClean="0"/>
              <a:t> photodiode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2" y="2828768"/>
            <a:ext cx="3451278" cy="30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828768"/>
            <a:ext cx="2886076" cy="300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26000" y="6072664"/>
            <a:ext cx="435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library symbol </a:t>
            </a:r>
            <a:r>
              <a:rPr lang="en-US" dirty="0" err="1" smtClean="0"/>
              <a:t>Everlight</a:t>
            </a:r>
            <a:r>
              <a:rPr lang="en-US" dirty="0" smtClean="0"/>
              <a:t> photodiode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Office PowerPoint</Application>
  <PresentationFormat>On-screen Show (4:3)</PresentationFormat>
  <Paragraphs>236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Corbel</vt:lpstr>
      <vt:lpstr>Depth</vt:lpstr>
      <vt:lpstr>Autonomous Underwater Robots   Progress Presentation</vt:lpstr>
      <vt:lpstr>Project Objectives</vt:lpstr>
      <vt:lpstr>System Block Diagram</vt:lpstr>
      <vt:lpstr>Original Gantt Chart – Cameron Putz</vt:lpstr>
      <vt:lpstr>Task 1: Detection Array</vt:lpstr>
      <vt:lpstr>Task 1: Detection Array</vt:lpstr>
      <vt:lpstr>Updated Gantt Chart – Cameron Putz</vt:lpstr>
      <vt:lpstr>Task 2: Circuit Layout</vt:lpstr>
      <vt:lpstr>Task 2: Circuit Layout</vt:lpstr>
      <vt:lpstr>Updated Gantt Chart – Cameron Putz</vt:lpstr>
      <vt:lpstr>Original Gantt Chart – Ryan Lipski</vt:lpstr>
      <vt:lpstr>Updated Gantt Chart – Ryan Lipski</vt:lpstr>
      <vt:lpstr>Task 1: Detection Array</vt:lpstr>
      <vt:lpstr>Task 1: Detection Array</vt:lpstr>
      <vt:lpstr>Task 1: Detection Array</vt:lpstr>
      <vt:lpstr>Updated Gantt Chart – Ryan Lipski</vt:lpstr>
      <vt:lpstr>Task 2: Motor Control and Power</vt:lpstr>
      <vt:lpstr>Task 2: Motor Control and Power</vt:lpstr>
      <vt:lpstr>Task 2: Motor Control and Power</vt:lpstr>
      <vt:lpstr>Task 2: Motor Control and Power</vt:lpstr>
      <vt:lpstr>Task 2: Motor Control and Power</vt:lpstr>
      <vt:lpstr>Updated Gantt Chart – Ryan Lipski</vt:lpstr>
      <vt:lpstr>Task 3: Directional Guidance Algorithm</vt:lpstr>
      <vt:lpstr>Updated Gantt Chart – Ryan Lipski</vt:lpstr>
      <vt:lpstr>Original Gantt Chart – Nick Sikkema</vt:lpstr>
      <vt:lpstr>Task 1: Research Parts</vt:lpstr>
      <vt:lpstr>Task 1: Research Parts</vt:lpstr>
      <vt:lpstr>Updated Gantt Chart – Nick Sikkema</vt:lpstr>
      <vt:lpstr>Task 2: Multiplexer and Pressure</vt:lpstr>
      <vt:lpstr>Task 2: Multiplexer and Pressure</vt:lpstr>
      <vt:lpstr>Updated Gantt Chart – Nick Sikkema</vt:lpstr>
      <vt:lpstr>Task 3: Compass and Accelerometer</vt:lpstr>
      <vt:lpstr>Task 3: Compass and Accelerometer</vt:lpstr>
      <vt:lpstr>Updated Gantt Chart – Nick Sikkema</vt:lpstr>
      <vt:lpstr>Autonomous Underwater Robots   Progress Presentation</vt:lpstr>
      <vt:lpstr>References</vt:lpstr>
      <vt:lpstr>Collision Detection</vt:lpstr>
      <vt:lpstr>I2C Test LSM303DLHC</vt:lpstr>
      <vt:lpstr>Eagle Schematic </vt:lpstr>
      <vt:lpstr>First amplifier design</vt:lpstr>
      <vt:lpstr>Second photodiode design</vt:lpstr>
      <vt:lpstr>Second design iteration output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2014-11-20T16:35:37Z</dcterms:created>
  <dcterms:modified xsi:type="dcterms:W3CDTF">2014-11-20T16:49:21Z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