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
  </p:notesMasterIdLst>
  <p:sldIdLst>
    <p:sldId id="256" r:id="rId2"/>
  </p:sldIdLst>
  <p:sldSz cx="51206400" cy="32918400"/>
  <p:notesSz cx="7077075" cy="9363075"/>
  <p:defaultTextStyle>
    <a:defPPr>
      <a:defRPr lang="en-GB"/>
    </a:defPPr>
    <a:lvl1pPr algn="l" defTabSz="457200" rtl="0" eaLnBrk="0" fontAlgn="base" hangingPunct="0">
      <a:spcBef>
        <a:spcPct val="0"/>
      </a:spcBef>
      <a:spcAft>
        <a:spcPct val="0"/>
      </a:spcAft>
      <a:defRPr sz="4300" b="1" kern="1200">
        <a:solidFill>
          <a:schemeClr val="bg1"/>
        </a:solidFill>
        <a:latin typeface="Arial" panose="020B0604020202020204" pitchFamily="34" charset="0"/>
        <a:ea typeface="Droid Sans Fallback" charset="0"/>
        <a:cs typeface="Droid Sans Fallback" charset="0"/>
      </a:defRPr>
    </a:lvl1pPr>
    <a:lvl2pPr marL="742950" indent="-285750" algn="l" defTabSz="457200" rtl="0" eaLnBrk="0" fontAlgn="base" hangingPunct="0">
      <a:spcBef>
        <a:spcPct val="0"/>
      </a:spcBef>
      <a:spcAft>
        <a:spcPct val="0"/>
      </a:spcAft>
      <a:defRPr sz="4300" b="1" kern="1200">
        <a:solidFill>
          <a:schemeClr val="bg1"/>
        </a:solidFill>
        <a:latin typeface="Arial" panose="020B0604020202020204" pitchFamily="34" charset="0"/>
        <a:ea typeface="Droid Sans Fallback" charset="0"/>
        <a:cs typeface="Droid Sans Fallback" charset="0"/>
      </a:defRPr>
    </a:lvl2pPr>
    <a:lvl3pPr marL="1143000" indent="-228600" algn="l" defTabSz="457200" rtl="0" eaLnBrk="0" fontAlgn="base" hangingPunct="0">
      <a:spcBef>
        <a:spcPct val="0"/>
      </a:spcBef>
      <a:spcAft>
        <a:spcPct val="0"/>
      </a:spcAft>
      <a:defRPr sz="4300" b="1" kern="1200">
        <a:solidFill>
          <a:schemeClr val="bg1"/>
        </a:solidFill>
        <a:latin typeface="Arial" panose="020B0604020202020204" pitchFamily="34" charset="0"/>
        <a:ea typeface="Droid Sans Fallback" charset="0"/>
        <a:cs typeface="Droid Sans Fallback" charset="0"/>
      </a:defRPr>
    </a:lvl3pPr>
    <a:lvl4pPr marL="1600200" indent="-228600" algn="l" defTabSz="457200" rtl="0" eaLnBrk="0" fontAlgn="base" hangingPunct="0">
      <a:spcBef>
        <a:spcPct val="0"/>
      </a:spcBef>
      <a:spcAft>
        <a:spcPct val="0"/>
      </a:spcAft>
      <a:defRPr sz="4300" b="1" kern="1200">
        <a:solidFill>
          <a:schemeClr val="bg1"/>
        </a:solidFill>
        <a:latin typeface="Arial" panose="020B0604020202020204" pitchFamily="34" charset="0"/>
        <a:ea typeface="Droid Sans Fallback" charset="0"/>
        <a:cs typeface="Droid Sans Fallback" charset="0"/>
      </a:defRPr>
    </a:lvl4pPr>
    <a:lvl5pPr marL="2057400" indent="-228600" algn="l" defTabSz="457200" rtl="0" eaLnBrk="0" fontAlgn="base" hangingPunct="0">
      <a:spcBef>
        <a:spcPct val="0"/>
      </a:spcBef>
      <a:spcAft>
        <a:spcPct val="0"/>
      </a:spcAft>
      <a:defRPr sz="4300" b="1" kern="1200">
        <a:solidFill>
          <a:schemeClr val="bg1"/>
        </a:solidFill>
        <a:latin typeface="Arial" panose="020B0604020202020204" pitchFamily="34" charset="0"/>
        <a:ea typeface="Droid Sans Fallback" charset="0"/>
        <a:cs typeface="Droid Sans Fallback" charset="0"/>
      </a:defRPr>
    </a:lvl5pPr>
    <a:lvl6pPr marL="2286000" algn="l" defTabSz="914400" rtl="0" eaLnBrk="1" latinLnBrk="0" hangingPunct="1">
      <a:defRPr sz="4300" b="1" kern="1200">
        <a:solidFill>
          <a:schemeClr val="bg1"/>
        </a:solidFill>
        <a:latin typeface="Arial" panose="020B0604020202020204" pitchFamily="34" charset="0"/>
        <a:ea typeface="Droid Sans Fallback" charset="0"/>
        <a:cs typeface="Droid Sans Fallback" charset="0"/>
      </a:defRPr>
    </a:lvl6pPr>
    <a:lvl7pPr marL="2743200" algn="l" defTabSz="914400" rtl="0" eaLnBrk="1" latinLnBrk="0" hangingPunct="1">
      <a:defRPr sz="4300" b="1" kern="1200">
        <a:solidFill>
          <a:schemeClr val="bg1"/>
        </a:solidFill>
        <a:latin typeface="Arial" panose="020B0604020202020204" pitchFamily="34" charset="0"/>
        <a:ea typeface="Droid Sans Fallback" charset="0"/>
        <a:cs typeface="Droid Sans Fallback" charset="0"/>
      </a:defRPr>
    </a:lvl7pPr>
    <a:lvl8pPr marL="3200400" algn="l" defTabSz="914400" rtl="0" eaLnBrk="1" latinLnBrk="0" hangingPunct="1">
      <a:defRPr sz="4300" b="1" kern="1200">
        <a:solidFill>
          <a:schemeClr val="bg1"/>
        </a:solidFill>
        <a:latin typeface="Arial" panose="020B0604020202020204" pitchFamily="34" charset="0"/>
        <a:ea typeface="Droid Sans Fallback" charset="0"/>
        <a:cs typeface="Droid Sans Fallback" charset="0"/>
      </a:defRPr>
    </a:lvl8pPr>
    <a:lvl9pPr marL="3657600" algn="l" defTabSz="914400" rtl="0" eaLnBrk="1" latinLnBrk="0" hangingPunct="1">
      <a:defRPr sz="4300" b="1" kern="1200">
        <a:solidFill>
          <a:schemeClr val="bg1"/>
        </a:solidFill>
        <a:latin typeface="Arial" panose="020B0604020202020204" pitchFamily="34" charset="0"/>
        <a:ea typeface="Droid Sans Fallback" charset="0"/>
        <a:cs typeface="Droid Sans Fallback" charset="0"/>
      </a:defRPr>
    </a:lvl9pPr>
  </p:defaultTextStyle>
  <p:extLst>
    <p:ext uri="{EFAFB233-063F-42B5-8137-9DF3F51BA10A}">
      <p15:sldGuideLst xmlns:p15="http://schemas.microsoft.com/office/powerpoint/2012/main">
        <p15:guide id="1" orient="horz" pos="2160" userDrawn="1">
          <p15:clr>
            <a:srgbClr val="A4A3A4"/>
          </p15:clr>
        </p15:guide>
        <p15:guide id="2" pos="3360" userDrawn="1">
          <p15:clr>
            <a:srgbClr val="A4A3A4"/>
          </p15:clr>
        </p15:guide>
      </p15:sldGuideLst>
    </p:ext>
    <p:ext uri="{2D200454-40CA-4A62-9FC3-DE9A4176ACB9}">
      <p15:notesGuideLst xmlns:p15="http://schemas.microsoft.com/office/powerpoint/2012/main">
        <p15:guide id="1" orient="horz" pos="2901">
          <p15:clr>
            <a:srgbClr val="A4A3A4"/>
          </p15:clr>
        </p15:guide>
        <p15:guide id="2" pos="21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4ABB"/>
    <a:srgbClr val="5D7430"/>
    <a:srgbClr val="657E35"/>
    <a:srgbClr val="74903D"/>
    <a:srgbClr val="5C005C"/>
    <a:srgbClr val="00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105" autoAdjust="0"/>
    <p:restoredTop sz="96187" autoAdjust="0"/>
  </p:normalViewPr>
  <p:slideViewPr>
    <p:cSldViewPr>
      <p:cViewPr varScale="1">
        <p:scale>
          <a:sx n="16" d="100"/>
          <a:sy n="16" d="100"/>
        </p:scale>
        <p:origin x="1392" y="54"/>
      </p:cViewPr>
      <p:guideLst>
        <p:guide orient="horz" pos="2160"/>
        <p:guide pos="336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901"/>
        <p:guide pos="2181"/>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noChangeArrowheads="1"/>
          </p:cNvSpPr>
          <p:nvPr>
            <p:ph type="sldImg"/>
          </p:nvPr>
        </p:nvSpPr>
        <p:spPr bwMode="auto">
          <a:xfrm>
            <a:off x="0" y="7127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708025" y="4446588"/>
            <a:ext cx="5661025" cy="4213225"/>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en-US" altLang="en-US" noProof="0" smtClean="0"/>
          </a:p>
        </p:txBody>
      </p:sp>
    </p:spTree>
    <p:extLst>
      <p:ext uri="{BB962C8B-B14F-4D97-AF65-F5344CB8AC3E}">
        <p14:creationId xmlns:p14="http://schemas.microsoft.com/office/powerpoint/2010/main" val="7416127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07" charset="-128"/>
        <a:cs typeface="+mn-cs"/>
      </a:defRPr>
    </a:lvl1pPr>
    <a:lvl2pPr marL="37931725" indent="-37474525"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07"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07"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07"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811213" y="712788"/>
            <a:ext cx="5454650" cy="3508375"/>
          </a:xfrm>
          <a:solidFill>
            <a:srgbClr val="FFFFFF"/>
          </a:solidFill>
          <a:ln>
            <a:solidFill>
              <a:srgbClr val="000000"/>
            </a:solidFill>
            <a:miter lim="800000"/>
            <a:headEnd/>
            <a:tailEnd/>
          </a:ln>
        </p:spPr>
      </p:sp>
      <p:sp>
        <p:nvSpPr>
          <p:cNvPr id="4099" name="Rectangle 2"/>
          <p:cNvSpPr>
            <a:spLocks noGrp="1" noChangeArrowheads="1"/>
          </p:cNvSpPr>
          <p:nvPr>
            <p:ph type="body" idx="1"/>
          </p:nvPr>
        </p:nvSpPr>
        <p:spPr>
          <a:xfrm>
            <a:off x="708025" y="4446588"/>
            <a:ext cx="5662613" cy="421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090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1" y="10226675"/>
            <a:ext cx="43523958"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591" y="18653125"/>
            <a:ext cx="3584522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B1F1C1A-884F-4CCC-A7EE-DD0A95D8625A}" type="slidenum">
              <a:rPr lang="en-US" altLang="en-US"/>
              <a:pPr>
                <a:defRPr/>
              </a:pPr>
              <a:t>‹#›</a:t>
            </a:fld>
            <a:endParaRPr lang="en-US" altLang="en-US"/>
          </a:p>
        </p:txBody>
      </p:sp>
    </p:spTree>
    <p:extLst>
      <p:ext uri="{BB962C8B-B14F-4D97-AF65-F5344CB8AC3E}">
        <p14:creationId xmlns:p14="http://schemas.microsoft.com/office/powerpoint/2010/main" val="203567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4469996-8191-49D2-9C7F-9246ADCCBD6C}" type="slidenum">
              <a:rPr lang="en-US" altLang="en-US"/>
              <a:pPr>
                <a:defRPr/>
              </a:pPr>
              <a:t>‹#›</a:t>
            </a:fld>
            <a:endParaRPr lang="en-US" altLang="en-US"/>
          </a:p>
        </p:txBody>
      </p:sp>
    </p:spTree>
    <p:extLst>
      <p:ext uri="{BB962C8B-B14F-4D97-AF65-F5344CB8AC3E}">
        <p14:creationId xmlns:p14="http://schemas.microsoft.com/office/powerpoint/2010/main" val="10757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011" y="1317625"/>
            <a:ext cx="11519958" cy="28195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580" y="1317625"/>
            <a:ext cx="34387632" cy="28195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CE35231-ECB7-459A-8128-0DD530B4F5BD}" type="slidenum">
              <a:rPr lang="en-US" altLang="en-US"/>
              <a:pPr>
                <a:defRPr/>
              </a:pPr>
              <a:t>‹#›</a:t>
            </a:fld>
            <a:endParaRPr lang="en-US" altLang="en-US"/>
          </a:p>
        </p:txBody>
      </p:sp>
    </p:spTree>
    <p:extLst>
      <p:ext uri="{BB962C8B-B14F-4D97-AF65-F5344CB8AC3E}">
        <p14:creationId xmlns:p14="http://schemas.microsoft.com/office/powerpoint/2010/main" val="305550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B4BAC47-9168-4F35-8D03-0252AE260956}" type="slidenum">
              <a:rPr lang="en-US" altLang="en-US"/>
              <a:pPr>
                <a:defRPr/>
              </a:pPr>
              <a:t>‹#›</a:t>
            </a:fld>
            <a:endParaRPr lang="en-US" altLang="en-US"/>
          </a:p>
        </p:txBody>
      </p:sp>
    </p:spTree>
    <p:extLst>
      <p:ext uri="{BB962C8B-B14F-4D97-AF65-F5344CB8AC3E}">
        <p14:creationId xmlns:p14="http://schemas.microsoft.com/office/powerpoint/2010/main" val="339664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9"/>
            <a:ext cx="43525811"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5811"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098C83E-0FC3-49F5-8C4F-0057BF223097}" type="slidenum">
              <a:rPr lang="en-US" altLang="en-US"/>
              <a:pPr>
                <a:defRPr/>
              </a:pPr>
              <a:t>‹#›</a:t>
            </a:fld>
            <a:endParaRPr lang="en-US" altLang="en-US"/>
          </a:p>
        </p:txBody>
      </p:sp>
    </p:spTree>
    <p:extLst>
      <p:ext uri="{BB962C8B-B14F-4D97-AF65-F5344CB8AC3E}">
        <p14:creationId xmlns:p14="http://schemas.microsoft.com/office/powerpoint/2010/main" val="58128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579" y="7680325"/>
            <a:ext cx="22952869" cy="2183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90249" y="7680325"/>
            <a:ext cx="22954721" cy="21832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D952D2FD-FDCB-4D5D-9D30-464A656C611E}" type="slidenum">
              <a:rPr lang="en-US" altLang="en-US"/>
              <a:pPr>
                <a:defRPr/>
              </a:pPr>
              <a:t>‹#›</a:t>
            </a:fld>
            <a:endParaRPr lang="en-US" altLang="en-US"/>
          </a:p>
        </p:txBody>
      </p:sp>
    </p:spTree>
    <p:extLst>
      <p:ext uri="{BB962C8B-B14F-4D97-AF65-F5344CB8AC3E}">
        <p14:creationId xmlns:p14="http://schemas.microsoft.com/office/powerpoint/2010/main" val="100001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579" y="1317625"/>
            <a:ext cx="46087242"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579" y="7369176"/>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59579" y="10439401"/>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512" y="7369176"/>
            <a:ext cx="2263431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512" y="10439401"/>
            <a:ext cx="2263431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FB08F19-AC0B-4ACD-AEAB-B7957AF5CDD2}" type="slidenum">
              <a:rPr lang="en-US" altLang="en-US"/>
              <a:pPr>
                <a:defRPr/>
              </a:pPr>
              <a:t>‹#›</a:t>
            </a:fld>
            <a:endParaRPr lang="en-US" altLang="en-US"/>
          </a:p>
        </p:txBody>
      </p:sp>
    </p:spTree>
    <p:extLst>
      <p:ext uri="{BB962C8B-B14F-4D97-AF65-F5344CB8AC3E}">
        <p14:creationId xmlns:p14="http://schemas.microsoft.com/office/powerpoint/2010/main" val="414351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87C70602-0246-4FA7-A707-F5376D11A63B}" type="slidenum">
              <a:rPr lang="en-US" altLang="en-US"/>
              <a:pPr>
                <a:defRPr/>
              </a:pPr>
              <a:t>‹#›</a:t>
            </a:fld>
            <a:endParaRPr lang="en-US" altLang="en-US"/>
          </a:p>
        </p:txBody>
      </p:sp>
    </p:spTree>
    <p:extLst>
      <p:ext uri="{BB962C8B-B14F-4D97-AF65-F5344CB8AC3E}">
        <p14:creationId xmlns:p14="http://schemas.microsoft.com/office/powerpoint/2010/main" val="21656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2C44E48-8506-4886-B174-13B4F56218DB}" type="slidenum">
              <a:rPr lang="en-US" altLang="en-US"/>
              <a:pPr>
                <a:defRPr/>
              </a:pPr>
              <a:t>‹#›</a:t>
            </a:fld>
            <a:endParaRPr lang="en-US" altLang="en-US"/>
          </a:p>
        </p:txBody>
      </p:sp>
    </p:spTree>
    <p:extLst>
      <p:ext uri="{BB962C8B-B14F-4D97-AF65-F5344CB8AC3E}">
        <p14:creationId xmlns:p14="http://schemas.microsoft.com/office/powerpoint/2010/main" val="83462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79"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21021"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579"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7B5B99A-EF77-4518-B035-28A925B2EABF}" type="slidenum">
              <a:rPr lang="en-US" altLang="en-US"/>
              <a:pPr>
                <a:defRPr/>
              </a:pPr>
              <a:t>‹#›</a:t>
            </a:fld>
            <a:endParaRPr lang="en-US" altLang="en-US"/>
          </a:p>
        </p:txBody>
      </p:sp>
    </p:spTree>
    <p:extLst>
      <p:ext uri="{BB962C8B-B14F-4D97-AF65-F5344CB8AC3E}">
        <p14:creationId xmlns:p14="http://schemas.microsoft.com/office/powerpoint/2010/main" val="178691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1" y="23042564"/>
            <a:ext cx="30724210"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441" y="2941639"/>
            <a:ext cx="30724210"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441" y="25763539"/>
            <a:ext cx="30724210"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7C4F354-BEF7-448E-BE48-4FE9B13105A8}" type="slidenum">
              <a:rPr lang="en-US" altLang="en-US"/>
              <a:pPr>
                <a:defRPr/>
              </a:pPr>
              <a:t>‹#›</a:t>
            </a:fld>
            <a:endParaRPr lang="en-US" altLang="en-US"/>
          </a:p>
        </p:txBody>
      </p:sp>
    </p:spTree>
    <p:extLst>
      <p:ext uri="{BB962C8B-B14F-4D97-AF65-F5344CB8AC3E}">
        <p14:creationId xmlns:p14="http://schemas.microsoft.com/office/powerpoint/2010/main" val="267026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59580" y="1317626"/>
            <a:ext cx="4608539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6200" tIns="188280" rIns="376200" bIns="18828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2559580" y="7680325"/>
            <a:ext cx="46085390" cy="218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76200" tIns="188280" rIns="376200" bIns="18828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2559579" y="29978350"/>
            <a:ext cx="1194964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sz="4300"/>
          </a:p>
        </p:txBody>
      </p:sp>
      <p:sp>
        <p:nvSpPr>
          <p:cNvPr id="1029" name="Text Box 4"/>
          <p:cNvSpPr txBox="1">
            <a:spLocks noChangeArrowheads="1"/>
          </p:cNvSpPr>
          <p:nvPr/>
        </p:nvSpPr>
        <p:spPr bwMode="auto">
          <a:xfrm>
            <a:off x="17494779" y="29978350"/>
            <a:ext cx="1621684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sz="4300"/>
          </a:p>
        </p:txBody>
      </p:sp>
      <p:sp>
        <p:nvSpPr>
          <p:cNvPr id="2" name="Rectangle 5"/>
          <p:cNvSpPr>
            <a:spLocks noGrp="1" noChangeArrowheads="1"/>
          </p:cNvSpPr>
          <p:nvPr>
            <p:ph type="sldNum"/>
          </p:nvPr>
        </p:nvSpPr>
        <p:spPr bwMode="auto">
          <a:xfrm>
            <a:off x="36697180" y="29978351"/>
            <a:ext cx="11947790" cy="2284413"/>
          </a:xfrm>
          <a:prstGeom prst="rect">
            <a:avLst/>
          </a:prstGeom>
          <a:noFill/>
          <a:ln>
            <a:noFill/>
          </a:ln>
          <a:effectLst/>
          <a:extLst/>
        </p:spPr>
        <p:txBody>
          <a:bodyPr vert="horz" wrap="square" lIns="376200" tIns="188280" rIns="376200" bIns="188280" numCol="1" anchor="t" anchorCtr="0" compatLnSpc="1">
            <a:prstTxWarp prst="textNoShape">
              <a:avLst/>
            </a:prstTxWarp>
          </a:bodyPr>
          <a:lstStyle>
            <a:lvl1pPr algn="ctr" eaLnBrk="1" hangingPunct="1">
              <a:buSzPct val="100000"/>
              <a:defRPr b="0" smtClean="0">
                <a:solidFill>
                  <a:srgbClr val="FF9900"/>
                </a:solidFill>
                <a:ea typeface="DejaVu Sans" charset="0"/>
                <a:cs typeface="DejaVu Sans" charset="0"/>
              </a:defRPr>
            </a:lvl1pPr>
          </a:lstStyle>
          <a:p>
            <a:pPr>
              <a:defRPr/>
            </a:pPr>
            <a:fld id="{F913B943-483B-4017-882C-263036F35B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18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18200">
          <a:solidFill>
            <a:srgbClr val="000000"/>
          </a:solidFill>
          <a:latin typeface="Arial" charset="0"/>
          <a:ea typeface="Droid Sans Fallback" charset="0"/>
          <a:cs typeface="Droid Sans Fallback"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18200">
          <a:solidFill>
            <a:srgbClr val="000000"/>
          </a:solidFill>
          <a:latin typeface="Arial" charset="0"/>
          <a:ea typeface="Droid Sans Fallback" charset="0"/>
          <a:cs typeface="Droid Sans Fallback"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18200">
          <a:solidFill>
            <a:srgbClr val="000000"/>
          </a:solidFill>
          <a:latin typeface="Arial" charset="0"/>
          <a:ea typeface="Droid Sans Fallback" charset="0"/>
          <a:cs typeface="Droid Sans Fallback"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18200">
          <a:solidFill>
            <a:srgbClr val="000000"/>
          </a:solidFill>
          <a:latin typeface="Arial" charset="0"/>
          <a:ea typeface="Droid Sans Fallback" charset="0"/>
          <a:cs typeface="Droid Sans Fallback"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18200">
          <a:solidFill>
            <a:srgbClr val="000000"/>
          </a:solidFill>
          <a:latin typeface="Arial" charset="0"/>
          <a:ea typeface="Droid Sans Fallback" charset="0"/>
          <a:cs typeface="Droid Sans Fallback"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18200">
          <a:solidFill>
            <a:srgbClr val="000000"/>
          </a:solidFill>
          <a:latin typeface="Arial" charset="0"/>
          <a:ea typeface="Droid Sans Fallback" charset="0"/>
          <a:cs typeface="Droid Sans Fallback"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18200">
          <a:solidFill>
            <a:srgbClr val="000000"/>
          </a:solidFill>
          <a:latin typeface="Arial" charset="0"/>
          <a:ea typeface="Droid Sans Fallback" charset="0"/>
          <a:cs typeface="Droid Sans Fallback"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18200">
          <a:solidFill>
            <a:srgbClr val="000000"/>
          </a:solidFill>
          <a:latin typeface="Arial" charset="0"/>
          <a:ea typeface="Droid Sans Fallback" charset="0"/>
          <a:cs typeface="Droid Sans Fallback" charset="0"/>
        </a:defRPr>
      </a:lvl9pPr>
    </p:titleStyle>
    <p:bodyStyle>
      <a:lvl1pPr marL="342900" indent="-342900" algn="l" defTabSz="457200" rtl="0" eaLnBrk="0" fontAlgn="base" hangingPunct="0">
        <a:spcBef>
          <a:spcPts val="3300"/>
        </a:spcBef>
        <a:spcAft>
          <a:spcPct val="0"/>
        </a:spcAft>
        <a:buClr>
          <a:srgbClr val="000000"/>
        </a:buClr>
        <a:buSzPct val="100000"/>
        <a:buFont typeface="Times New Roman" panose="02020603050405020304" pitchFamily="18" charset="0"/>
        <a:defRPr sz="13200">
          <a:solidFill>
            <a:srgbClr val="000000"/>
          </a:solidFill>
          <a:latin typeface="+mn-lt"/>
          <a:ea typeface="+mn-ea"/>
          <a:cs typeface="+mn-cs"/>
        </a:defRPr>
      </a:lvl1pPr>
      <a:lvl2pPr marL="742950" indent="-285750" algn="l" defTabSz="457200" rtl="0" eaLnBrk="0" fontAlgn="base" hangingPunct="0">
        <a:spcBef>
          <a:spcPts val="2875"/>
        </a:spcBef>
        <a:spcAft>
          <a:spcPct val="0"/>
        </a:spcAft>
        <a:buClr>
          <a:srgbClr val="000000"/>
        </a:buClr>
        <a:buSzPct val="100000"/>
        <a:buFont typeface="Times New Roman" panose="02020603050405020304" pitchFamily="18" charset="0"/>
        <a:defRPr sz="11500">
          <a:solidFill>
            <a:srgbClr val="000000"/>
          </a:solidFill>
          <a:latin typeface="+mn-lt"/>
          <a:ea typeface="+mn-ea"/>
          <a:cs typeface="+mn-cs"/>
        </a:defRPr>
      </a:lvl2pPr>
      <a:lvl3pPr marL="1143000" indent="-228600" algn="l" defTabSz="457200" rtl="0" eaLnBrk="0" fontAlgn="base" hangingPunct="0">
        <a:spcBef>
          <a:spcPts val="2475"/>
        </a:spcBef>
        <a:spcAft>
          <a:spcPct val="0"/>
        </a:spcAft>
        <a:buClr>
          <a:srgbClr val="000000"/>
        </a:buClr>
        <a:buSzPct val="100000"/>
        <a:buFont typeface="Times New Roman" panose="02020603050405020304" pitchFamily="18" charset="0"/>
        <a:defRPr sz="9900">
          <a:solidFill>
            <a:srgbClr val="000000"/>
          </a:solidFill>
          <a:latin typeface="+mn-lt"/>
          <a:ea typeface="+mn-ea"/>
          <a:cs typeface="+mn-cs"/>
        </a:defRPr>
      </a:lvl3pPr>
      <a:lvl4pPr marL="1600200" indent="-228600" algn="l" defTabSz="457200" rtl="0" eaLnBrk="0" fontAlgn="base" hangingPunct="0">
        <a:spcBef>
          <a:spcPts val="2050"/>
        </a:spcBef>
        <a:spcAft>
          <a:spcPct val="0"/>
        </a:spcAft>
        <a:buClr>
          <a:srgbClr val="000000"/>
        </a:buClr>
        <a:buSzPct val="100000"/>
        <a:buFont typeface="Times New Roman" panose="02020603050405020304" pitchFamily="18" charset="0"/>
        <a:defRPr sz="8200">
          <a:solidFill>
            <a:srgbClr val="000000"/>
          </a:solidFill>
          <a:latin typeface="+mn-lt"/>
          <a:ea typeface="+mn-ea"/>
          <a:cs typeface="+mn-cs"/>
        </a:defRPr>
      </a:lvl4pPr>
      <a:lvl5pPr marL="2057400" indent="-228600" algn="l" defTabSz="457200" rtl="0" eaLnBrk="0" fontAlgn="base" hangingPunct="0">
        <a:spcBef>
          <a:spcPts val="2050"/>
        </a:spcBef>
        <a:spcAft>
          <a:spcPct val="0"/>
        </a:spcAft>
        <a:buClr>
          <a:srgbClr val="000000"/>
        </a:buClr>
        <a:buSzPct val="100000"/>
        <a:buFont typeface="Times New Roman" panose="02020603050405020304" pitchFamily="18" charset="0"/>
        <a:defRPr sz="8200">
          <a:solidFill>
            <a:srgbClr val="000000"/>
          </a:solidFill>
          <a:latin typeface="+mn-lt"/>
          <a:ea typeface="+mn-ea"/>
          <a:cs typeface="+mn-cs"/>
        </a:defRPr>
      </a:lvl5pPr>
      <a:lvl6pPr marL="2514600" indent="-228600" algn="l" defTabSz="457200" rtl="0" eaLnBrk="0" fontAlgn="base" hangingPunct="0">
        <a:spcBef>
          <a:spcPts val="2050"/>
        </a:spcBef>
        <a:spcAft>
          <a:spcPct val="0"/>
        </a:spcAft>
        <a:buClr>
          <a:srgbClr val="000000"/>
        </a:buClr>
        <a:buSzPct val="100000"/>
        <a:buFont typeface="Times New Roman" pitchFamily="16" charset="0"/>
        <a:defRPr sz="8200">
          <a:solidFill>
            <a:srgbClr val="000000"/>
          </a:solidFill>
          <a:latin typeface="+mn-lt"/>
          <a:ea typeface="+mn-ea"/>
          <a:cs typeface="+mn-cs"/>
        </a:defRPr>
      </a:lvl6pPr>
      <a:lvl7pPr marL="2971800" indent="-228600" algn="l" defTabSz="457200" rtl="0" eaLnBrk="0" fontAlgn="base" hangingPunct="0">
        <a:spcBef>
          <a:spcPts val="2050"/>
        </a:spcBef>
        <a:spcAft>
          <a:spcPct val="0"/>
        </a:spcAft>
        <a:buClr>
          <a:srgbClr val="000000"/>
        </a:buClr>
        <a:buSzPct val="100000"/>
        <a:buFont typeface="Times New Roman" pitchFamily="16" charset="0"/>
        <a:defRPr sz="8200">
          <a:solidFill>
            <a:srgbClr val="000000"/>
          </a:solidFill>
          <a:latin typeface="+mn-lt"/>
          <a:ea typeface="+mn-ea"/>
          <a:cs typeface="+mn-cs"/>
        </a:defRPr>
      </a:lvl7pPr>
      <a:lvl8pPr marL="3429000" indent="-228600" algn="l" defTabSz="457200" rtl="0" eaLnBrk="0" fontAlgn="base" hangingPunct="0">
        <a:spcBef>
          <a:spcPts val="2050"/>
        </a:spcBef>
        <a:spcAft>
          <a:spcPct val="0"/>
        </a:spcAft>
        <a:buClr>
          <a:srgbClr val="000000"/>
        </a:buClr>
        <a:buSzPct val="100000"/>
        <a:buFont typeface="Times New Roman" pitchFamily="16" charset="0"/>
        <a:defRPr sz="8200">
          <a:solidFill>
            <a:srgbClr val="000000"/>
          </a:solidFill>
          <a:latin typeface="+mn-lt"/>
          <a:ea typeface="+mn-ea"/>
          <a:cs typeface="+mn-cs"/>
        </a:defRPr>
      </a:lvl8pPr>
      <a:lvl9pPr marL="3886200" indent="-228600" algn="l" defTabSz="457200" rtl="0" eaLnBrk="0" fontAlgn="base" hangingPunct="0">
        <a:spcBef>
          <a:spcPts val="2050"/>
        </a:spcBef>
        <a:spcAft>
          <a:spcPct val="0"/>
        </a:spcAft>
        <a:buClr>
          <a:srgbClr val="000000"/>
        </a:buClr>
        <a:buSzPct val="100000"/>
        <a:buFont typeface="Times New Roman" pitchFamily="16" charset="0"/>
        <a:defRPr sz="8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emf"/><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Text Box 13"/>
          <p:cNvSpPr txBox="1">
            <a:spLocks noChangeArrowheads="1"/>
          </p:cNvSpPr>
          <p:nvPr/>
        </p:nvSpPr>
        <p:spPr bwMode="auto">
          <a:xfrm>
            <a:off x="41014952" y="7522336"/>
            <a:ext cx="9611384" cy="1288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smtClean="0">
                <a:solidFill>
                  <a:schemeClr val="tx1"/>
                </a:solidFill>
                <a:latin typeface="Calibri" panose="020F0502020204030204" pitchFamily="34" charset="0"/>
              </a:rPr>
              <a:t>The entire system was tested in a small swimming pool. The fully constructed submarine is shown in Fig. 14. The only hardware that was not on the submarine during testing was the camera system, as this was being tested separately. Videos were taken that demonstrate the mobility and autonomy of one of the submarines underwater. </a:t>
            </a:r>
          </a:p>
          <a:p>
            <a:pPr algn="just"/>
            <a:endParaRPr lang="en-US" sz="3600" b="0" dirty="0">
              <a:solidFill>
                <a:schemeClr val="tx1"/>
              </a:solidFill>
              <a:latin typeface="Calibri" panose="020F0502020204030204" pitchFamily="34" charset="0"/>
            </a:endParaRPr>
          </a:p>
          <a:p>
            <a:pPr algn="just"/>
            <a:endParaRPr lang="en-US" sz="3600" b="0" dirty="0" smtClean="0">
              <a:solidFill>
                <a:schemeClr val="tx1"/>
              </a:solidFill>
              <a:latin typeface="Calibri" panose="020F0502020204030204" pitchFamily="34" charset="0"/>
            </a:endParaRPr>
          </a:p>
          <a:p>
            <a:pPr algn="just"/>
            <a:endParaRPr lang="en-US" sz="3600" b="0" dirty="0">
              <a:solidFill>
                <a:schemeClr val="tx1"/>
              </a:solidFill>
              <a:latin typeface="Calibri" panose="020F0502020204030204" pitchFamily="34" charset="0"/>
            </a:endParaRPr>
          </a:p>
          <a:p>
            <a:pPr algn="just"/>
            <a:endParaRPr lang="en-US" sz="3600" b="0" dirty="0" smtClean="0">
              <a:solidFill>
                <a:schemeClr val="tx1"/>
              </a:solidFill>
              <a:latin typeface="Calibri" panose="020F0502020204030204" pitchFamily="34" charset="0"/>
            </a:endParaRPr>
          </a:p>
          <a:p>
            <a:pPr algn="just"/>
            <a:endParaRPr lang="en-US" sz="3600" b="0" dirty="0">
              <a:solidFill>
                <a:schemeClr val="tx1"/>
              </a:solidFill>
              <a:latin typeface="Calibri" panose="020F0502020204030204" pitchFamily="34" charset="0"/>
            </a:endParaRPr>
          </a:p>
          <a:p>
            <a:pPr algn="just"/>
            <a:endParaRPr lang="en-US" sz="3600" b="0" dirty="0" smtClean="0">
              <a:solidFill>
                <a:schemeClr val="tx1"/>
              </a:solidFill>
              <a:latin typeface="Calibri" panose="020F0502020204030204" pitchFamily="34" charset="0"/>
            </a:endParaRPr>
          </a:p>
          <a:p>
            <a:pPr algn="just"/>
            <a:endParaRPr lang="en-US" sz="3600" b="0" dirty="0">
              <a:solidFill>
                <a:schemeClr val="tx1"/>
              </a:solidFill>
              <a:latin typeface="Calibri" panose="020F0502020204030204" pitchFamily="34" charset="0"/>
            </a:endParaRPr>
          </a:p>
          <a:p>
            <a:pPr algn="just"/>
            <a:endParaRPr lang="en-US" sz="3600" b="0" dirty="0" smtClean="0">
              <a:solidFill>
                <a:schemeClr val="tx1"/>
              </a:solidFill>
              <a:latin typeface="Calibri" panose="020F0502020204030204" pitchFamily="34" charset="0"/>
            </a:endParaRPr>
          </a:p>
          <a:p>
            <a:pPr algn="just"/>
            <a:endParaRPr lang="en-US" sz="3600" b="0" dirty="0">
              <a:solidFill>
                <a:schemeClr val="tx1"/>
              </a:solidFill>
              <a:latin typeface="Calibri" panose="020F0502020204030204" pitchFamily="34" charset="0"/>
            </a:endParaRPr>
          </a:p>
          <a:p>
            <a:pPr algn="just"/>
            <a:r>
              <a:rPr lang="en-US" sz="3600" b="0" dirty="0" smtClean="0">
                <a:solidFill>
                  <a:schemeClr val="tx1"/>
                </a:solidFill>
                <a:latin typeface="Calibri" panose="020F0502020204030204" pitchFamily="34" charset="0"/>
              </a:rPr>
              <a:t>The submarine begins its navigation by doing the calibration startup circle. It will then begin navigating until it measures the battery voltage dropping below 10%. The submarine will then surface and move to the end of the testing pool where it can be easily retrieved. A submarine is shown navigating in a small pool in Fig. 15.</a:t>
            </a:r>
            <a:endParaRPr lang="en-US" sz="3600" dirty="0">
              <a:solidFill>
                <a:schemeClr val="tx1"/>
              </a:solidFill>
              <a:effectLst/>
              <a:latin typeface="Calibri" panose="020F0502020204030204" pitchFamily="34" charset="0"/>
            </a:endParaRPr>
          </a:p>
        </p:txBody>
      </p:sp>
      <p:pic>
        <p:nvPicPr>
          <p:cNvPr id="3125" name="Picture 53" descr="https://lh3.googleusercontent.com/dKriwhRTXgJ-159x_fVZNjnK_Xu4xOcuY3dGcNR8fRla_aNQzcJOPHTQmN4ZvWAhyGkNp7DT7qk4B4XomMvxciBHXMiVKnAqwth1HFD-Twg2T6r5Njc7YcdwWljUa_YLKe1Yp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33677">
            <a:off x="33238385" y="11665984"/>
            <a:ext cx="4886889" cy="4886889"/>
          </a:xfrm>
          <a:prstGeom prst="rect">
            <a:avLst/>
          </a:prstGeom>
          <a:noFill/>
          <a:extLst>
            <a:ext uri="{909E8E84-426E-40DD-AFC4-6F175D3DCCD1}">
              <a14:hiddenFill xmlns:a14="http://schemas.microsoft.com/office/drawing/2010/main">
                <a:solidFill>
                  <a:srgbClr val="FFFFFF"/>
                </a:solidFill>
              </a14:hiddenFill>
            </a:ext>
          </a:extLst>
        </p:spPr>
      </p:pic>
      <p:pic>
        <p:nvPicPr>
          <p:cNvPr id="3121" name="Picture 49" descr="https://lh5.googleusercontent.com/OQp9LNmPCgzNmnf_NHGp46ksLmxX47MaB49ra5Qzs3k7nLUS8YT2PNGIdfjguNpPOdK20bPFyDlKcISqk1p5Wrz7aNM_Tb2Kg3piwSFTiKGpDMR_-EKOBt76krtXgRxzIx2WY5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69444">
            <a:off x="33016645" y="21856135"/>
            <a:ext cx="5139605" cy="8919824"/>
          </a:xfrm>
          <a:prstGeom prst="rect">
            <a:avLst/>
          </a:prstGeom>
          <a:noFill/>
          <a:extLst>
            <a:ext uri="{909E8E84-426E-40DD-AFC4-6F175D3DCCD1}">
              <a14:hiddenFill xmlns:a14="http://schemas.microsoft.com/office/drawing/2010/main">
                <a:solidFill>
                  <a:srgbClr val="FFFFFF"/>
                </a:solidFill>
              </a14:hiddenFill>
            </a:ext>
          </a:extLst>
        </p:spPr>
      </p:pic>
      <p:sp>
        <p:nvSpPr>
          <p:cNvPr id="3074" name="Text Box 1"/>
          <p:cNvSpPr txBox="1">
            <a:spLocks noChangeArrowheads="1"/>
          </p:cNvSpPr>
          <p:nvPr/>
        </p:nvSpPr>
        <p:spPr bwMode="auto">
          <a:xfrm>
            <a:off x="-24064" y="16712"/>
            <a:ext cx="51230463" cy="6285662"/>
          </a:xfrm>
          <a:prstGeom prst="rect">
            <a:avLst/>
          </a:prstGeom>
          <a:solidFill>
            <a:srgbClr val="054ABB"/>
          </a:solidFill>
          <a:ln w="38100">
            <a:solidFill>
              <a:schemeClr val="tx1"/>
            </a:solid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ctr" defTabSz="914400" eaLnBrk="1" latinLnBrk="0" hangingPunct="1">
              <a:defRPr sz="1800"/>
            </a:lvl1pPr>
            <a:lvl2pPr marL="457200" defTabSz="914400" eaLnBrk="1" latinLnBrk="0" hangingPunct="1">
              <a:defRPr sz="1800"/>
            </a:lvl2pPr>
            <a:lvl3pPr marL="914400" defTabSz="914400" eaLnBrk="1" latinLnBrk="0" hangingPunct="1">
              <a:defRPr sz="1800"/>
            </a:lvl3pPr>
            <a:lvl4pPr marL="1371600" defTabSz="914400" eaLnBrk="1" latinLnBrk="0" hangingPunct="1">
              <a:defRPr sz="1800"/>
            </a:lvl4pPr>
            <a:lvl5pPr marL="1828800" defTabSz="914400" eaLnBrk="1" latinLnBrk="0" hangingPunct="1">
              <a:defRPr sz="1800"/>
            </a:lvl5pPr>
            <a:lvl6pPr>
              <a:defRPr sz="1800"/>
            </a:lvl6pPr>
            <a:lvl7pPr>
              <a:defRPr sz="1800"/>
            </a:lvl7pPr>
            <a:lvl8pPr>
              <a:defRPr sz="1800"/>
            </a:lvl8pPr>
            <a:lvl9pPr>
              <a:defRPr sz="1800"/>
            </a:lvl9pPr>
          </a:lstStyle>
          <a:p>
            <a:r>
              <a:rPr lang="en-US" altLang="en-US"/>
              <a:t> </a:t>
            </a:r>
          </a:p>
        </p:txBody>
      </p:sp>
      <p:grpSp>
        <p:nvGrpSpPr>
          <p:cNvPr id="3075" name="Group 3"/>
          <p:cNvGrpSpPr>
            <a:grpSpLocks/>
          </p:cNvGrpSpPr>
          <p:nvPr/>
        </p:nvGrpSpPr>
        <p:grpSpPr bwMode="auto">
          <a:xfrm>
            <a:off x="20702044" y="13520058"/>
            <a:ext cx="9685605" cy="8766175"/>
            <a:chOff x="7883" y="4608"/>
            <a:chExt cx="6555" cy="5522"/>
          </a:xfrm>
        </p:grpSpPr>
        <p:sp>
          <p:nvSpPr>
            <p:cNvPr id="3100" name="Rectangle 4"/>
            <p:cNvSpPr>
              <a:spLocks noChangeArrowheads="1"/>
            </p:cNvSpPr>
            <p:nvPr/>
          </p:nvSpPr>
          <p:spPr bwMode="auto">
            <a:xfrm>
              <a:off x="7883" y="4608"/>
              <a:ext cx="6555" cy="576"/>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Motor Control</a:t>
              </a:r>
              <a:endParaRPr lang="en-US" altLang="en-US" sz="4800" b="0" dirty="0">
                <a:solidFill>
                  <a:srgbClr val="FFFFFF"/>
                </a:solidFill>
                <a:latin typeface="Calibri" panose="020F0502020204030204" pitchFamily="34" charset="0"/>
              </a:endParaRPr>
            </a:p>
          </p:txBody>
        </p:sp>
        <p:sp>
          <p:nvSpPr>
            <p:cNvPr id="3101" name="Text Box 5"/>
            <p:cNvSpPr txBox="1">
              <a:spLocks noChangeArrowheads="1"/>
            </p:cNvSpPr>
            <p:nvPr/>
          </p:nvSpPr>
          <p:spPr bwMode="auto">
            <a:xfrm>
              <a:off x="7896" y="5700"/>
              <a:ext cx="6508" cy="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ctr"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p:txBody>
        </p:sp>
      </p:grpSp>
      <p:pic>
        <p:nvPicPr>
          <p:cNvPr id="307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944" y="1828800"/>
            <a:ext cx="7924800" cy="2514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pic>
      <p:sp>
        <p:nvSpPr>
          <p:cNvPr id="3077" name="Text Box 7"/>
          <p:cNvSpPr txBox="1">
            <a:spLocks noChangeArrowheads="1"/>
          </p:cNvSpPr>
          <p:nvPr/>
        </p:nvSpPr>
        <p:spPr bwMode="auto">
          <a:xfrm>
            <a:off x="12858751" y="152400"/>
            <a:ext cx="25488899" cy="6003925"/>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 pos="238887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14400" b="0" dirty="0">
                <a:latin typeface="Calibri" panose="020F0502020204030204" pitchFamily="34" charset="0"/>
              </a:rPr>
              <a:t>Autonomous Underwater Robots</a:t>
            </a:r>
            <a:endParaRPr lang="en-US" altLang="en-US" sz="3600" b="0" dirty="0">
              <a:latin typeface="Calibri" panose="020F0502020204030204" pitchFamily="34" charset="0"/>
            </a:endParaRPr>
          </a:p>
          <a:p>
            <a:pPr algn="ctr" eaLnBrk="1" hangingPunct="1">
              <a:buSzPct val="100000"/>
            </a:pPr>
            <a:r>
              <a:rPr lang="en-US" altLang="en-US" sz="8000" b="0" dirty="0">
                <a:latin typeface="Calibri" panose="020F0502020204030204" pitchFamily="34" charset="0"/>
              </a:rPr>
              <a:t>Ryan Lipski, Cameron </a:t>
            </a:r>
            <a:r>
              <a:rPr lang="en-US" altLang="en-US" sz="8000" b="0" dirty="0" err="1">
                <a:latin typeface="Calibri" panose="020F0502020204030204" pitchFamily="34" charset="0"/>
              </a:rPr>
              <a:t>Putz</a:t>
            </a:r>
            <a:r>
              <a:rPr lang="en-US" altLang="en-US" sz="8000" b="0" dirty="0">
                <a:latin typeface="Calibri" panose="020F0502020204030204" pitchFamily="34" charset="0"/>
              </a:rPr>
              <a:t>, and Nicholas </a:t>
            </a:r>
            <a:r>
              <a:rPr lang="en-US" altLang="en-US" sz="8000" b="0" dirty="0" err="1">
                <a:latin typeface="Calibri" panose="020F0502020204030204" pitchFamily="34" charset="0"/>
              </a:rPr>
              <a:t>Sikkema</a:t>
            </a:r>
            <a:r>
              <a:rPr lang="en-US" altLang="en-US" sz="8000" b="0" dirty="0">
                <a:latin typeface="Calibri" panose="020F0502020204030204" pitchFamily="34" charset="0"/>
              </a:rPr>
              <a:t/>
            </a:r>
            <a:br>
              <a:rPr lang="en-US" altLang="en-US" sz="8000" b="0" dirty="0">
                <a:latin typeface="Calibri" panose="020F0502020204030204" pitchFamily="34" charset="0"/>
              </a:rPr>
            </a:br>
            <a:r>
              <a:rPr lang="en-US" altLang="en-US" sz="8000" b="0" dirty="0">
                <a:latin typeface="Calibri" panose="020F0502020204030204" pitchFamily="34" charset="0"/>
              </a:rPr>
              <a:t> Joseph A. Driscoll, Ph.D.</a:t>
            </a:r>
            <a:r>
              <a:rPr lang="en-US" altLang="en-US" sz="8000" b="0" baseline="30000" dirty="0">
                <a:latin typeface="Calibri" panose="020F0502020204030204" pitchFamily="34" charset="0"/>
              </a:rPr>
              <a:t/>
            </a:r>
            <a:br>
              <a:rPr lang="en-US" altLang="en-US" sz="8000" b="0" baseline="30000" dirty="0">
                <a:latin typeface="Calibri" panose="020F0502020204030204" pitchFamily="34" charset="0"/>
              </a:rPr>
            </a:br>
            <a:r>
              <a:rPr lang="en-US" altLang="en-US" sz="8000" b="0" i="1" baseline="30000" dirty="0">
                <a:latin typeface="Calibri" panose="020F0502020204030204" pitchFamily="34" charset="0"/>
              </a:rPr>
              <a:t>Department of Electrical and Computer Engineering, Bradley University, Peoria, IL, USA</a:t>
            </a:r>
            <a:endParaRPr lang="en-US" altLang="en-US" sz="8000" b="0" i="1" dirty="0">
              <a:latin typeface="Calibri" panose="020F0502020204030204" pitchFamily="34" charset="0"/>
            </a:endParaRPr>
          </a:p>
        </p:txBody>
      </p:sp>
      <p:grpSp>
        <p:nvGrpSpPr>
          <p:cNvPr id="3079" name="Group 1"/>
          <p:cNvGrpSpPr>
            <a:grpSpLocks/>
          </p:cNvGrpSpPr>
          <p:nvPr/>
        </p:nvGrpSpPr>
        <p:grpSpPr bwMode="auto">
          <a:xfrm>
            <a:off x="431530" y="6575652"/>
            <a:ext cx="9687688" cy="4941456"/>
            <a:chOff x="914400" y="7315200"/>
            <a:chExt cx="10137966" cy="4839039"/>
          </a:xfrm>
        </p:grpSpPr>
        <p:sp>
          <p:nvSpPr>
            <p:cNvPr id="3098" name="Rectangle 12"/>
            <p:cNvSpPr>
              <a:spLocks noChangeArrowheads="1"/>
            </p:cNvSpPr>
            <p:nvPr/>
          </p:nvSpPr>
          <p:spPr bwMode="auto">
            <a:xfrm>
              <a:off x="914400" y="7315200"/>
              <a:ext cx="10132557" cy="895448"/>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Introduction</a:t>
              </a:r>
              <a:endParaRPr lang="en-US" altLang="en-US" sz="4800" b="0" dirty="0">
                <a:solidFill>
                  <a:srgbClr val="FFFFFF"/>
                </a:solidFill>
                <a:latin typeface="Calibri" panose="020F0502020204030204" pitchFamily="34" charset="0"/>
              </a:endParaRPr>
            </a:p>
          </p:txBody>
        </p:sp>
        <p:sp>
          <p:nvSpPr>
            <p:cNvPr id="3099" name="Text Box 13"/>
            <p:cNvSpPr txBox="1">
              <a:spLocks noChangeArrowheads="1"/>
            </p:cNvSpPr>
            <p:nvPr/>
          </p:nvSpPr>
          <p:spPr bwMode="auto">
            <a:xfrm>
              <a:off x="914400" y="8220643"/>
              <a:ext cx="10137966" cy="393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Clr>
                  <a:srgbClr val="000000"/>
                </a:buClr>
                <a:buSzPct val="100000"/>
                <a:buFont typeface="Times New Roman" panose="02020603050405020304" pitchFamily="18" charset="0"/>
                <a:buNone/>
              </a:pPr>
              <a:r>
                <a:rPr lang="en-US" sz="3600" b="0" dirty="0">
                  <a:solidFill>
                    <a:schemeClr val="tx1"/>
                  </a:solidFill>
                  <a:latin typeface="Calibri" panose="020F0502020204030204" pitchFamily="34" charset="0"/>
                </a:rPr>
                <a:t>The goal of this project was to build a swarm of autonomous robots to map underwater terrain. Specialized detection methods were generated </a:t>
              </a:r>
              <a:r>
                <a:rPr lang="en-US" sz="3600" b="0" dirty="0" smtClean="0">
                  <a:solidFill>
                    <a:schemeClr val="tx1"/>
                  </a:solidFill>
                  <a:latin typeface="Calibri" panose="020F0502020204030204" pitchFamily="34" charset="0"/>
                </a:rPr>
                <a:t>using </a:t>
              </a:r>
              <a:r>
                <a:rPr lang="en-US" sz="3600" b="0" dirty="0">
                  <a:solidFill>
                    <a:schemeClr val="tx1"/>
                  </a:solidFill>
                  <a:latin typeface="Calibri" panose="020F0502020204030204" pitchFamily="34" charset="0"/>
                </a:rPr>
                <a:t>blue LEDs and blue filtered photodiodes. The physical design of the robots involved using RC submarine platforms that were modified to include additional </a:t>
              </a:r>
              <a:r>
                <a:rPr lang="en-US" sz="3600" b="0" dirty="0" smtClean="0">
                  <a:solidFill>
                    <a:schemeClr val="tx1"/>
                  </a:solidFill>
                  <a:latin typeface="Calibri" panose="020F0502020204030204" pitchFamily="34" charset="0"/>
                </a:rPr>
                <a:t>subsystems. </a:t>
              </a:r>
              <a:endParaRPr lang="en-US" altLang="en-US" sz="3600" b="0" dirty="0">
                <a:solidFill>
                  <a:schemeClr val="tx1"/>
                </a:solidFill>
                <a:latin typeface="Calibri" panose="020F0502020204030204" pitchFamily="34" charset="0"/>
              </a:endParaRPr>
            </a:p>
          </p:txBody>
        </p:sp>
      </p:grpSp>
      <p:sp>
        <p:nvSpPr>
          <p:cNvPr id="3080" name="Rectangle 19"/>
          <p:cNvSpPr>
            <a:spLocks noChangeArrowheads="1"/>
          </p:cNvSpPr>
          <p:nvPr/>
        </p:nvSpPr>
        <p:spPr bwMode="auto">
          <a:xfrm>
            <a:off x="41025838" y="6575652"/>
            <a:ext cx="9707298" cy="914400"/>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System Results</a:t>
            </a:r>
            <a:endParaRPr lang="en-US" altLang="en-US" sz="4800" b="0" dirty="0">
              <a:solidFill>
                <a:srgbClr val="FFFFFF"/>
              </a:solidFill>
              <a:latin typeface="Calibri" panose="020F0502020204030204" pitchFamily="34" charset="0"/>
            </a:endParaRPr>
          </a:p>
        </p:txBody>
      </p:sp>
      <p:sp>
        <p:nvSpPr>
          <p:cNvPr id="3093" name="Rectangle 2"/>
          <p:cNvSpPr>
            <a:spLocks noChangeArrowheads="1"/>
          </p:cNvSpPr>
          <p:nvPr/>
        </p:nvSpPr>
        <p:spPr bwMode="auto">
          <a:xfrm>
            <a:off x="41018052" y="24569057"/>
            <a:ext cx="9687257" cy="914401"/>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Conclusions</a:t>
            </a:r>
            <a:endParaRPr lang="en-US" altLang="en-US" sz="6400" b="0" dirty="0">
              <a:solidFill>
                <a:srgbClr val="FFFFFF"/>
              </a:solidFill>
              <a:latin typeface="Calibri" panose="020F0502020204030204" pitchFamily="34" charset="0"/>
            </a:endParaRPr>
          </a:p>
        </p:txBody>
      </p:sp>
      <p:sp>
        <p:nvSpPr>
          <p:cNvPr id="3091" name="Rectangle 3"/>
          <p:cNvSpPr>
            <a:spLocks noChangeArrowheads="1"/>
          </p:cNvSpPr>
          <p:nvPr/>
        </p:nvSpPr>
        <p:spPr bwMode="auto">
          <a:xfrm>
            <a:off x="3399976" y="18574083"/>
            <a:ext cx="36375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 AUR black box</a:t>
            </a:r>
            <a:endParaRPr lang="en-US" altLang="en-US" sz="3200" b="0" dirty="0">
              <a:solidFill>
                <a:schemeClr val="tx1"/>
              </a:solidFill>
              <a:latin typeface="Calibri" panose="020F0502020204030204" pitchFamily="34" charset="0"/>
            </a:endParaRPr>
          </a:p>
        </p:txBody>
      </p:sp>
      <p:sp>
        <p:nvSpPr>
          <p:cNvPr id="30" name="Oval 29"/>
          <p:cNvSpPr/>
          <p:nvPr/>
        </p:nvSpPr>
        <p:spPr>
          <a:xfrm>
            <a:off x="40669241" y="1066800"/>
            <a:ext cx="8632159" cy="4190404"/>
          </a:xfrm>
          <a:prstGeom prst="ellipse">
            <a:avLst/>
          </a:prstGeom>
          <a:gradFill>
            <a:gsLst>
              <a:gs pos="0">
                <a:schemeClr val="accent1">
                  <a:lumMod val="40000"/>
                  <a:lumOff val="60000"/>
                </a:schemeClr>
              </a:gs>
              <a:gs pos="41000">
                <a:srgbClr val="00B0F0"/>
              </a:gs>
              <a:gs pos="100000">
                <a:srgbClr val="0070C0"/>
              </a:gs>
              <a:gs pos="100000">
                <a:schemeClr val="accent6">
                  <a:lumMod val="75000"/>
                </a:schemeClr>
              </a:gs>
            </a:gsLst>
            <a:lin ang="5400000" scaled="1"/>
          </a:gradFill>
          <a:ln w="38100">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1" name="Picture 3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2432" b="71559" l="8530" r="82327">
                        <a14:backgroundMark x1="44797" y1="61189" x2="44797" y2="61189"/>
                        <a14:backgroundMark x1="42886" y1="60097" x2="42886" y2="60097"/>
                        <a14:backgroundMark x1="36950" y1="61552" x2="63153" y2="61189"/>
                      </a14:backgroundRemoval>
                    </a14:imgEffect>
                  </a14:imgLayer>
                </a14:imgProps>
              </a:ext>
              <a:ext uri="{28A0092B-C50C-407E-A947-70E740481C1C}">
                <a14:useLocalDpi xmlns:a14="http://schemas.microsoft.com/office/drawing/2010/main" val="0"/>
              </a:ext>
            </a:extLst>
          </a:blip>
          <a:srcRect l="7570" t="11852" r="17083" b="26420"/>
          <a:stretch/>
        </p:blipFill>
        <p:spPr>
          <a:xfrm rot="535250">
            <a:off x="41298437" y="2108774"/>
            <a:ext cx="7071319" cy="2769905"/>
          </a:xfrm>
          <a:prstGeom prst="rect">
            <a:avLst/>
          </a:prstGeom>
          <a:effectLst/>
        </p:spPr>
      </p:pic>
      <p:sp>
        <p:nvSpPr>
          <p:cNvPr id="32" name="Rectangle 31"/>
          <p:cNvSpPr/>
          <p:nvPr/>
        </p:nvSpPr>
        <p:spPr>
          <a:xfrm>
            <a:off x="43031441" y="1185952"/>
            <a:ext cx="3505200" cy="1862048"/>
          </a:xfrm>
          <a:prstGeom prst="rect">
            <a:avLst/>
          </a:prstGeom>
          <a:noFill/>
          <a:ln>
            <a:noFill/>
          </a:ln>
        </p:spPr>
        <p:txBody>
          <a:bodyPr wrap="square" lIns="91440" tIns="45720" rIns="91440" bIns="45720">
            <a:spAutoFit/>
            <a:scene3d>
              <a:camera prst="isometricOffAxis1Righ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00" b="1" dirty="0" smtClean="0">
                <a:ln>
                  <a:solidFill>
                    <a:schemeClr val="tx1"/>
                  </a:solidFill>
                </a:ln>
                <a:solidFill>
                  <a:srgbClr val="FFFF00"/>
                </a:solidFill>
              </a:rPr>
              <a:t>AUR</a:t>
            </a:r>
            <a:endParaRPr lang="en-US" sz="11500" b="1" dirty="0">
              <a:ln>
                <a:solidFill>
                  <a:schemeClr val="tx1"/>
                </a:solidFill>
              </a:ln>
              <a:solidFill>
                <a:srgbClr val="FFFF00"/>
              </a:solidFill>
            </a:endParaRPr>
          </a:p>
        </p:txBody>
      </p:sp>
      <p:pic>
        <p:nvPicPr>
          <p:cNvPr id="3103" name="Picture 31" descr="https://lh6.googleusercontent.com/tjIK2n090egIC4lyibhYmCHmoFEZ5A5pNSZ9ytQUunQoGuE7vblBa1NJ3Lx5XnGsi9myD_NYeDZXmffyRw5pEs78ad-ZwnXLfDHTEFXDCZ1ad0fk99WdpAhkCX2mFPxMIKvTrDk"/>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41" t="3319" r="7082"/>
          <a:stretch/>
        </p:blipFill>
        <p:spPr bwMode="auto">
          <a:xfrm>
            <a:off x="10793093" y="6773184"/>
            <a:ext cx="9197335" cy="4857467"/>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https://lh4.googleusercontent.com/VXy0u7thcwCVe1HLQhGiVsiLnY45mfTbGY7A1OZeNluuuUtobmF8F1wgNQPIMVy8nDrhlPfg9SqsTWYr5VSICm4sslk0OUf359vkVv-K1e4zmE-WFWD1DeHyxh-8YqX8jufSm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18001" y="20769879"/>
            <a:ext cx="8884791" cy="6840503"/>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https://lh4.googleusercontent.com/2bRzC3yvKxwmnC6xCqnVbZddghYz-qF6MDriakRrBiwarfVa5ulhST8TgpDRVb_mLCxV6m88BuNg6kC_cfJoS1SzwZEnOTby25IYCoum3PU-u3GOYsDU9H4rk6iXlh67Fhz5Ej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962" y="11599840"/>
            <a:ext cx="9055044" cy="68534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2432" b="71559" l="8530" r="82327">
                        <a14:backgroundMark x1="44797" y1="61189" x2="44797" y2="61189"/>
                        <a14:backgroundMark x1="42886" y1="60097" x2="42886" y2="60097"/>
                        <a14:backgroundMark x1="36950" y1="61552" x2="63153" y2="61189"/>
                      </a14:backgroundRemoval>
                    </a14:imgEffect>
                  </a14:imgLayer>
                </a14:imgProps>
              </a:ext>
              <a:ext uri="{28A0092B-C50C-407E-A947-70E740481C1C}">
                <a14:useLocalDpi xmlns:a14="http://schemas.microsoft.com/office/drawing/2010/main" val="0"/>
              </a:ext>
            </a:extLst>
          </a:blip>
          <a:srcRect l="7570" t="11852" r="17083" b="26420"/>
          <a:stretch/>
        </p:blipFill>
        <p:spPr>
          <a:xfrm flipH="1">
            <a:off x="41218977" y="11507346"/>
            <a:ext cx="9203333" cy="4241167"/>
          </a:xfrm>
          <a:prstGeom prst="rect">
            <a:avLst/>
          </a:prstGeom>
          <a:effectLst/>
        </p:spPr>
      </p:pic>
      <p:pic>
        <p:nvPicPr>
          <p:cNvPr id="6" name="Picture 5"/>
          <p:cNvPicPr>
            <a:picLocks noChangeAspect="1"/>
          </p:cNvPicPr>
          <p:nvPr/>
        </p:nvPicPr>
        <p:blipFill>
          <a:blip r:embed="rId11"/>
          <a:stretch>
            <a:fillRect/>
          </a:stretch>
        </p:blipFill>
        <p:spPr>
          <a:xfrm>
            <a:off x="12485456" y="26643487"/>
            <a:ext cx="5603021" cy="5467741"/>
          </a:xfrm>
          <a:prstGeom prst="rect">
            <a:avLst/>
          </a:prstGeom>
        </p:spPr>
      </p:pic>
      <p:sp>
        <p:nvSpPr>
          <p:cNvPr id="59" name="Rectangle 3"/>
          <p:cNvSpPr>
            <a:spLocks noChangeArrowheads="1"/>
          </p:cNvSpPr>
          <p:nvPr/>
        </p:nvSpPr>
        <p:spPr bwMode="auto">
          <a:xfrm>
            <a:off x="3495505" y="27660600"/>
            <a:ext cx="3668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2. AUR hardware</a:t>
            </a:r>
            <a:endParaRPr lang="en-US" altLang="en-US" sz="3200" b="0" dirty="0">
              <a:solidFill>
                <a:schemeClr val="tx1"/>
              </a:solidFill>
              <a:latin typeface="Calibri" panose="020F0502020204030204" pitchFamily="34" charset="0"/>
            </a:endParaRPr>
          </a:p>
        </p:txBody>
      </p:sp>
      <p:grpSp>
        <p:nvGrpSpPr>
          <p:cNvPr id="60" name="Group 3"/>
          <p:cNvGrpSpPr>
            <a:grpSpLocks/>
          </p:cNvGrpSpPr>
          <p:nvPr/>
        </p:nvGrpSpPr>
        <p:grpSpPr bwMode="auto">
          <a:xfrm>
            <a:off x="10571141" y="15348858"/>
            <a:ext cx="9682774" cy="10277476"/>
            <a:chOff x="7844" y="4608"/>
            <a:chExt cx="6594" cy="6474"/>
          </a:xfrm>
        </p:grpSpPr>
        <p:sp>
          <p:nvSpPr>
            <p:cNvPr id="61" name="Rectangle 4"/>
            <p:cNvSpPr>
              <a:spLocks noChangeArrowheads="1"/>
            </p:cNvSpPr>
            <p:nvPr/>
          </p:nvSpPr>
          <p:spPr bwMode="auto">
            <a:xfrm>
              <a:off x="7844" y="4608"/>
              <a:ext cx="6594" cy="576"/>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Detection Array</a:t>
              </a:r>
              <a:endParaRPr lang="en-US" altLang="en-US" sz="4800" b="0" dirty="0">
                <a:solidFill>
                  <a:srgbClr val="FFFFFF"/>
                </a:solidFill>
                <a:latin typeface="Calibri" panose="020F0502020204030204" pitchFamily="34" charset="0"/>
              </a:endParaRPr>
            </a:p>
          </p:txBody>
        </p:sp>
        <p:sp>
          <p:nvSpPr>
            <p:cNvPr id="62" name="Text Box 5"/>
            <p:cNvSpPr txBox="1">
              <a:spLocks noChangeArrowheads="1"/>
            </p:cNvSpPr>
            <p:nvPr/>
          </p:nvSpPr>
          <p:spPr bwMode="auto">
            <a:xfrm>
              <a:off x="7894" y="5217"/>
              <a:ext cx="6508" cy="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SzPct val="100000"/>
                <a:buFont typeface="Times New Roman" panose="02020603050405020304" pitchFamily="18" charset="0"/>
                <a:buNone/>
              </a:pPr>
              <a:r>
                <a:rPr lang="en-US" sz="3600" b="0" dirty="0">
                  <a:solidFill>
                    <a:schemeClr val="tx1"/>
                  </a:solidFill>
                  <a:latin typeface="Calibri" panose="020F0502020204030204" pitchFamily="34" charset="0"/>
                </a:rPr>
                <a:t>The team needed an inexpensive, reliable</a:t>
              </a:r>
              <a:r>
                <a:rPr lang="en-US" sz="3600" b="0" dirty="0" smtClean="0">
                  <a:solidFill>
                    <a:schemeClr val="tx1"/>
                  </a:solidFill>
                  <a:latin typeface="Calibri" panose="020F0502020204030204" pitchFamily="34" charset="0"/>
                </a:rPr>
                <a:t>, and </a:t>
              </a:r>
              <a:r>
                <a:rPr lang="en-US" sz="3600" b="0" dirty="0">
                  <a:solidFill>
                    <a:schemeClr val="tx1"/>
                  </a:solidFill>
                  <a:latin typeface="Calibri" panose="020F0502020204030204" pitchFamily="34" charset="0"/>
                </a:rPr>
                <a:t>low-power way to detect other submarines underwater. The </a:t>
              </a:r>
              <a:r>
                <a:rPr lang="en-US" sz="3600" b="0" dirty="0" smtClean="0">
                  <a:solidFill>
                    <a:schemeClr val="tx1"/>
                  </a:solidFill>
                  <a:latin typeface="Calibri" panose="020F0502020204030204" pitchFamily="34" charset="0"/>
                </a:rPr>
                <a:t>method the </a:t>
              </a:r>
              <a:r>
                <a:rPr lang="en-US" sz="3600" b="0" dirty="0">
                  <a:solidFill>
                    <a:schemeClr val="tx1"/>
                  </a:solidFill>
                  <a:latin typeface="Calibri" panose="020F0502020204030204" pitchFamily="34" charset="0"/>
                </a:rPr>
                <a:t>team decided to go with uses light-emitting diodes (</a:t>
              </a:r>
              <a:r>
                <a:rPr lang="en-US" sz="3600" b="0" dirty="0" smtClean="0">
                  <a:solidFill>
                    <a:schemeClr val="tx1"/>
                  </a:solidFill>
                  <a:latin typeface="Calibri" panose="020F0502020204030204" pitchFamily="34" charset="0"/>
                </a:rPr>
                <a:t>LEDs</a:t>
              </a:r>
              <a:r>
                <a:rPr lang="en-US" sz="3600" b="0" dirty="0">
                  <a:solidFill>
                    <a:schemeClr val="tx1"/>
                  </a:solidFill>
                  <a:latin typeface="Calibri" panose="020F0502020204030204" pitchFamily="34" charset="0"/>
                </a:rPr>
                <a:t>) and photodiodes.</a:t>
              </a:r>
              <a:endParaRPr lang="en-US" altLang="en-US" sz="36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ctr"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a:p>
              <a:pPr algn="just" eaLnBrk="1" hangingPunct="1">
                <a:buSzPct val="100000"/>
                <a:buFont typeface="Times New Roman" panose="02020603050405020304" pitchFamily="18" charset="0"/>
                <a:buNone/>
              </a:pPr>
              <a:endParaRPr lang="en-US" altLang="en-US" sz="3200" b="0" dirty="0">
                <a:solidFill>
                  <a:schemeClr val="tx1"/>
                </a:solidFill>
                <a:latin typeface="Calibri" panose="020F0502020204030204" pitchFamily="34" charset="0"/>
              </a:endParaRPr>
            </a:p>
          </p:txBody>
        </p:sp>
      </p:grpSp>
      <p:sp>
        <p:nvSpPr>
          <p:cNvPr id="64" name="Rectangle 4"/>
          <p:cNvSpPr>
            <a:spLocks noChangeArrowheads="1"/>
          </p:cNvSpPr>
          <p:nvPr/>
        </p:nvSpPr>
        <p:spPr bwMode="auto">
          <a:xfrm>
            <a:off x="30886032" y="16141445"/>
            <a:ext cx="9682774" cy="713517"/>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Camera System</a:t>
            </a:r>
            <a:endParaRPr lang="en-US" altLang="en-US" sz="4800" b="0" dirty="0">
              <a:solidFill>
                <a:srgbClr val="FFFFFF"/>
              </a:solidFill>
              <a:latin typeface="Calibri" panose="020F0502020204030204" pitchFamily="34" charset="0"/>
            </a:endParaRPr>
          </a:p>
        </p:txBody>
      </p:sp>
      <p:sp>
        <p:nvSpPr>
          <p:cNvPr id="67" name="Rectangle 4"/>
          <p:cNvSpPr>
            <a:spLocks noChangeArrowheads="1"/>
          </p:cNvSpPr>
          <p:nvPr/>
        </p:nvSpPr>
        <p:spPr bwMode="auto">
          <a:xfrm>
            <a:off x="30876366" y="6587328"/>
            <a:ext cx="9697458" cy="914400"/>
          </a:xfrm>
          <a:prstGeom prst="rect">
            <a:avLst/>
          </a:prstGeom>
          <a:solidFill>
            <a:srgbClr val="054ABB"/>
          </a:solidFill>
          <a:ln w="9360">
            <a:solidFill>
              <a:srgbClr val="000000"/>
            </a:solidFill>
            <a:miter lim="800000"/>
            <a:headEnd/>
            <a:tailEnd/>
          </a:ln>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ctr" eaLnBrk="1" hangingPunct="1">
              <a:buSzPct val="100000"/>
            </a:pPr>
            <a:r>
              <a:rPr lang="en-US" altLang="en-US" sz="4800" b="0" dirty="0" smtClean="0">
                <a:solidFill>
                  <a:srgbClr val="FFFFFF"/>
                </a:solidFill>
                <a:latin typeface="Calibri" panose="020F0502020204030204" pitchFamily="34" charset="0"/>
              </a:rPr>
              <a:t>Power System</a:t>
            </a:r>
            <a:endParaRPr lang="en-US" altLang="en-US" sz="4800" b="0" dirty="0">
              <a:solidFill>
                <a:srgbClr val="FFFFFF"/>
              </a:solidFill>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070532"/>
              </p:ext>
            </p:extLst>
          </p:nvPr>
        </p:nvGraphicFramePr>
        <p:xfrm>
          <a:off x="10598394" y="20361760"/>
          <a:ext cx="9659019" cy="3488840"/>
        </p:xfrm>
        <a:graphic>
          <a:graphicData uri="http://schemas.openxmlformats.org/drawingml/2006/table">
            <a:tbl>
              <a:tblPr/>
              <a:tblGrid>
                <a:gridCol w="2703897"/>
                <a:gridCol w="3454207"/>
                <a:gridCol w="3500915"/>
              </a:tblGrid>
              <a:tr h="228600">
                <a:tc>
                  <a:txBody>
                    <a:bodyPr/>
                    <a:lstStyle/>
                    <a:p>
                      <a:pPr fontAlgn="b"/>
                      <a:r>
                        <a:rPr lang="en-US" sz="2400" dirty="0">
                          <a:effectLst/>
                        </a:rPr>
                        <a:t/>
                      </a:r>
                      <a:br>
                        <a:rPr lang="en-US" sz="2400" dirty="0">
                          <a:effectLst/>
                        </a:rPr>
                      </a:b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
                        <a:spcBef>
                          <a:spcPts val="0"/>
                        </a:spcBef>
                        <a:spcAft>
                          <a:spcPts val="0"/>
                        </a:spcAft>
                      </a:pPr>
                      <a:r>
                        <a:rPr lang="en-US" sz="2400" b="1" i="0" u="none" strike="noStrike" dirty="0" err="1" smtClean="0">
                          <a:solidFill>
                            <a:srgbClr val="000000"/>
                          </a:solidFill>
                          <a:effectLst/>
                          <a:latin typeface="Arial" panose="020B0604020202020204" pitchFamily="34" charset="0"/>
                        </a:rPr>
                        <a:t>Osram</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
                        <a:spcBef>
                          <a:spcPts val="0"/>
                        </a:spcBef>
                        <a:spcAft>
                          <a:spcPts val="0"/>
                        </a:spcAft>
                      </a:pPr>
                      <a:r>
                        <a:rPr lang="en-US" sz="2400" b="1" i="0" u="none" strike="noStrike" dirty="0" err="1">
                          <a:solidFill>
                            <a:srgbClr val="000000"/>
                          </a:solidFill>
                          <a:effectLst/>
                          <a:latin typeface="Arial" panose="020B0604020202020204" pitchFamily="34" charset="0"/>
                        </a:rPr>
                        <a:t>Everlight</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r>
              <a:tr h="50990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Saturation</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36 inches - 4.9 Volts</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4 inches - 4.89 Volts</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6057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Max Distance</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180 inches - 0.6 Volts</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132 inches - 0.12 Volts</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r>
              <a:tr h="50990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Linearity</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Linear</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Non-Linear</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0990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Ambient Light</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100% Saturation</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29% Saturation</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r>
              <a:tr h="50990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Price</a:t>
                      </a:r>
                      <a:endParaRPr lang="en-US" sz="240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$8.85</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$0.59</a:t>
                      </a:r>
                      <a:endParaRPr lang="en-US" sz="2400" dirty="0">
                        <a:effectLst/>
                      </a:endParaRPr>
                    </a:p>
                  </a:txBody>
                  <a:tcPr marL="28575" marR="28575" marT="28575" marB="2857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73" name="Rectangle 3"/>
          <p:cNvSpPr>
            <a:spLocks noChangeArrowheads="1"/>
          </p:cNvSpPr>
          <p:nvPr/>
        </p:nvSpPr>
        <p:spPr bwMode="auto">
          <a:xfrm>
            <a:off x="12882037" y="19115782"/>
            <a:ext cx="49676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TABLE I</a:t>
            </a:r>
          </a:p>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PHOTODIODE COMPARISION</a:t>
            </a:r>
            <a:endParaRPr lang="en-US" altLang="en-US" sz="3200" b="0" dirty="0">
              <a:solidFill>
                <a:schemeClr val="tx1"/>
              </a:solidFill>
              <a:latin typeface="Calibri" panose="020F0502020204030204" pitchFamily="34" charset="0"/>
            </a:endParaRPr>
          </a:p>
        </p:txBody>
      </p:sp>
      <p:sp>
        <p:nvSpPr>
          <p:cNvPr id="74" name="Rectangle 3"/>
          <p:cNvSpPr>
            <a:spLocks noChangeArrowheads="1"/>
          </p:cNvSpPr>
          <p:nvPr/>
        </p:nvSpPr>
        <p:spPr bwMode="auto">
          <a:xfrm>
            <a:off x="13336151" y="31985283"/>
            <a:ext cx="39376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4. Detection zones</a:t>
            </a:r>
            <a:endParaRPr lang="en-US" altLang="en-US" sz="3200" b="0" dirty="0">
              <a:solidFill>
                <a:schemeClr val="tx1"/>
              </a:solidFill>
              <a:latin typeface="Calibri" panose="020F0502020204030204" pitchFamily="34" charset="0"/>
            </a:endParaRPr>
          </a:p>
        </p:txBody>
      </p:sp>
      <p:sp>
        <p:nvSpPr>
          <p:cNvPr id="75" name="Rectangle 3"/>
          <p:cNvSpPr>
            <a:spLocks noChangeArrowheads="1"/>
          </p:cNvSpPr>
          <p:nvPr/>
        </p:nvSpPr>
        <p:spPr bwMode="auto">
          <a:xfrm>
            <a:off x="12946309" y="11871611"/>
            <a:ext cx="51273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3. Software state diagram</a:t>
            </a:r>
            <a:endParaRPr lang="en-US" altLang="en-US" sz="3200" b="0" dirty="0">
              <a:solidFill>
                <a:schemeClr val="tx1"/>
              </a:solidFill>
              <a:latin typeface="Calibri" panose="020F0502020204030204" pitchFamily="34" charset="0"/>
            </a:endParaRPr>
          </a:p>
        </p:txBody>
      </p:sp>
      <p:sp>
        <p:nvSpPr>
          <p:cNvPr id="76" name="Text Box 13"/>
          <p:cNvSpPr txBox="1">
            <a:spLocks noChangeArrowheads="1"/>
          </p:cNvSpPr>
          <p:nvPr/>
        </p:nvSpPr>
        <p:spPr bwMode="auto">
          <a:xfrm>
            <a:off x="482325" y="19235058"/>
            <a:ext cx="9652275" cy="124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Clr>
                <a:srgbClr val="000000"/>
              </a:buClr>
              <a:buSzPct val="100000"/>
              <a:buFont typeface="Times New Roman" panose="02020603050405020304" pitchFamily="18" charset="0"/>
              <a:buNone/>
            </a:pPr>
            <a:r>
              <a:rPr lang="en-US" sz="3600" b="0" dirty="0" smtClean="0">
                <a:solidFill>
                  <a:schemeClr val="tx1"/>
                </a:solidFill>
                <a:latin typeface="Calibri" panose="020F0502020204030204" pitchFamily="34" charset="0"/>
              </a:rPr>
              <a:t>The inputs and outputs of a single submarine are shown in Fig. 1. </a:t>
            </a:r>
            <a:endParaRPr lang="en-US" altLang="en-US" sz="3600" b="0" dirty="0">
              <a:solidFill>
                <a:schemeClr val="tx1"/>
              </a:solidFill>
              <a:latin typeface="Calibri" panose="020F0502020204030204" pitchFamily="34" charset="0"/>
            </a:endParaRPr>
          </a:p>
        </p:txBody>
      </p:sp>
      <p:sp>
        <p:nvSpPr>
          <p:cNvPr id="78" name="Text Box 13"/>
          <p:cNvSpPr txBox="1">
            <a:spLocks noChangeArrowheads="1"/>
          </p:cNvSpPr>
          <p:nvPr/>
        </p:nvSpPr>
        <p:spPr bwMode="auto">
          <a:xfrm>
            <a:off x="507834" y="28194000"/>
            <a:ext cx="9611384" cy="45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Clr>
                <a:srgbClr val="000000"/>
              </a:buClr>
              <a:buSzPct val="100000"/>
              <a:buFont typeface="Times New Roman" panose="02020603050405020304" pitchFamily="18" charset="0"/>
              <a:buNone/>
            </a:pPr>
            <a:r>
              <a:rPr lang="en-US" sz="3600" b="0" dirty="0">
                <a:solidFill>
                  <a:schemeClr val="tx1"/>
                </a:solidFill>
                <a:latin typeface="Calibri" panose="020F0502020204030204" pitchFamily="34" charset="0"/>
              </a:rPr>
              <a:t>The entire hardware system for a single submarine, as seen in Fig. 2, shows how </a:t>
            </a:r>
            <a:r>
              <a:rPr lang="en-US" sz="3600" b="0" dirty="0" smtClean="0">
                <a:solidFill>
                  <a:schemeClr val="tx1"/>
                </a:solidFill>
                <a:latin typeface="Calibri" panose="020F0502020204030204" pitchFamily="34" charset="0"/>
              </a:rPr>
              <a:t>each </a:t>
            </a:r>
            <a:r>
              <a:rPr lang="en-US" sz="3600" b="0" dirty="0">
                <a:solidFill>
                  <a:schemeClr val="tx1"/>
                </a:solidFill>
                <a:latin typeface="Calibri" panose="020F0502020204030204" pitchFamily="34" charset="0"/>
              </a:rPr>
              <a:t>of the subsystems are connected. </a:t>
            </a:r>
            <a:r>
              <a:rPr lang="en-US" sz="3600" b="0" dirty="0" smtClean="0">
                <a:solidFill>
                  <a:schemeClr val="tx1"/>
                </a:solidFill>
                <a:latin typeface="Calibri" panose="020F0502020204030204" pitchFamily="34" charset="0"/>
              </a:rPr>
              <a:t>The </a:t>
            </a:r>
            <a:r>
              <a:rPr lang="en-US" sz="3600" b="0" dirty="0">
                <a:solidFill>
                  <a:schemeClr val="tx1"/>
                </a:solidFill>
                <a:latin typeface="Calibri" panose="020F0502020204030204" pitchFamily="34" charset="0"/>
              </a:rPr>
              <a:t>team used </a:t>
            </a:r>
            <a:r>
              <a:rPr lang="en-US" sz="3600" b="0" dirty="0" smtClean="0">
                <a:solidFill>
                  <a:schemeClr val="tx1"/>
                </a:solidFill>
                <a:latin typeface="Calibri" panose="020F0502020204030204" pitchFamily="34" charset="0"/>
              </a:rPr>
              <a:t>a multiplexer </a:t>
            </a:r>
            <a:r>
              <a:rPr lang="en-US" sz="3600" b="0" dirty="0">
                <a:solidFill>
                  <a:schemeClr val="tx1"/>
                </a:solidFill>
                <a:latin typeface="Calibri" panose="020F0502020204030204" pitchFamily="34" charset="0"/>
              </a:rPr>
              <a:t>to </a:t>
            </a:r>
            <a:r>
              <a:rPr lang="en-US" sz="3600" b="0" dirty="0" smtClean="0">
                <a:solidFill>
                  <a:schemeClr val="tx1"/>
                </a:solidFill>
                <a:latin typeface="Calibri" panose="020F0502020204030204" pitchFamily="34" charset="0"/>
              </a:rPr>
              <a:t>interface seven devices: five photodiodes</a:t>
            </a:r>
            <a:r>
              <a:rPr lang="en-US" sz="3600" b="0" dirty="0">
                <a:solidFill>
                  <a:schemeClr val="tx1"/>
                </a:solidFill>
                <a:latin typeface="Calibri" panose="020F0502020204030204" pitchFamily="34" charset="0"/>
              </a:rPr>
              <a:t>, a battery voltage, and a pressure sensor, through one ADC on the ATMega328P </a:t>
            </a:r>
            <a:r>
              <a:rPr lang="en-US" sz="3600" b="0" dirty="0" smtClean="0">
                <a:solidFill>
                  <a:schemeClr val="tx1"/>
                </a:solidFill>
                <a:latin typeface="Calibri" panose="020F0502020204030204" pitchFamily="34" charset="0"/>
              </a:rPr>
              <a:t>microcontroller. An I</a:t>
            </a:r>
            <a:r>
              <a:rPr lang="en-US" sz="3600" b="0" baseline="30000" dirty="0" smtClean="0">
                <a:solidFill>
                  <a:schemeClr val="tx1"/>
                </a:solidFill>
                <a:latin typeface="Calibri" panose="020F0502020204030204" pitchFamily="34" charset="0"/>
              </a:rPr>
              <a:t>2</a:t>
            </a:r>
            <a:r>
              <a:rPr lang="en-US" sz="3600" b="0" dirty="0" smtClean="0">
                <a:solidFill>
                  <a:schemeClr val="tx1"/>
                </a:solidFill>
                <a:latin typeface="Calibri" panose="020F0502020204030204" pitchFamily="34" charset="0"/>
              </a:rPr>
              <a:t>C bus is used to communicate with three </a:t>
            </a:r>
            <a:r>
              <a:rPr lang="en-US" sz="3600" b="0" dirty="0">
                <a:solidFill>
                  <a:schemeClr val="tx1"/>
                </a:solidFill>
                <a:latin typeface="Calibri" panose="020F0502020204030204" pitchFamily="34" charset="0"/>
              </a:rPr>
              <a:t>h-bridges and an </a:t>
            </a:r>
            <a:r>
              <a:rPr lang="en-US" sz="3600" b="0" dirty="0" smtClean="0">
                <a:solidFill>
                  <a:schemeClr val="tx1"/>
                </a:solidFill>
                <a:latin typeface="Calibri" panose="020F0502020204030204" pitchFamily="34" charset="0"/>
              </a:rPr>
              <a:t>IMU.</a:t>
            </a:r>
            <a:endParaRPr lang="en-US" altLang="en-US" sz="3600" b="0" dirty="0">
              <a:solidFill>
                <a:schemeClr val="tx1"/>
              </a:solidFill>
              <a:latin typeface="Calibri" panose="020F0502020204030204" pitchFamily="34" charset="0"/>
            </a:endParaRPr>
          </a:p>
        </p:txBody>
      </p:sp>
      <p:sp>
        <p:nvSpPr>
          <p:cNvPr id="79" name="Text Box 13"/>
          <p:cNvSpPr txBox="1">
            <a:spLocks noChangeArrowheads="1"/>
          </p:cNvSpPr>
          <p:nvPr/>
        </p:nvSpPr>
        <p:spPr bwMode="auto">
          <a:xfrm>
            <a:off x="10569988" y="12541873"/>
            <a:ext cx="9611384" cy="235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Clr>
                <a:srgbClr val="000000"/>
              </a:buClr>
              <a:buSzPct val="100000"/>
              <a:buFont typeface="Times New Roman" panose="02020603050405020304" pitchFamily="18" charset="0"/>
              <a:buNone/>
            </a:pPr>
            <a:r>
              <a:rPr lang="en-US" sz="3600" b="0" dirty="0">
                <a:solidFill>
                  <a:schemeClr val="tx1"/>
                </a:solidFill>
                <a:latin typeface="Calibri" panose="020F0502020204030204" pitchFamily="34" charset="0"/>
              </a:rPr>
              <a:t>To control the overall operation of the </a:t>
            </a:r>
            <a:r>
              <a:rPr lang="en-US" sz="3600" b="0" dirty="0" smtClean="0">
                <a:solidFill>
                  <a:schemeClr val="tx1"/>
                </a:solidFill>
                <a:latin typeface="Calibri" panose="020F0502020204030204" pitchFamily="34" charset="0"/>
              </a:rPr>
              <a:t>submarine, </a:t>
            </a:r>
            <a:r>
              <a:rPr lang="en-US" sz="3600" b="0" dirty="0">
                <a:solidFill>
                  <a:schemeClr val="tx1"/>
                </a:solidFill>
                <a:latin typeface="Calibri" panose="020F0502020204030204" pitchFamily="34" charset="0"/>
              </a:rPr>
              <a:t>the main state machine has three main portions: the initialization, the normal operation, and end of operations. </a:t>
            </a:r>
            <a:endParaRPr lang="en-US" altLang="en-US" sz="3600" b="0" dirty="0">
              <a:solidFill>
                <a:schemeClr val="tx1"/>
              </a:solidFill>
              <a:latin typeface="Calibri" panose="020F0502020204030204" pitchFamily="34" charset="0"/>
            </a:endParaRPr>
          </a:p>
        </p:txBody>
      </p:sp>
      <p:sp>
        <p:nvSpPr>
          <p:cNvPr id="81" name="Text Box 13"/>
          <p:cNvSpPr txBox="1">
            <a:spLocks noChangeArrowheads="1"/>
          </p:cNvSpPr>
          <p:nvPr/>
        </p:nvSpPr>
        <p:spPr bwMode="auto">
          <a:xfrm>
            <a:off x="10591800" y="24155400"/>
            <a:ext cx="9611384" cy="235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Clr>
                <a:srgbClr val="000000"/>
              </a:buClr>
              <a:buSzPct val="100000"/>
              <a:buFont typeface="Times New Roman" panose="02020603050405020304" pitchFamily="18" charset="0"/>
              <a:buNone/>
            </a:pPr>
            <a:r>
              <a:rPr lang="en-US" sz="3600" b="0" dirty="0" smtClean="0">
                <a:solidFill>
                  <a:schemeClr val="tx1"/>
                </a:solidFill>
                <a:latin typeface="Calibri" panose="020F0502020204030204" pitchFamily="34" charset="0"/>
              </a:rPr>
              <a:t>Each </a:t>
            </a:r>
            <a:r>
              <a:rPr lang="en-US" sz="3600" b="0" dirty="0">
                <a:solidFill>
                  <a:schemeClr val="tx1"/>
                </a:solidFill>
                <a:latin typeface="Calibri" panose="020F0502020204030204" pitchFamily="34" charset="0"/>
              </a:rPr>
              <a:t>submarines has 20 detection </a:t>
            </a:r>
            <a:r>
              <a:rPr lang="en-US" sz="3600" b="0" dirty="0" smtClean="0">
                <a:solidFill>
                  <a:schemeClr val="tx1"/>
                </a:solidFill>
                <a:latin typeface="Calibri" panose="020F0502020204030204" pitchFamily="34" charset="0"/>
              </a:rPr>
              <a:t>zones, shown in Fig. 4. The front zones are used for obstacle detection. The remaining zones are used for inputs in a minimalistic swarming algorithm. </a:t>
            </a:r>
            <a:endParaRPr lang="en-US" altLang="en-US" sz="3600" b="0" dirty="0">
              <a:solidFill>
                <a:schemeClr val="tx1"/>
              </a:solidFill>
              <a:latin typeface="Calibri" panose="020F0502020204030204" pitchFamily="34" charset="0"/>
            </a:endParaRPr>
          </a:p>
        </p:txBody>
      </p:sp>
      <p:pic>
        <p:nvPicPr>
          <p:cNvPr id="3113" name="Picture 41" descr="https://lh4.googleusercontent.com/N_0gaThh8mgwkvBJrpS7RCgZod4bbasnHXOE-6Alb4NrKaXU6soJDhFrcOFp0R98yvPf4E-4E8ubcojCxThEZwA4DXye89kYkAvMFh8c0rJuWyJSJvgxQjKUT0E7fBgbwM3gVu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22613153" y="28864860"/>
            <a:ext cx="5782908" cy="3019398"/>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3" descr="https://lh4.googleusercontent.com/ele7aAV7k0IPUixSzcCJU-VvE1PlXyJR8TMU6kvKUEf8hy5xk7tBP4bjYS31mkLLnMvzyDW5oc01PbOexyxUazQe60tMETcmG8RmEe4Hv0sr6lXnMEMYCf97qOzXPhX9NIeEhI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604762" y="21073236"/>
            <a:ext cx="3111780" cy="2528324"/>
          </a:xfrm>
          <a:prstGeom prst="rect">
            <a:avLst/>
          </a:prstGeom>
          <a:noFill/>
          <a:extLst>
            <a:ext uri="{909E8E84-426E-40DD-AFC4-6F175D3DCCD1}">
              <a14:hiddenFill xmlns:a14="http://schemas.microsoft.com/office/drawing/2010/main">
                <a:solidFill>
                  <a:srgbClr val="FFFFFF"/>
                </a:solidFill>
              </a14:hiddenFill>
            </a:ext>
          </a:extLst>
        </p:spPr>
      </p:pic>
      <p:pic>
        <p:nvPicPr>
          <p:cNvPr id="3119" name="Picture 47" descr="https://lh6.googleusercontent.com/qpfUXZbVG9UKi-2U8ucXY01B9htaMJXjx9K_zkwFpmm4MBztxct8wOLrZFQ9AMv3nrvOTnKEow57Lw_9Jva-jRt87i6JTFKVLJ4249SkWMziFXXBIsRr9X5LjCRub5HYNSy7yz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63239" y="18572555"/>
            <a:ext cx="4322761" cy="2426325"/>
          </a:xfrm>
          <a:prstGeom prst="rect">
            <a:avLst/>
          </a:prstGeom>
          <a:noFill/>
          <a:extLst>
            <a:ext uri="{909E8E84-426E-40DD-AFC4-6F175D3DCCD1}">
              <a14:hiddenFill xmlns:a14="http://schemas.microsoft.com/office/drawing/2010/main">
                <a:solidFill>
                  <a:srgbClr val="FFFFFF"/>
                </a:solidFill>
              </a14:hiddenFill>
            </a:ext>
          </a:extLst>
        </p:spPr>
      </p:pic>
      <p:pic>
        <p:nvPicPr>
          <p:cNvPr id="3123" name="Picture 51" descr="https://lh3.googleusercontent.com/rmnVYPMaYldu2Z2tyubMUaTUFXjr_VMrVIg0OLxHKK-ozNdz4U013OlUtxaGvW-Z-eSu9xgg1wnxde6MfjrjyJT3Zcy9de7_jmXer4MQdupFgJXbYCn1MLZfL-azGEq7jHMohc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32424970" y="17556922"/>
            <a:ext cx="2068622" cy="4815294"/>
          </a:xfrm>
          <a:prstGeom prst="rect">
            <a:avLst/>
          </a:prstGeom>
          <a:noFill/>
          <a:extLst>
            <a:ext uri="{909E8E84-426E-40DD-AFC4-6F175D3DCCD1}">
              <a14:hiddenFill xmlns:a14="http://schemas.microsoft.com/office/drawing/2010/main">
                <a:solidFill>
                  <a:srgbClr val="FFFFFF"/>
                </a:solidFill>
              </a14:hiddenFill>
            </a:ext>
          </a:extLst>
        </p:spPr>
      </p:pic>
      <p:pic>
        <p:nvPicPr>
          <p:cNvPr id="3127" name="Picture 55" descr="https://lh5.googleusercontent.com/Xs4A1aIeRp8Bcj8rm-Kfj8oog4rToSENoyu8_gky-FpmCYHcCVR5Hc81usvnL4TQC5SiPgRPMTJqgI1SHOp_PWbk-kwV1uKfIX25R2J5QVxUWSK54QmSIQWjKIE9Xm96ifhqrqo"/>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25684076" y="6691555"/>
            <a:ext cx="4658038" cy="3323303"/>
          </a:xfrm>
          <a:prstGeom prst="rect">
            <a:avLst/>
          </a:prstGeom>
          <a:noFill/>
          <a:extLst>
            <a:ext uri="{909E8E84-426E-40DD-AFC4-6F175D3DCCD1}">
              <a14:hiddenFill xmlns:a14="http://schemas.microsoft.com/office/drawing/2010/main">
                <a:solidFill>
                  <a:srgbClr val="FFFFFF"/>
                </a:solidFill>
              </a14:hiddenFill>
            </a:ext>
          </a:extLst>
        </p:spPr>
      </p:pic>
      <p:pic>
        <p:nvPicPr>
          <p:cNvPr id="3129" name="Picture 57" descr="https://lh3.googleusercontent.com/pFAWrpB842SSYqbQKc1voYCm6CfJpWv-s0OR0kMEik3PticQpPVpR-sSp0UUnpQrpsU6FkWCVRZxLkBd9mJPx5tCRoGQuoIQMa0IV5Y3Yc2bDuuiTsJ0Ndv19E-ESOKixN6HbeI"/>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20802600" y="6702745"/>
            <a:ext cx="4861857" cy="3312113"/>
          </a:xfrm>
          <a:prstGeom prst="rect">
            <a:avLst/>
          </a:prstGeom>
          <a:noFill/>
          <a:extLst>
            <a:ext uri="{909E8E84-426E-40DD-AFC4-6F175D3DCCD1}">
              <a14:hiddenFill xmlns:a14="http://schemas.microsoft.com/office/drawing/2010/main">
                <a:solidFill>
                  <a:srgbClr val="FFFFFF"/>
                </a:solidFill>
              </a14:hiddenFill>
            </a:ext>
          </a:extLst>
        </p:spPr>
      </p:pic>
      <p:pic>
        <p:nvPicPr>
          <p:cNvPr id="3131" name="Picture 59" descr="https://lh6.googleusercontent.com/QYIZnTBjQbTpxmWrGFqMzqIwBBjVW3ZiHStrqCQriVz6RDNWJDX03HlZ568apnGa7RuchMZwqszrfTM-8gNgoRPaNFyiW1EjqxOGroV1XuBYGZYVMTBoQm4x4E7ZKW3ro2V2Tm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136600" y="20225658"/>
            <a:ext cx="37338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9"/>
          <a:srcRect l="13125" t="36719" r="14375" b="32812"/>
          <a:stretch/>
        </p:blipFill>
        <p:spPr>
          <a:xfrm>
            <a:off x="41130486" y="20378058"/>
            <a:ext cx="9525347" cy="3202488"/>
          </a:xfrm>
          <a:prstGeom prst="rect">
            <a:avLst/>
          </a:prstGeom>
        </p:spPr>
      </p:pic>
      <p:sp>
        <p:nvSpPr>
          <p:cNvPr id="95" name="Rectangle 3"/>
          <p:cNvSpPr>
            <a:spLocks noChangeArrowheads="1"/>
          </p:cNvSpPr>
          <p:nvPr/>
        </p:nvSpPr>
        <p:spPr bwMode="auto">
          <a:xfrm>
            <a:off x="21149481" y="10150787"/>
            <a:ext cx="3954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5. Photodiode PCB</a:t>
            </a:r>
            <a:endParaRPr lang="en-US" altLang="en-US" sz="3200" b="0" dirty="0">
              <a:solidFill>
                <a:schemeClr val="tx1"/>
              </a:solidFill>
              <a:latin typeface="Calibri" panose="020F0502020204030204" pitchFamily="34" charset="0"/>
            </a:endParaRPr>
          </a:p>
        </p:txBody>
      </p:sp>
      <p:sp>
        <p:nvSpPr>
          <p:cNvPr id="96" name="Rectangle 3"/>
          <p:cNvSpPr>
            <a:spLocks noChangeArrowheads="1"/>
          </p:cNvSpPr>
          <p:nvPr/>
        </p:nvSpPr>
        <p:spPr bwMode="auto">
          <a:xfrm>
            <a:off x="26063496" y="10142781"/>
            <a:ext cx="3750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6. LED Driver PCB</a:t>
            </a:r>
            <a:endParaRPr lang="en-US" altLang="en-US" sz="3200" b="0" dirty="0">
              <a:solidFill>
                <a:schemeClr val="tx1"/>
              </a:solidFill>
              <a:latin typeface="Calibri" panose="020F0502020204030204" pitchFamily="34" charset="0"/>
            </a:endParaRPr>
          </a:p>
        </p:txBody>
      </p:sp>
      <p:sp>
        <p:nvSpPr>
          <p:cNvPr id="97" name="Text Box 13"/>
          <p:cNvSpPr txBox="1">
            <a:spLocks noChangeArrowheads="1"/>
          </p:cNvSpPr>
          <p:nvPr/>
        </p:nvSpPr>
        <p:spPr bwMode="auto">
          <a:xfrm>
            <a:off x="20753050" y="10899326"/>
            <a:ext cx="9611384" cy="235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eaLnBrk="1" hangingPunct="1">
              <a:buClr>
                <a:srgbClr val="000000"/>
              </a:buClr>
              <a:buSzPct val="100000"/>
              <a:buFont typeface="Times New Roman" panose="02020603050405020304" pitchFamily="18" charset="0"/>
              <a:buNone/>
            </a:pPr>
            <a:r>
              <a:rPr lang="en-US" sz="3600" b="0" dirty="0">
                <a:solidFill>
                  <a:schemeClr val="tx1"/>
                </a:solidFill>
                <a:latin typeface="Calibri" panose="020F0502020204030204" pitchFamily="34" charset="0"/>
              </a:rPr>
              <a:t>The AUR team developed two surface mount boards for the detection array. They were developed using Eagle 7.1.0, and manufactured at OSH Park. </a:t>
            </a:r>
            <a:endParaRPr lang="en-US" altLang="en-US" sz="3600" b="0" dirty="0">
              <a:solidFill>
                <a:schemeClr val="tx1"/>
              </a:solidFill>
              <a:latin typeface="Calibri" panose="020F0502020204030204" pitchFamily="34" charset="0"/>
            </a:endParaRPr>
          </a:p>
        </p:txBody>
      </p:sp>
      <p:sp>
        <p:nvSpPr>
          <p:cNvPr id="98" name="Text Box 13"/>
          <p:cNvSpPr txBox="1">
            <a:spLocks noChangeArrowheads="1"/>
          </p:cNvSpPr>
          <p:nvPr/>
        </p:nvSpPr>
        <p:spPr bwMode="auto">
          <a:xfrm>
            <a:off x="20743474" y="14533561"/>
            <a:ext cx="9611384" cy="623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smtClean="0">
                <a:solidFill>
                  <a:schemeClr val="tx1"/>
                </a:solidFill>
                <a:latin typeface="Calibri" panose="020F0502020204030204" pitchFamily="34" charset="0"/>
              </a:rPr>
              <a:t>The motor control system involves three h-bridges, three </a:t>
            </a:r>
            <a:r>
              <a:rPr lang="en-US" sz="3600" b="0" dirty="0">
                <a:solidFill>
                  <a:schemeClr val="tx1"/>
                </a:solidFill>
                <a:latin typeface="Calibri" panose="020F0502020204030204" pitchFamily="34" charset="0"/>
              </a:rPr>
              <a:t>DC motors, </a:t>
            </a:r>
            <a:r>
              <a:rPr lang="en-US" sz="3600" b="0" dirty="0" smtClean="0">
                <a:solidFill>
                  <a:schemeClr val="tx1"/>
                </a:solidFill>
                <a:latin typeface="Calibri" panose="020F0502020204030204" pitchFamily="34" charset="0"/>
              </a:rPr>
              <a:t>and three </a:t>
            </a:r>
            <a:r>
              <a:rPr lang="en-US" sz="3600" b="0" dirty="0">
                <a:solidFill>
                  <a:schemeClr val="tx1"/>
                </a:solidFill>
                <a:latin typeface="Calibri" panose="020F0502020204030204" pitchFamily="34" charset="0"/>
              </a:rPr>
              <a:t>control systems. The </a:t>
            </a:r>
            <a:r>
              <a:rPr lang="en-US" sz="3600" b="0" dirty="0" smtClean="0">
                <a:solidFill>
                  <a:schemeClr val="tx1"/>
                </a:solidFill>
                <a:latin typeface="Calibri" panose="020F0502020204030204" pitchFamily="34" charset="0"/>
              </a:rPr>
              <a:t>x-axis and y-axis motors were implemented </a:t>
            </a:r>
            <a:r>
              <a:rPr lang="en-US" sz="3600" b="0" dirty="0">
                <a:solidFill>
                  <a:schemeClr val="tx1"/>
                </a:solidFill>
                <a:latin typeface="Calibri" panose="020F0502020204030204" pitchFamily="34" charset="0"/>
              </a:rPr>
              <a:t>using PID speed </a:t>
            </a:r>
            <a:r>
              <a:rPr lang="en-US" sz="3600" b="0" dirty="0" smtClean="0">
                <a:solidFill>
                  <a:schemeClr val="tx1"/>
                </a:solidFill>
                <a:latin typeface="Calibri" panose="020F0502020204030204" pitchFamily="34" charset="0"/>
              </a:rPr>
              <a:t>control with the </a:t>
            </a:r>
            <a:r>
              <a:rPr lang="en-US" sz="3600" b="0" dirty="0">
                <a:solidFill>
                  <a:schemeClr val="tx1"/>
                </a:solidFill>
                <a:latin typeface="Calibri" panose="020F0502020204030204" pitchFamily="34" charset="0"/>
              </a:rPr>
              <a:t>IMU </a:t>
            </a:r>
            <a:r>
              <a:rPr lang="en-US" sz="3600" b="0" dirty="0" smtClean="0">
                <a:solidFill>
                  <a:schemeClr val="tx1"/>
                </a:solidFill>
                <a:latin typeface="Calibri" panose="020F0502020204030204" pitchFamily="34" charset="0"/>
              </a:rPr>
              <a:t>for </a:t>
            </a:r>
            <a:r>
              <a:rPr lang="en-US" sz="3600" b="0" dirty="0">
                <a:solidFill>
                  <a:schemeClr val="tx1"/>
                </a:solidFill>
                <a:latin typeface="Calibri" panose="020F0502020204030204" pitchFamily="34" charset="0"/>
              </a:rPr>
              <a:t>feedback. The IMU returned acceleration values which were then integrated to provide velocity values. The z-axis </a:t>
            </a:r>
            <a:r>
              <a:rPr lang="en-US" sz="3600" b="0" dirty="0" smtClean="0">
                <a:solidFill>
                  <a:schemeClr val="tx1"/>
                </a:solidFill>
                <a:latin typeface="Calibri" panose="020F0502020204030204" pitchFamily="34" charset="0"/>
              </a:rPr>
              <a:t>motor was implemented </a:t>
            </a:r>
            <a:r>
              <a:rPr lang="en-US" sz="3600" b="0" dirty="0">
                <a:solidFill>
                  <a:schemeClr val="tx1"/>
                </a:solidFill>
                <a:latin typeface="Calibri" panose="020F0502020204030204" pitchFamily="34" charset="0"/>
              </a:rPr>
              <a:t>using PID position </a:t>
            </a:r>
            <a:r>
              <a:rPr lang="en-US" sz="3600" b="0" dirty="0" smtClean="0">
                <a:solidFill>
                  <a:schemeClr val="tx1"/>
                </a:solidFill>
                <a:latin typeface="Calibri" panose="020F0502020204030204" pitchFamily="34" charset="0"/>
              </a:rPr>
              <a:t>control with the </a:t>
            </a:r>
            <a:r>
              <a:rPr lang="en-US" sz="3600" b="0" dirty="0">
                <a:solidFill>
                  <a:schemeClr val="tx1"/>
                </a:solidFill>
                <a:latin typeface="Calibri" panose="020F0502020204030204" pitchFamily="34" charset="0"/>
              </a:rPr>
              <a:t>pressure sensor </a:t>
            </a:r>
            <a:r>
              <a:rPr lang="en-US" sz="3600" b="0" dirty="0" smtClean="0">
                <a:solidFill>
                  <a:schemeClr val="tx1"/>
                </a:solidFill>
                <a:latin typeface="Calibri" panose="020F0502020204030204" pitchFamily="34" charset="0"/>
              </a:rPr>
              <a:t>for </a:t>
            </a:r>
            <a:r>
              <a:rPr lang="en-US" sz="3600" b="0" dirty="0">
                <a:solidFill>
                  <a:schemeClr val="tx1"/>
                </a:solidFill>
                <a:latin typeface="Calibri" panose="020F0502020204030204" pitchFamily="34" charset="0"/>
              </a:rPr>
              <a:t>feedback. The pressure sensor returned PSI values which were then converted into a depth values.</a:t>
            </a:r>
            <a:endParaRPr lang="en-US" sz="3600" dirty="0">
              <a:solidFill>
                <a:schemeClr val="tx1"/>
              </a:solidFill>
              <a:effectLst/>
              <a:latin typeface="Calibri" panose="020F0502020204030204" pitchFamily="34" charset="0"/>
            </a:endParaRPr>
          </a:p>
        </p:txBody>
      </p:sp>
      <p:sp>
        <p:nvSpPr>
          <p:cNvPr id="99" name="Rectangle 3"/>
          <p:cNvSpPr>
            <a:spLocks noChangeArrowheads="1"/>
          </p:cNvSpPr>
          <p:nvPr/>
        </p:nvSpPr>
        <p:spPr bwMode="auto">
          <a:xfrm>
            <a:off x="21010576" y="23686005"/>
            <a:ext cx="43001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7. DRV8830 h-bridge</a:t>
            </a:r>
            <a:endParaRPr lang="en-US" altLang="en-US" sz="3200" b="0" dirty="0">
              <a:solidFill>
                <a:schemeClr val="tx1"/>
              </a:solidFill>
              <a:latin typeface="Calibri" panose="020F0502020204030204" pitchFamily="34" charset="0"/>
            </a:endParaRPr>
          </a:p>
        </p:txBody>
      </p:sp>
      <p:sp>
        <p:nvSpPr>
          <p:cNvPr id="100" name="Rectangle 3"/>
          <p:cNvSpPr>
            <a:spLocks noChangeArrowheads="1"/>
          </p:cNvSpPr>
          <p:nvPr/>
        </p:nvSpPr>
        <p:spPr bwMode="auto">
          <a:xfrm>
            <a:off x="26320170" y="23677999"/>
            <a:ext cx="3457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8. H-bridge PCB</a:t>
            </a:r>
            <a:endParaRPr lang="en-US" altLang="en-US" sz="3200" b="0" dirty="0">
              <a:solidFill>
                <a:schemeClr val="tx1"/>
              </a:solidFill>
              <a:latin typeface="Calibri" panose="020F0502020204030204" pitchFamily="34" charset="0"/>
            </a:endParaRPr>
          </a:p>
        </p:txBody>
      </p:sp>
      <p:sp>
        <p:nvSpPr>
          <p:cNvPr id="101" name="Rectangle 3"/>
          <p:cNvSpPr>
            <a:spLocks noChangeArrowheads="1"/>
          </p:cNvSpPr>
          <p:nvPr/>
        </p:nvSpPr>
        <p:spPr bwMode="auto">
          <a:xfrm>
            <a:off x="22848852" y="31909083"/>
            <a:ext cx="55781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9. Submarine depth tracking</a:t>
            </a:r>
            <a:endParaRPr lang="en-US" altLang="en-US" sz="3200" b="0" dirty="0">
              <a:solidFill>
                <a:schemeClr val="tx1"/>
              </a:solidFill>
              <a:latin typeface="Calibri" panose="020F0502020204030204" pitchFamily="34" charset="0"/>
            </a:endParaRPr>
          </a:p>
        </p:txBody>
      </p:sp>
      <p:sp>
        <p:nvSpPr>
          <p:cNvPr id="102" name="Text Box 13"/>
          <p:cNvSpPr txBox="1">
            <a:spLocks noChangeArrowheads="1"/>
          </p:cNvSpPr>
          <p:nvPr/>
        </p:nvSpPr>
        <p:spPr bwMode="auto">
          <a:xfrm>
            <a:off x="20782102" y="24264258"/>
            <a:ext cx="9611384" cy="512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smtClean="0">
                <a:solidFill>
                  <a:schemeClr val="tx1"/>
                </a:solidFill>
                <a:latin typeface="Calibri" panose="020F0502020204030204" pitchFamily="34" charset="0"/>
              </a:rPr>
              <a:t>Depth tracking testing was conducted in a large aquarium. The tests proved that the submarine could maintain a constant depth. </a:t>
            </a:r>
            <a:r>
              <a:rPr lang="en-US" sz="3600" b="0" dirty="0">
                <a:solidFill>
                  <a:schemeClr val="tx1"/>
                </a:solidFill>
                <a:latin typeface="Calibri" panose="020F0502020204030204" pitchFamily="34" charset="0"/>
              </a:rPr>
              <a:t>A PCB was also designed to interface the </a:t>
            </a:r>
            <a:r>
              <a:rPr lang="en-US" sz="3600" b="0" dirty="0" smtClean="0">
                <a:solidFill>
                  <a:schemeClr val="tx1"/>
                </a:solidFill>
                <a:latin typeface="Calibri" panose="020F0502020204030204" pitchFamily="34" charset="0"/>
              </a:rPr>
              <a:t>three </a:t>
            </a:r>
            <a:r>
              <a:rPr lang="en-US" sz="3600" b="0" dirty="0">
                <a:solidFill>
                  <a:schemeClr val="tx1"/>
                </a:solidFill>
                <a:latin typeface="Calibri" panose="020F0502020204030204" pitchFamily="34" charset="0"/>
              </a:rPr>
              <a:t>h-bridges to the microcontroller. Small fixes were added to this board to supply adequate power and to reduce noise. The PCB was designed to include TI’s </a:t>
            </a:r>
            <a:r>
              <a:rPr lang="en-US" sz="3600" b="0" dirty="0" err="1">
                <a:solidFill>
                  <a:schemeClr val="tx1"/>
                </a:solidFill>
                <a:latin typeface="Calibri" panose="020F0502020204030204" pitchFamily="34" charset="0"/>
              </a:rPr>
              <a:t>PowerPad</a:t>
            </a:r>
            <a:r>
              <a:rPr lang="en-US" sz="3600" b="0" baseline="30000" dirty="0" err="1">
                <a:solidFill>
                  <a:schemeClr val="tx1"/>
                </a:solidFill>
                <a:latin typeface="Calibri" panose="020F0502020204030204" pitchFamily="34" charset="0"/>
              </a:rPr>
              <a:t>TM</a:t>
            </a:r>
            <a:r>
              <a:rPr lang="en-US" sz="3600" b="0" baseline="30000" dirty="0">
                <a:solidFill>
                  <a:schemeClr val="tx1"/>
                </a:solidFill>
                <a:latin typeface="Calibri" panose="020F0502020204030204" pitchFamily="34" charset="0"/>
              </a:rPr>
              <a:t>.</a:t>
            </a:r>
            <a:r>
              <a:rPr lang="en-US" sz="3600" b="0" dirty="0">
                <a:solidFill>
                  <a:schemeClr val="tx1"/>
                </a:solidFill>
                <a:latin typeface="Calibri" panose="020F0502020204030204" pitchFamily="34" charset="0"/>
              </a:rPr>
              <a:t>.</a:t>
            </a:r>
            <a:endParaRPr lang="en-US" sz="3600" dirty="0" smtClean="0">
              <a:solidFill>
                <a:schemeClr val="tx1"/>
              </a:solidFill>
              <a:effectLst/>
              <a:latin typeface="Calibri" panose="020F0502020204030204" pitchFamily="34" charset="0"/>
            </a:endParaRPr>
          </a:p>
          <a:p>
            <a:pPr algn="just"/>
            <a:endParaRPr lang="en-US" sz="3600" b="0" dirty="0">
              <a:solidFill>
                <a:schemeClr val="tx1"/>
              </a:solidFill>
              <a:effectLst/>
              <a:latin typeface="Calibri" panose="020F0502020204030204" pitchFamily="34" charset="0"/>
            </a:endParaRPr>
          </a:p>
        </p:txBody>
      </p:sp>
      <p:sp>
        <p:nvSpPr>
          <p:cNvPr id="103" name="Text Box 13"/>
          <p:cNvSpPr txBox="1">
            <a:spLocks noChangeArrowheads="1"/>
          </p:cNvSpPr>
          <p:nvPr/>
        </p:nvSpPr>
        <p:spPr bwMode="auto">
          <a:xfrm>
            <a:off x="30937200" y="7576458"/>
            <a:ext cx="9611384" cy="512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a:solidFill>
                  <a:schemeClr val="tx1"/>
                </a:solidFill>
                <a:latin typeface="Calibri" panose="020F0502020204030204" pitchFamily="34" charset="0"/>
              </a:rPr>
              <a:t>T</a:t>
            </a:r>
            <a:r>
              <a:rPr lang="en-US" sz="3600" b="0" dirty="0" smtClean="0">
                <a:solidFill>
                  <a:schemeClr val="tx1"/>
                </a:solidFill>
                <a:latin typeface="Calibri" panose="020F0502020204030204" pitchFamily="34" charset="0"/>
              </a:rPr>
              <a:t>he submarine’s main power </a:t>
            </a:r>
            <a:r>
              <a:rPr lang="en-US" sz="3600" b="0" dirty="0">
                <a:solidFill>
                  <a:schemeClr val="tx1"/>
                </a:solidFill>
                <a:latin typeface="Calibri" panose="020F0502020204030204" pitchFamily="34" charset="0"/>
              </a:rPr>
              <a:t>source were NiMH </a:t>
            </a:r>
            <a:r>
              <a:rPr lang="en-US" sz="3600" b="0" dirty="0" smtClean="0">
                <a:solidFill>
                  <a:schemeClr val="tx1"/>
                </a:solidFill>
                <a:latin typeface="Calibri" panose="020F0502020204030204" pitchFamily="34" charset="0"/>
              </a:rPr>
              <a:t>AA batteries</a:t>
            </a:r>
            <a:r>
              <a:rPr lang="en-US" sz="3600" b="0" dirty="0">
                <a:solidFill>
                  <a:schemeClr val="tx1"/>
                </a:solidFill>
                <a:latin typeface="Calibri" panose="020F0502020204030204" pitchFamily="34" charset="0"/>
              </a:rPr>
              <a:t> with capacity of 2500 </a:t>
            </a:r>
            <a:r>
              <a:rPr lang="en-US" sz="3600" b="0" dirty="0" err="1">
                <a:solidFill>
                  <a:schemeClr val="tx1"/>
                </a:solidFill>
                <a:latin typeface="Calibri" panose="020F0502020204030204" pitchFamily="34" charset="0"/>
              </a:rPr>
              <a:t>mAh</a:t>
            </a:r>
            <a:r>
              <a:rPr lang="en-US" sz="3600" b="0" dirty="0">
                <a:solidFill>
                  <a:schemeClr val="tx1"/>
                </a:solidFill>
                <a:latin typeface="Calibri" panose="020F0502020204030204" pitchFamily="34" charset="0"/>
              </a:rPr>
              <a:t> </a:t>
            </a:r>
            <a:r>
              <a:rPr lang="en-US" sz="3600" b="0" dirty="0" smtClean="0">
                <a:solidFill>
                  <a:schemeClr val="tx1"/>
                </a:solidFill>
                <a:latin typeface="Calibri" panose="020F0502020204030204" pitchFamily="34" charset="0"/>
              </a:rPr>
              <a:t>and supplied 1.34 </a:t>
            </a:r>
            <a:r>
              <a:rPr lang="en-US" sz="3600" b="0" dirty="0">
                <a:solidFill>
                  <a:schemeClr val="tx1"/>
                </a:solidFill>
                <a:latin typeface="Calibri" panose="020F0502020204030204" pitchFamily="34" charset="0"/>
              </a:rPr>
              <a:t>V at full </a:t>
            </a:r>
            <a:r>
              <a:rPr lang="en-US" sz="3600" b="0" dirty="0" smtClean="0">
                <a:solidFill>
                  <a:schemeClr val="tx1"/>
                </a:solidFill>
                <a:latin typeface="Calibri" panose="020F0502020204030204" pitchFamily="34" charset="0"/>
              </a:rPr>
              <a:t>charge. </a:t>
            </a:r>
            <a:r>
              <a:rPr lang="en-US" sz="3600" b="0" dirty="0">
                <a:solidFill>
                  <a:schemeClr val="tx1"/>
                </a:solidFill>
                <a:latin typeface="Calibri" panose="020F0502020204030204" pitchFamily="34" charset="0"/>
              </a:rPr>
              <a:t>The batteries were connected </a:t>
            </a:r>
            <a:r>
              <a:rPr lang="en-US" sz="3600" b="0" dirty="0" smtClean="0">
                <a:solidFill>
                  <a:schemeClr val="tx1"/>
                </a:solidFill>
                <a:latin typeface="Calibri" panose="020F0502020204030204" pitchFamily="34" charset="0"/>
              </a:rPr>
              <a:t>in two configurations, providing </a:t>
            </a:r>
            <a:r>
              <a:rPr lang="en-US" sz="3600" b="0" dirty="0">
                <a:solidFill>
                  <a:schemeClr val="tx1"/>
                </a:solidFill>
                <a:latin typeface="Calibri" panose="020F0502020204030204" pitchFamily="34" charset="0"/>
              </a:rPr>
              <a:t>a </a:t>
            </a:r>
            <a:r>
              <a:rPr lang="en-US" sz="3600" b="0" dirty="0" smtClean="0">
                <a:solidFill>
                  <a:schemeClr val="tx1"/>
                </a:solidFill>
                <a:latin typeface="Calibri" panose="020F0502020204030204" pitchFamily="34" charset="0"/>
              </a:rPr>
              <a:t>4.02 V and 5.36 </a:t>
            </a:r>
            <a:r>
              <a:rPr lang="en-US" sz="3600" b="0" dirty="0">
                <a:solidFill>
                  <a:schemeClr val="tx1"/>
                </a:solidFill>
                <a:latin typeface="Calibri" panose="020F0502020204030204" pitchFamily="34" charset="0"/>
              </a:rPr>
              <a:t>V supply. </a:t>
            </a:r>
            <a:r>
              <a:rPr lang="en-US" sz="3600" b="0" dirty="0" smtClean="0">
                <a:solidFill>
                  <a:schemeClr val="tx1"/>
                </a:solidFill>
                <a:latin typeface="Calibri" panose="020F0502020204030204" pitchFamily="34" charset="0"/>
              </a:rPr>
              <a:t>A voltage </a:t>
            </a:r>
            <a:r>
              <a:rPr lang="en-US" sz="3600" b="0" dirty="0">
                <a:solidFill>
                  <a:schemeClr val="tx1"/>
                </a:solidFill>
                <a:latin typeface="Calibri" panose="020F0502020204030204" pitchFamily="34" charset="0"/>
              </a:rPr>
              <a:t>booster was used </a:t>
            </a:r>
            <a:r>
              <a:rPr lang="en-US" sz="3600" b="0" dirty="0" smtClean="0">
                <a:solidFill>
                  <a:schemeClr val="tx1"/>
                </a:solidFill>
                <a:latin typeface="Calibri" panose="020F0502020204030204" pitchFamily="34" charset="0"/>
              </a:rPr>
              <a:t>as a regulated power source to sensitive components and to determine when the batteries were below 10%, the condition for the submarine to enter the surfacing subroutine. </a:t>
            </a:r>
            <a:endParaRPr lang="en-US" sz="3600" dirty="0">
              <a:solidFill>
                <a:schemeClr val="tx1"/>
              </a:solidFill>
              <a:effectLst/>
              <a:latin typeface="Calibri" panose="020F0502020204030204" pitchFamily="34" charset="0"/>
            </a:endParaRPr>
          </a:p>
        </p:txBody>
      </p:sp>
      <p:sp>
        <p:nvSpPr>
          <p:cNvPr id="104" name="Rectangle 3"/>
          <p:cNvSpPr>
            <a:spLocks noChangeArrowheads="1"/>
          </p:cNvSpPr>
          <p:nvPr/>
        </p:nvSpPr>
        <p:spPr bwMode="auto">
          <a:xfrm>
            <a:off x="33595569" y="15500441"/>
            <a:ext cx="4101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10. Voltage booster</a:t>
            </a:r>
            <a:endParaRPr lang="en-US" altLang="en-US" sz="3200" b="0" dirty="0">
              <a:solidFill>
                <a:schemeClr val="tx1"/>
              </a:solidFill>
              <a:latin typeface="Calibri" panose="020F0502020204030204" pitchFamily="34" charset="0"/>
            </a:endParaRPr>
          </a:p>
        </p:txBody>
      </p:sp>
      <p:sp>
        <p:nvSpPr>
          <p:cNvPr id="105" name="Text Box 13"/>
          <p:cNvSpPr txBox="1">
            <a:spLocks noChangeArrowheads="1"/>
          </p:cNvSpPr>
          <p:nvPr/>
        </p:nvSpPr>
        <p:spPr bwMode="auto">
          <a:xfrm>
            <a:off x="30933651" y="16907902"/>
            <a:ext cx="9611384" cy="180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a:solidFill>
                  <a:schemeClr val="tx1"/>
                </a:solidFill>
                <a:latin typeface="Calibri" panose="020F0502020204030204" pitchFamily="34" charset="0"/>
              </a:rPr>
              <a:t>The camera system was designed to be independent of the other </a:t>
            </a:r>
            <a:r>
              <a:rPr lang="en-US" sz="3600" b="0" dirty="0" smtClean="0">
                <a:solidFill>
                  <a:schemeClr val="tx1"/>
                </a:solidFill>
                <a:latin typeface="Calibri" panose="020F0502020204030204" pitchFamily="34" charset="0"/>
              </a:rPr>
              <a:t>systems and to take pictures autonomously. </a:t>
            </a:r>
            <a:endParaRPr lang="en-US" sz="3600" dirty="0">
              <a:solidFill>
                <a:schemeClr val="tx1"/>
              </a:solidFill>
              <a:effectLst/>
              <a:latin typeface="Calibri" panose="020F0502020204030204" pitchFamily="34" charset="0"/>
            </a:endParaRPr>
          </a:p>
        </p:txBody>
      </p:sp>
      <p:sp>
        <p:nvSpPr>
          <p:cNvPr id="106" name="Rectangle 3"/>
          <p:cNvSpPr>
            <a:spLocks noChangeArrowheads="1"/>
          </p:cNvSpPr>
          <p:nvPr/>
        </p:nvSpPr>
        <p:spPr bwMode="auto">
          <a:xfrm>
            <a:off x="31225385" y="20998880"/>
            <a:ext cx="42182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11. 555 timer circuit</a:t>
            </a:r>
            <a:endParaRPr lang="en-US" altLang="en-US" sz="3200" b="0" dirty="0">
              <a:solidFill>
                <a:schemeClr val="tx1"/>
              </a:solidFill>
              <a:latin typeface="Calibri" panose="020F0502020204030204" pitchFamily="34" charset="0"/>
            </a:endParaRPr>
          </a:p>
        </p:txBody>
      </p:sp>
      <p:sp>
        <p:nvSpPr>
          <p:cNvPr id="107" name="Rectangle 3"/>
          <p:cNvSpPr>
            <a:spLocks noChangeArrowheads="1"/>
          </p:cNvSpPr>
          <p:nvPr/>
        </p:nvSpPr>
        <p:spPr bwMode="auto">
          <a:xfrm>
            <a:off x="36474171" y="21021106"/>
            <a:ext cx="3500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12. Camera PCB</a:t>
            </a:r>
            <a:endParaRPr lang="en-US" altLang="en-US" sz="3200" b="0" dirty="0">
              <a:solidFill>
                <a:schemeClr val="tx1"/>
              </a:solidFill>
              <a:latin typeface="Calibri" panose="020F0502020204030204" pitchFamily="34" charset="0"/>
            </a:endParaRPr>
          </a:p>
        </p:txBody>
      </p:sp>
      <p:sp>
        <p:nvSpPr>
          <p:cNvPr id="108" name="Text Box 13"/>
          <p:cNvSpPr txBox="1">
            <a:spLocks noChangeArrowheads="1"/>
          </p:cNvSpPr>
          <p:nvPr/>
        </p:nvSpPr>
        <p:spPr bwMode="auto">
          <a:xfrm>
            <a:off x="30923350" y="21587354"/>
            <a:ext cx="9611384" cy="29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a:solidFill>
                  <a:schemeClr val="tx1"/>
                </a:solidFill>
                <a:latin typeface="Calibri" panose="020F0502020204030204" pitchFamily="34" charset="0"/>
              </a:rPr>
              <a:t>Using a 555 timer connected in an </a:t>
            </a:r>
            <a:r>
              <a:rPr lang="en-US" sz="3600" b="0" dirty="0" err="1">
                <a:solidFill>
                  <a:schemeClr val="tx1"/>
                </a:solidFill>
                <a:latin typeface="Calibri" panose="020F0502020204030204" pitchFamily="34" charset="0"/>
              </a:rPr>
              <a:t>astable</a:t>
            </a:r>
            <a:r>
              <a:rPr lang="en-US" sz="3600" b="0" dirty="0">
                <a:solidFill>
                  <a:schemeClr val="tx1"/>
                </a:solidFill>
                <a:latin typeface="Calibri" panose="020F0502020204030204" pitchFamily="34" charset="0"/>
              </a:rPr>
              <a:t> oscillator </a:t>
            </a:r>
            <a:r>
              <a:rPr lang="en-US" sz="3600" b="0" dirty="0" smtClean="0">
                <a:solidFill>
                  <a:schemeClr val="tx1"/>
                </a:solidFill>
                <a:latin typeface="Calibri" panose="020F0502020204030204" pitchFamily="34" charset="0"/>
              </a:rPr>
              <a:t>configuration, </a:t>
            </a:r>
            <a:r>
              <a:rPr lang="en-US" sz="3600" b="0" dirty="0">
                <a:solidFill>
                  <a:schemeClr val="tx1"/>
                </a:solidFill>
                <a:latin typeface="Calibri" panose="020F0502020204030204" pitchFamily="34" charset="0"/>
              </a:rPr>
              <a:t>the team interfaced the 555 timer circuit to the image capturing button. The 555 timer was designed to capture pictures every 1.5 </a:t>
            </a:r>
            <a:r>
              <a:rPr lang="en-US" sz="3600" b="0" dirty="0" smtClean="0">
                <a:solidFill>
                  <a:schemeClr val="tx1"/>
                </a:solidFill>
                <a:latin typeface="Calibri" panose="020F0502020204030204" pitchFamily="34" charset="0"/>
              </a:rPr>
              <a:t>seconds.</a:t>
            </a:r>
            <a:endParaRPr lang="en-US" sz="3600" dirty="0">
              <a:solidFill>
                <a:schemeClr val="tx1"/>
              </a:solidFill>
              <a:effectLst/>
              <a:latin typeface="Calibri" panose="020F0502020204030204" pitchFamily="34" charset="0"/>
            </a:endParaRPr>
          </a:p>
        </p:txBody>
      </p:sp>
      <p:sp>
        <p:nvSpPr>
          <p:cNvPr id="109" name="Text Box 13"/>
          <p:cNvSpPr txBox="1">
            <a:spLocks noChangeArrowheads="1"/>
          </p:cNvSpPr>
          <p:nvPr/>
        </p:nvSpPr>
        <p:spPr bwMode="auto">
          <a:xfrm>
            <a:off x="30940423" y="28553210"/>
            <a:ext cx="9611384" cy="401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a:solidFill>
                  <a:schemeClr val="tx1"/>
                </a:solidFill>
                <a:latin typeface="Calibri" panose="020F0502020204030204" pitchFamily="34" charset="0"/>
              </a:rPr>
              <a:t>After the submarines have finished taking the pictures, the micro-SD cards are taken to </a:t>
            </a:r>
            <a:r>
              <a:rPr lang="en-US" sz="3600" b="0" dirty="0" smtClean="0">
                <a:solidFill>
                  <a:schemeClr val="tx1"/>
                </a:solidFill>
                <a:latin typeface="Calibri" panose="020F0502020204030204" pitchFamily="34" charset="0"/>
              </a:rPr>
              <a:t>a </a:t>
            </a:r>
            <a:r>
              <a:rPr lang="en-US" sz="3600" b="0" dirty="0">
                <a:solidFill>
                  <a:schemeClr val="tx1"/>
                </a:solidFill>
                <a:latin typeface="Calibri" panose="020F0502020204030204" pitchFamily="34" charset="0"/>
              </a:rPr>
              <a:t>computer. On the computer there are two </a:t>
            </a:r>
            <a:r>
              <a:rPr lang="en-US" sz="3600" b="0" dirty="0" smtClean="0">
                <a:solidFill>
                  <a:schemeClr val="tx1"/>
                </a:solidFill>
                <a:latin typeface="Calibri" panose="020F0502020204030204" pitchFamily="34" charset="0"/>
              </a:rPr>
              <a:t>tasks that are done </a:t>
            </a:r>
            <a:r>
              <a:rPr lang="en-US" sz="3600" b="0" dirty="0">
                <a:solidFill>
                  <a:schemeClr val="tx1"/>
                </a:solidFill>
                <a:latin typeface="Calibri" panose="020F0502020204030204" pitchFamily="34" charset="0"/>
              </a:rPr>
              <a:t>using Photoshop: time-stamp removal and </a:t>
            </a:r>
            <a:r>
              <a:rPr lang="en-US" sz="3600" b="0" dirty="0" smtClean="0">
                <a:solidFill>
                  <a:schemeClr val="tx1"/>
                </a:solidFill>
                <a:latin typeface="Calibri" panose="020F0502020204030204" pitchFamily="34" charset="0"/>
              </a:rPr>
              <a:t>photo-merging. The result is a compiled image, as seen in the aquarium example in Fig. 13.</a:t>
            </a:r>
            <a:endParaRPr lang="en-US" sz="3600" dirty="0">
              <a:solidFill>
                <a:schemeClr val="tx1"/>
              </a:solidFill>
              <a:effectLst/>
              <a:latin typeface="Calibri" panose="020F0502020204030204" pitchFamily="34" charset="0"/>
            </a:endParaRPr>
          </a:p>
        </p:txBody>
      </p:sp>
      <p:sp>
        <p:nvSpPr>
          <p:cNvPr id="110" name="Rectangle 3"/>
          <p:cNvSpPr>
            <a:spLocks noChangeArrowheads="1"/>
          </p:cNvSpPr>
          <p:nvPr/>
        </p:nvSpPr>
        <p:spPr bwMode="auto">
          <a:xfrm>
            <a:off x="32885193" y="27847114"/>
            <a:ext cx="5462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13. Photo-merging example</a:t>
            </a:r>
            <a:endParaRPr lang="en-US" altLang="en-US" sz="3200" b="0" dirty="0">
              <a:solidFill>
                <a:schemeClr val="tx1"/>
              </a:solidFill>
              <a:latin typeface="Calibri" panose="020F0502020204030204" pitchFamily="34" charset="0"/>
            </a:endParaRPr>
          </a:p>
        </p:txBody>
      </p:sp>
      <p:sp>
        <p:nvSpPr>
          <p:cNvPr id="112" name="Rectangle 3"/>
          <p:cNvSpPr>
            <a:spLocks noChangeArrowheads="1"/>
          </p:cNvSpPr>
          <p:nvPr/>
        </p:nvSpPr>
        <p:spPr bwMode="auto">
          <a:xfrm>
            <a:off x="42741157" y="15602283"/>
            <a:ext cx="6399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14. Modified submarine platform</a:t>
            </a:r>
            <a:endParaRPr lang="en-US" altLang="en-US" sz="3200" b="0" dirty="0">
              <a:solidFill>
                <a:schemeClr val="tx1"/>
              </a:solidFill>
              <a:latin typeface="Calibri" panose="020F0502020204030204" pitchFamily="34" charset="0"/>
            </a:endParaRPr>
          </a:p>
        </p:txBody>
      </p:sp>
      <p:sp>
        <p:nvSpPr>
          <p:cNvPr id="113" name="Rectangle 3"/>
          <p:cNvSpPr>
            <a:spLocks noChangeArrowheads="1"/>
          </p:cNvSpPr>
          <p:nvPr/>
        </p:nvSpPr>
        <p:spPr bwMode="auto">
          <a:xfrm>
            <a:off x="42335274" y="23807058"/>
            <a:ext cx="71336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SzPct val="100000"/>
              <a:buFont typeface="Times New Roman" panose="02020603050405020304" pitchFamily="18" charset="0"/>
              <a:buNone/>
            </a:pPr>
            <a:r>
              <a:rPr lang="en-US" altLang="en-US" sz="3200" b="0" dirty="0" smtClean="0">
                <a:solidFill>
                  <a:schemeClr val="tx1"/>
                </a:solidFill>
                <a:latin typeface="Calibri" panose="020F0502020204030204" pitchFamily="34" charset="0"/>
              </a:rPr>
              <a:t>Fig. 15. Submarine navigating underwater</a:t>
            </a:r>
            <a:endParaRPr lang="en-US" altLang="en-US" sz="3200" b="0" dirty="0">
              <a:solidFill>
                <a:schemeClr val="tx1"/>
              </a:solidFill>
              <a:latin typeface="Calibri" panose="020F0502020204030204" pitchFamily="34" charset="0"/>
            </a:endParaRPr>
          </a:p>
        </p:txBody>
      </p:sp>
      <p:sp>
        <p:nvSpPr>
          <p:cNvPr id="115" name="Text Box 13"/>
          <p:cNvSpPr txBox="1">
            <a:spLocks noChangeArrowheads="1"/>
          </p:cNvSpPr>
          <p:nvPr/>
        </p:nvSpPr>
        <p:spPr bwMode="auto">
          <a:xfrm>
            <a:off x="41025838" y="25707021"/>
            <a:ext cx="9611384" cy="678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760" rIns="137160" bIns="68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300" b="1">
                <a:solidFill>
                  <a:schemeClr val="bg1"/>
                </a:solidFill>
                <a:latin typeface="Arial" panose="020B0604020202020204" pitchFamily="34" charset="0"/>
                <a:ea typeface="Droid Sans Fallback" charset="0"/>
                <a:cs typeface="Droid Sans Fallback" charset="0"/>
              </a:defRPr>
            </a:lvl9pPr>
          </a:lstStyle>
          <a:p>
            <a:pPr algn="just"/>
            <a:r>
              <a:rPr lang="en-US" sz="3600" b="0" dirty="0" smtClean="0">
                <a:solidFill>
                  <a:schemeClr val="tx1"/>
                </a:solidFill>
                <a:latin typeface="Calibri" panose="020F0502020204030204" pitchFamily="34" charset="0"/>
              </a:rPr>
              <a:t>The AUR team was able to get two individual submarines built and tested. Setbacks prevented the group from performing testing with the entire swarm in water. These sets primarily involved the hardware and the waterproofing methods. The biggest setback was the design of the detection array. Despite this, the team was able to get all the subsystems functioning individually. In the case of the depth tracking, three of the four subsystems were integrated successfully. The result was a submarine that could submerge and maneuver underwater autonomously. </a:t>
            </a:r>
            <a:endParaRPr lang="en-US" sz="3600" b="0" dirty="0">
              <a:solidFill>
                <a:schemeClr val="tx1"/>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43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4300" b="1"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DejaVu Sans</vt:lpstr>
      <vt:lpstr>Droid Sans Fallback</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2015-04-30T15:54:59Z</dcterms:created>
  <dcterms:modified xsi:type="dcterms:W3CDTF">2015-04-30T15:55:28Z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