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0" r:id="rId1"/>
  </p:sldMasterIdLst>
  <p:notesMasterIdLst>
    <p:notesMasterId r:id="rId39"/>
  </p:notesMasterIdLst>
  <p:handoutMasterIdLst>
    <p:handoutMasterId r:id="rId40"/>
  </p:handoutMasterIdLst>
  <p:sldIdLst>
    <p:sldId id="256" r:id="rId2"/>
    <p:sldId id="257" r:id="rId3"/>
    <p:sldId id="280" r:id="rId4"/>
    <p:sldId id="282" r:id="rId5"/>
    <p:sldId id="259" r:id="rId6"/>
    <p:sldId id="285" r:id="rId7"/>
    <p:sldId id="287" r:id="rId8"/>
    <p:sldId id="289" r:id="rId9"/>
    <p:sldId id="290" r:id="rId10"/>
    <p:sldId id="291" r:id="rId11"/>
    <p:sldId id="293" r:id="rId12"/>
    <p:sldId id="294" r:id="rId13"/>
    <p:sldId id="260" r:id="rId14"/>
    <p:sldId id="295" r:id="rId15"/>
    <p:sldId id="296" r:id="rId16"/>
    <p:sldId id="297" r:id="rId17"/>
    <p:sldId id="298" r:id="rId18"/>
    <p:sldId id="299" r:id="rId19"/>
    <p:sldId id="300" r:id="rId20"/>
    <p:sldId id="301" r:id="rId21"/>
    <p:sldId id="302" r:id="rId22"/>
    <p:sldId id="303" r:id="rId23"/>
    <p:sldId id="304" r:id="rId24"/>
    <p:sldId id="305" r:id="rId25"/>
    <p:sldId id="261" r:id="rId26"/>
    <p:sldId id="273" r:id="rId27"/>
    <p:sldId id="274" r:id="rId28"/>
    <p:sldId id="270" r:id="rId29"/>
    <p:sldId id="268" r:id="rId30"/>
    <p:sldId id="267" r:id="rId31"/>
    <p:sldId id="275" r:id="rId32"/>
    <p:sldId id="277" r:id="rId33"/>
    <p:sldId id="278" r:id="rId34"/>
    <p:sldId id="264" r:id="rId35"/>
    <p:sldId id="306" r:id="rId36"/>
    <p:sldId id="307" r:id="rId37"/>
    <p:sldId id="271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579" autoAdjust="0"/>
    <p:restoredTop sz="97246" autoAdjust="0"/>
  </p:normalViewPr>
  <p:slideViewPr>
    <p:cSldViewPr snapToGrid="0" snapToObjects="1">
      <p:cViewPr varScale="1">
        <p:scale>
          <a:sx n="123" d="100"/>
          <a:sy n="123" d="100"/>
        </p:scale>
        <p:origin x="-104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0" d="100"/>
        <a:sy n="4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notesMaster" Target="notesMasters/notesMaster1.xml"/><Relationship Id="rId40" Type="http://schemas.openxmlformats.org/officeDocument/2006/relationships/handoutMaster" Target="handoutMasters/handoutMaster1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664688-E35F-6B44-B33E-A5116254EFBF}" type="datetime1">
              <a:rPr lang="en-US" smtClean="0"/>
              <a:t>11/21/13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*Picture extracted from March/April 2013 IEEE microwave magazine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41EECF-9BA9-6443-B21B-AE20A21A9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37207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316C5E-A9B8-4541-B4BF-88EB70B0986F}" type="datetime1">
              <a:rPr lang="en-US" smtClean="0"/>
              <a:t>11/21/13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*Picture extracted from March/April 2013 IEEE microwave magazine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E29D4B-613D-664E-9EA0-8D5A0CC2A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52194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System 1: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E29D4B-613D-664E-9EA0-8D5A0CC2A69D}" type="slidenum">
              <a:rPr lang="en-US" smtClean="0"/>
              <a:t>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*Picture extracted from March/April 2013 IEEE microwave magazine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7643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0C222-24B0-4C7B-AFC6-BD220E77B52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1396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E29D4B-613D-664E-9EA0-8D5A0CC2A69D}" type="slidenum">
              <a:rPr lang="en-US" smtClean="0"/>
              <a:t>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*Picture extracted from March/April 2013 IEEE microwave magazine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526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0C222-24B0-4C7B-AFC6-BD220E77B52A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200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F6D97-9F32-CB40-891F-398A98B3EB1D}" type="datetime1">
              <a:rPr lang="en-US" smtClean="0"/>
              <a:t>11/21/13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40902-BB9B-684C-A5DD-9077619234FD}" type="datetime1">
              <a:rPr lang="en-US" smtClean="0"/>
              <a:t>11/21/13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FF478-0CAB-EE44-9F72-5F0A7228FEEE}" type="datetime1">
              <a:rPr lang="en-US" smtClean="0"/>
              <a:t>11/21/13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767AF-9CA9-B647-924F-8237201B6761}" type="datetime1">
              <a:rPr lang="en-US" smtClean="0"/>
              <a:t>11/21/13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7BC15-5088-2F46-85BA-62A58415F7D9}" type="datetime1">
              <a:rPr lang="en-US" smtClean="0"/>
              <a:t>11/21/13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08293-55E1-4B42-84D8-9E99C4F90DE3}" type="datetime1">
              <a:rPr lang="en-US" smtClean="0"/>
              <a:t>11/21/13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DD32F-17BA-814B-A5C1-FB9BA85E1C18}" type="datetime1">
              <a:rPr lang="en-US" smtClean="0"/>
              <a:t>11/21/13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12336-5310-464C-B56A-4D05994A813D}" type="datetime1">
              <a:rPr lang="en-US" smtClean="0"/>
              <a:t>11/21/13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01AA5-0E12-3B49-B3C5-BE243E8AB869}" type="datetime1">
              <a:rPr lang="en-US" smtClean="0"/>
              <a:t>11/21/13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7723F-BEFC-8244-B2C3-0DAEB0C6EBF8}" type="datetime1">
              <a:rPr lang="en-US" smtClean="0"/>
              <a:t>11/21/13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02C2C-8394-624D-B633-B234E0305199}" type="datetime1">
              <a:rPr lang="en-US" smtClean="0"/>
              <a:t>11/21/13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0A3BC1B5-A985-B74E-8B98-B4B007BFE49E}" type="datetime1">
              <a:rPr lang="en-US" smtClean="0"/>
              <a:t>11/21/13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offeetablescience.files.wordpress.com/2013/03/wireless-power.jpg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hyperlink" Target="http://www.a4wp.org/A4WP_WPS2012_Presentation.pdf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hyperlink" Target="http://www.ntia.doc.gov/files/ntia/publications/2003-allochrt.pdf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ireless-pow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385" y="175228"/>
            <a:ext cx="3917462" cy="369827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1247" y="3446929"/>
            <a:ext cx="5845908" cy="1048684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latin typeface="Times New Roman"/>
                <a:cs typeface="Times New Roman"/>
              </a:rPr>
              <a:t>Wireless Power Transfer System</a:t>
            </a:r>
            <a:endParaRPr lang="en-US" sz="3200" dirty="0">
              <a:latin typeface="Times New Roman"/>
              <a:cs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99" y="4571999"/>
            <a:ext cx="7324969" cy="1397001"/>
          </a:xfrm>
        </p:spPr>
        <p:txBody>
          <a:bodyPr>
            <a:normAutofit/>
          </a:bodyPr>
          <a:lstStyle/>
          <a:p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smtClean="0">
                <a:latin typeface="Times New Roman"/>
                <a:cs typeface="Times New Roman"/>
              </a:rPr>
              <a:t>Team </a:t>
            </a:r>
            <a:r>
              <a:rPr lang="en-US" dirty="0">
                <a:latin typeface="Times New Roman"/>
                <a:cs typeface="Times New Roman"/>
              </a:rPr>
              <a:t>M</a:t>
            </a:r>
            <a:r>
              <a:rPr lang="en-US" dirty="0" smtClean="0">
                <a:latin typeface="Times New Roman"/>
                <a:cs typeface="Times New Roman"/>
              </a:rPr>
              <a:t>embers: Sergio Sanchez, </a:t>
            </a:r>
            <a:r>
              <a:rPr lang="en-US" dirty="0" err="1" smtClean="0">
                <a:latin typeface="Times New Roman"/>
                <a:cs typeface="Times New Roman"/>
              </a:rPr>
              <a:t>Elie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Baliss</a:t>
            </a:r>
            <a:r>
              <a:rPr lang="en-US" dirty="0" smtClean="0">
                <a:latin typeface="Times New Roman"/>
                <a:cs typeface="Times New Roman"/>
              </a:rPr>
              <a:t>, and Tyler </a:t>
            </a:r>
            <a:r>
              <a:rPr lang="en-US" dirty="0" err="1" smtClean="0">
                <a:latin typeface="Times New Roman"/>
                <a:cs typeface="Times New Roman"/>
              </a:rPr>
              <a:t>Hoge</a:t>
            </a:r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smtClean="0">
                <a:latin typeface="Times New Roman"/>
                <a:cs typeface="Times New Roman"/>
              </a:rPr>
              <a:t>Advisor: Dr. Prasad </a:t>
            </a:r>
            <a:r>
              <a:rPr lang="en-US" dirty="0" err="1" smtClean="0">
                <a:latin typeface="Times New Roman"/>
                <a:cs typeface="Times New Roman"/>
              </a:rPr>
              <a:t>Shastry</a:t>
            </a:r>
            <a:endParaRPr lang="en-US" dirty="0">
              <a:latin typeface="Times New Roman"/>
              <a:cs typeface="Times New Roman"/>
            </a:endParaRPr>
          </a:p>
          <a:p>
            <a:endParaRPr lang="en-US" dirty="0" smtClean="0">
              <a:latin typeface="Times New Roman"/>
              <a:cs typeface="Times New Roman"/>
            </a:endParaRPr>
          </a:p>
          <a:p>
            <a:endParaRPr lang="en-US" dirty="0" smtClean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07046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Times New Roman"/>
                <a:cs typeface="Times New Roman"/>
              </a:rPr>
              <a:t>System 1</a:t>
            </a:r>
            <a:endParaRPr lang="en-US" sz="3200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err="1" smtClean="0">
                <a:latin typeface="Times New Roman"/>
                <a:cs typeface="Times New Roman"/>
              </a:rPr>
              <a:t>Powercast</a:t>
            </a:r>
            <a:r>
              <a:rPr lang="en-US" sz="1800" dirty="0" smtClean="0">
                <a:latin typeface="Times New Roman"/>
                <a:cs typeface="Times New Roman"/>
              </a:rPr>
              <a:t> module – 915 MHz Rectifier chip</a:t>
            </a:r>
          </a:p>
          <a:p>
            <a:pPr lvl="1"/>
            <a:r>
              <a:rPr lang="en-US" sz="1800" dirty="0" smtClean="0">
                <a:latin typeface="Times New Roman"/>
                <a:cs typeface="Times New Roman"/>
              </a:rPr>
              <a:t>About 74% RF-to-DC Conversion efficiency at 24.5 mW</a:t>
            </a:r>
          </a:p>
          <a:p>
            <a:r>
              <a:rPr lang="en-US" sz="1800" dirty="0" smtClean="0">
                <a:latin typeface="Times New Roman"/>
                <a:cs typeface="Times New Roman"/>
              </a:rPr>
              <a:t>Transmits about 1.2 W of power</a:t>
            </a:r>
          </a:p>
          <a:p>
            <a:r>
              <a:rPr lang="en-US" sz="1800" dirty="0" smtClean="0">
                <a:latin typeface="Times New Roman"/>
                <a:cs typeface="Times New Roman"/>
              </a:rPr>
              <a:t>Theoretical radius of transmission is 1.5 meters</a:t>
            </a:r>
          </a:p>
          <a:p>
            <a:r>
              <a:rPr lang="en-US" sz="1800" dirty="0" smtClean="0">
                <a:latin typeface="Times New Roman"/>
                <a:cs typeface="Times New Roman"/>
              </a:rPr>
              <a:t>Receives about 1.4 mW of power</a:t>
            </a:r>
          </a:p>
          <a:p>
            <a:r>
              <a:rPr lang="en-US" sz="1800" dirty="0" smtClean="0">
                <a:latin typeface="Times New Roman"/>
                <a:cs typeface="Times New Roman"/>
              </a:rPr>
              <a:t>Includes Omni-Directional antennae with gain of 3dBi</a:t>
            </a:r>
          </a:p>
          <a:p>
            <a:r>
              <a:rPr lang="en-US" sz="1800" dirty="0" smtClean="0">
                <a:latin typeface="Times New Roman"/>
                <a:cs typeface="Times New Roman"/>
              </a:rPr>
              <a:t>Low Profile – 4 in x 3 in</a:t>
            </a:r>
          </a:p>
          <a:p>
            <a:r>
              <a:rPr lang="en-US" sz="1800" dirty="0" smtClean="0">
                <a:latin typeface="Times New Roman"/>
                <a:cs typeface="Times New Roman"/>
              </a:rPr>
              <a:t>Overall Efficiency of 25%-30% (Initial Calculation)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861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16562"/>
            <a:ext cx="7620000" cy="1143000"/>
          </a:xfrm>
        </p:spPr>
        <p:txBody>
          <a:bodyPr/>
          <a:lstStyle/>
          <a:p>
            <a:r>
              <a:rPr lang="en-US" sz="3200" dirty="0" smtClean="0">
                <a:latin typeface="Times New Roman"/>
                <a:cs typeface="Times New Roman"/>
              </a:rPr>
              <a:t>Putting Efficiency into Perspective</a:t>
            </a:r>
            <a:endParaRPr lang="en-US" sz="3200" dirty="0">
              <a:latin typeface="Times New Roman"/>
              <a:cs typeface="Times New Roman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5556880"/>
              </p:ext>
            </p:extLst>
          </p:nvPr>
        </p:nvGraphicFramePr>
        <p:xfrm>
          <a:off x="457200" y="2090613"/>
          <a:ext cx="6547338" cy="25376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3669"/>
                <a:gridCol w="3273669"/>
              </a:tblGrid>
              <a:tr h="42294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/>
                          <a:cs typeface="Times New Roman"/>
                        </a:rPr>
                        <a:t>System</a:t>
                      </a:r>
                      <a:endParaRPr lang="en-US" sz="18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/>
                          <a:cs typeface="Times New Roman"/>
                        </a:rPr>
                        <a:t>Efficiency</a:t>
                      </a:r>
                      <a:endParaRPr lang="en-US" sz="18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422943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/>
                          <a:cs typeface="Times New Roman"/>
                        </a:rPr>
                        <a:t>Solar</a:t>
                      </a:r>
                      <a:r>
                        <a:rPr lang="en-US" sz="1800" baseline="0" dirty="0" smtClean="0">
                          <a:latin typeface="Times New Roman"/>
                          <a:cs typeface="Times New Roman"/>
                        </a:rPr>
                        <a:t> Panels</a:t>
                      </a:r>
                      <a:endParaRPr lang="en-US" sz="18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/>
                          <a:cs typeface="Times New Roman"/>
                        </a:rPr>
                        <a:t>15%-21%</a:t>
                      </a:r>
                      <a:endParaRPr lang="en-US" sz="18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422943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/>
                          <a:cs typeface="Times New Roman"/>
                        </a:rPr>
                        <a:t>Power Supply (laptop)</a:t>
                      </a:r>
                      <a:endParaRPr lang="en-US" sz="18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/>
                          <a:cs typeface="Times New Roman"/>
                        </a:rPr>
                        <a:t>60%-75%</a:t>
                      </a:r>
                      <a:endParaRPr lang="en-US" sz="18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422943"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latin typeface="Times New Roman"/>
                          <a:cs typeface="Times New Roman"/>
                        </a:rPr>
                        <a:t>PowerBeam</a:t>
                      </a:r>
                      <a:r>
                        <a:rPr lang="en-US" sz="1800" dirty="0" smtClean="0">
                          <a:latin typeface="Times New Roman"/>
                          <a:cs typeface="Times New Roman"/>
                        </a:rPr>
                        <a:t> (Far-Field)</a:t>
                      </a:r>
                      <a:endParaRPr lang="en-US" sz="18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/>
                          <a:cs typeface="Times New Roman"/>
                        </a:rPr>
                        <a:t>15%-30%</a:t>
                      </a:r>
                      <a:endParaRPr lang="en-US" sz="18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422943"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latin typeface="Times New Roman"/>
                          <a:cs typeface="Times New Roman"/>
                        </a:rPr>
                        <a:t>Witricity</a:t>
                      </a:r>
                      <a:r>
                        <a:rPr lang="en-US" sz="1800" dirty="0" smtClean="0">
                          <a:latin typeface="Times New Roman"/>
                          <a:cs typeface="Times New Roman"/>
                        </a:rPr>
                        <a:t> (Near-Field)</a:t>
                      </a:r>
                      <a:endParaRPr lang="en-US" sz="18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/>
                          <a:cs typeface="Times New Roman"/>
                        </a:rPr>
                        <a:t>≈ 70%</a:t>
                      </a:r>
                      <a:endParaRPr lang="en-US" sz="18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422943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/>
                          <a:cs typeface="Times New Roman"/>
                        </a:rPr>
                        <a:t>Our</a:t>
                      </a:r>
                      <a:r>
                        <a:rPr lang="en-US" sz="1800" baseline="0" dirty="0" smtClean="0">
                          <a:latin typeface="Times New Roman"/>
                          <a:cs typeface="Times New Roman"/>
                        </a:rPr>
                        <a:t> System</a:t>
                      </a:r>
                      <a:endParaRPr lang="en-US" sz="18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/>
                          <a:cs typeface="Times New Roman"/>
                        </a:rPr>
                        <a:t>25%-30%</a:t>
                      </a:r>
                      <a:endParaRPr lang="en-US" sz="18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4892431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 The ability to charge multiple devices means that the system will enhance the utilization of power. 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073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Times New Roman"/>
                <a:cs typeface="Times New Roman"/>
              </a:rPr>
              <a:t>System 2</a:t>
            </a:r>
            <a:endParaRPr lang="en-US" sz="3200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>
                <a:latin typeface="Times New Roman"/>
                <a:cs typeface="Times New Roman"/>
              </a:rPr>
              <a:t>Frequency – 2.4 GHz</a:t>
            </a:r>
          </a:p>
          <a:p>
            <a:r>
              <a:rPr lang="en-US" sz="1800" dirty="0" smtClean="0">
                <a:latin typeface="Times New Roman"/>
                <a:cs typeface="Times New Roman"/>
              </a:rPr>
              <a:t>Range of 1.5 meters</a:t>
            </a:r>
          </a:p>
          <a:p>
            <a:r>
              <a:rPr lang="en-US" sz="1800" dirty="0" smtClean="0">
                <a:latin typeface="Times New Roman"/>
                <a:cs typeface="Times New Roman"/>
              </a:rPr>
              <a:t>Incorporate a </a:t>
            </a:r>
            <a:r>
              <a:rPr lang="en-US" sz="1800" dirty="0" err="1" smtClean="0">
                <a:latin typeface="Times New Roman"/>
                <a:cs typeface="Times New Roman"/>
              </a:rPr>
              <a:t>Rectenna</a:t>
            </a:r>
            <a:endParaRPr lang="en-US" sz="1800" dirty="0" smtClean="0">
              <a:latin typeface="Times New Roman"/>
              <a:cs typeface="Times New Roman"/>
            </a:endParaRPr>
          </a:p>
          <a:p>
            <a:pPr lvl="1"/>
            <a:r>
              <a:rPr lang="en-US" sz="1800" dirty="0" smtClean="0">
                <a:latin typeface="Times New Roman"/>
                <a:cs typeface="Times New Roman"/>
              </a:rPr>
              <a:t>Mitigate high-order harmonics</a:t>
            </a:r>
          </a:p>
          <a:p>
            <a:pPr lvl="1"/>
            <a:r>
              <a:rPr lang="en-US" sz="1800" dirty="0" smtClean="0">
                <a:latin typeface="Times New Roman"/>
                <a:cs typeface="Times New Roman"/>
              </a:rPr>
              <a:t>Include impedance matching network</a:t>
            </a:r>
          </a:p>
          <a:p>
            <a:pPr lvl="1"/>
            <a:r>
              <a:rPr lang="en-US" sz="1800" dirty="0" smtClean="0">
                <a:latin typeface="Times New Roman"/>
                <a:cs typeface="Times New Roman"/>
              </a:rPr>
              <a:t>Aiming for 60% RF-to-DC conversion efficiency</a:t>
            </a:r>
          </a:p>
          <a:p>
            <a:r>
              <a:rPr lang="en-US" sz="1800" dirty="0" smtClean="0">
                <a:latin typeface="Times New Roman"/>
                <a:cs typeface="Times New Roman"/>
              </a:rPr>
              <a:t>Transmit about 822 </a:t>
            </a:r>
            <a:r>
              <a:rPr lang="en-US" sz="1800" dirty="0" err="1" smtClean="0">
                <a:latin typeface="Times New Roman"/>
                <a:cs typeface="Times New Roman"/>
              </a:rPr>
              <a:t>mW</a:t>
            </a:r>
            <a:r>
              <a:rPr lang="en-US" sz="1800" dirty="0" smtClean="0">
                <a:latin typeface="Times New Roman"/>
                <a:cs typeface="Times New Roman"/>
              </a:rPr>
              <a:t> of power</a:t>
            </a:r>
          </a:p>
          <a:p>
            <a:r>
              <a:rPr lang="en-US" sz="1800" dirty="0" smtClean="0">
                <a:latin typeface="Times New Roman"/>
                <a:cs typeface="Times New Roman"/>
              </a:rPr>
              <a:t>Receive about .144 </a:t>
            </a:r>
            <a:r>
              <a:rPr lang="en-US" sz="1800" dirty="0" err="1" smtClean="0">
                <a:latin typeface="Times New Roman"/>
                <a:cs typeface="Times New Roman"/>
              </a:rPr>
              <a:t>mW</a:t>
            </a:r>
            <a:r>
              <a:rPr lang="en-US" sz="1800" dirty="0" smtClean="0">
                <a:latin typeface="Times New Roman"/>
                <a:cs typeface="Times New Roman"/>
              </a:rPr>
              <a:t> of power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621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Times New Roman"/>
                <a:cs typeface="Times New Roman"/>
              </a:rPr>
              <a:t>Detailed Description</a:t>
            </a:r>
            <a:endParaRPr lang="en-US" sz="3200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/>
            <a:r>
              <a:rPr lang="en-US" sz="1800" dirty="0" smtClean="0">
                <a:latin typeface="Times New Roman"/>
                <a:cs typeface="Times New Roman"/>
              </a:rPr>
              <a:t>System 1 covered by </a:t>
            </a:r>
            <a:r>
              <a:rPr lang="en-US" sz="1800" dirty="0" err="1" smtClean="0">
                <a:latin typeface="Times New Roman"/>
                <a:cs typeface="Times New Roman"/>
              </a:rPr>
              <a:t>Elie</a:t>
            </a:r>
            <a:r>
              <a:rPr lang="en-US" sz="1800" dirty="0" smtClean="0">
                <a:latin typeface="Times New Roman"/>
                <a:cs typeface="Times New Roman"/>
              </a:rPr>
              <a:t> </a:t>
            </a:r>
            <a:r>
              <a:rPr lang="en-US" sz="1800" dirty="0" err="1">
                <a:latin typeface="Times New Roman"/>
                <a:cs typeface="Times New Roman"/>
              </a:rPr>
              <a:t>B</a:t>
            </a:r>
            <a:r>
              <a:rPr lang="en-US" sz="1800" dirty="0" err="1" smtClean="0">
                <a:latin typeface="Times New Roman"/>
                <a:cs typeface="Times New Roman"/>
              </a:rPr>
              <a:t>aliss</a:t>
            </a:r>
            <a:endParaRPr lang="en-US" sz="1800" dirty="0" smtClean="0">
              <a:latin typeface="Times New Roman"/>
              <a:cs typeface="Times New Roman"/>
            </a:endParaRPr>
          </a:p>
          <a:p>
            <a:pPr marL="285750" indent="-285750"/>
            <a:r>
              <a:rPr lang="en-US" sz="1800" dirty="0" smtClean="0">
                <a:latin typeface="Times New Roman"/>
                <a:cs typeface="Times New Roman"/>
              </a:rPr>
              <a:t>System 2 covered by Sergio Sanchez</a:t>
            </a:r>
            <a:endParaRPr lang="en-US" sz="1800" dirty="0">
              <a:latin typeface="Times New Roman"/>
              <a:cs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094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"/>
            <a:ext cx="7772400" cy="1470025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System 1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752600"/>
            <a:ext cx="8077200" cy="4572000"/>
          </a:xfrm>
        </p:spPr>
        <p:txBody>
          <a:bodyPr>
            <a:normAutofit/>
          </a:bodyPr>
          <a:lstStyle/>
          <a:p>
            <a:pPr algn="l"/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 1 will contain two main parts, which each contains three components:</a:t>
            </a:r>
          </a:p>
          <a:p>
            <a:pPr marL="342900" indent="-342900" algn="l">
              <a:buAutoNum type="arabicPeriod"/>
            </a:pP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Transmitter</a:t>
            </a:r>
          </a:p>
          <a:p>
            <a:pPr marL="800100" lvl="1" indent="-342900" algn="l">
              <a:buAutoNum type="arabicPeriod"/>
            </a:pP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RF Oscillator</a:t>
            </a:r>
          </a:p>
          <a:p>
            <a:pPr marL="800100" lvl="1" indent="-342900" algn="l">
              <a:buAutoNum type="arabicPeriod"/>
            </a:pP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Power Amplifier</a:t>
            </a:r>
          </a:p>
          <a:p>
            <a:pPr marL="800100" lvl="1" indent="-342900" algn="l">
              <a:buAutoNum type="arabicPeriod"/>
            </a:pP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Antenna</a:t>
            </a:r>
          </a:p>
          <a:p>
            <a:pPr marL="342900" indent="-342900" algn="l">
              <a:buAutoNum type="arabicPeriod"/>
            </a:pP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Receiver</a:t>
            </a:r>
          </a:p>
          <a:p>
            <a:pPr marL="800100" lvl="1" indent="-342900" algn="l">
              <a:buAutoNum type="arabicPeriod"/>
            </a:pP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Receiving Antenna</a:t>
            </a:r>
          </a:p>
          <a:p>
            <a:pPr marL="800100" lvl="1" indent="-342900" algn="l">
              <a:buAutoNum type="arabicPeriod"/>
            </a:pP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Power Amplifier</a:t>
            </a:r>
          </a:p>
          <a:p>
            <a:pPr marL="800100" lvl="1" indent="-342900" algn="l">
              <a:buFont typeface="Arial" panose="020B0604020202020204" pitchFamily="34" charset="0"/>
              <a:buAutoNum type="arabicPeriod"/>
            </a:pP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Rectifier Circuit</a:t>
            </a:r>
          </a:p>
          <a:p>
            <a:pPr marL="800100" lvl="1" indent="-342900" algn="l">
              <a:buFont typeface="Arial" panose="020B0604020202020204" pitchFamily="34" charset="0"/>
              <a:buAutoNum type="arabicPeriod"/>
            </a:pPr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l"/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Note: Operating frequency for System #1 will be 915 MHz</a:t>
            </a:r>
          </a:p>
          <a:p>
            <a:pPr lvl="1" algn="l"/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62"/>
          <a:stretch/>
        </p:blipFill>
        <p:spPr>
          <a:xfrm>
            <a:off x="3352800" y="2438400"/>
            <a:ext cx="5736432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593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Transmitter Circuit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RF Oscillator</a:t>
            </a:r>
          </a:p>
          <a:p>
            <a:pPr lvl="1"/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Converts DC signal to RF</a:t>
            </a:r>
          </a:p>
          <a:p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Power Amplifier</a:t>
            </a:r>
          </a:p>
          <a:p>
            <a:pPr lvl="1"/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Amplifies RF signal</a:t>
            </a:r>
          </a:p>
          <a:p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Antenna</a:t>
            </a:r>
          </a:p>
          <a:p>
            <a:pPr lvl="1"/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Radiates amplified RF Signal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447800"/>
            <a:ext cx="3962400" cy="335688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90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RF Oscillator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RF Oscillator chip used will be the ROS-1000PV from Mini-Circuits. This will convert the input DC signal into RF. </a:t>
            </a:r>
          </a:p>
          <a:p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RF signal generated will have a frequency of 915MHz</a:t>
            </a:r>
          </a:p>
          <a:p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According to the data sheet, it can operate between 0.5V and 5.0V. </a:t>
            </a:r>
          </a:p>
          <a:p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maximum power output comes from a 2.0V DC input, which will result in about 6.5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mW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output power.</a:t>
            </a:r>
          </a:p>
          <a:p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893" y="3276600"/>
            <a:ext cx="3553321" cy="30103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567121"/>
            <a:ext cx="4230293" cy="242927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834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Power Amplifier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output power from the RF oscillator will then be amplified using a power amplifier.</a:t>
            </a:r>
          </a:p>
          <a:p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6.5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mW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will be amplified to about 1.2W based on the </a:t>
            </a:r>
            <a:r>
              <a:rPr lang="en-US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22.5 dB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Gain of the amplifier @ 915 MHz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895600"/>
            <a:ext cx="3885331" cy="32915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491243"/>
            <a:ext cx="3877216" cy="2695951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607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Transmitting Antenna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antenna radiates the signal over to the receiving antenna.</a:t>
            </a:r>
          </a:p>
          <a:p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Friis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Equation: </a:t>
            </a:r>
          </a:p>
          <a:p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Gt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the gain of the transmitting antenna which is 3dB @ 915 MHz</a:t>
            </a:r>
          </a:p>
          <a:p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Lambda = c/f</a:t>
            </a:r>
          </a:p>
          <a:p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 = 5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ft</a:t>
            </a: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286000"/>
            <a:ext cx="4038600" cy="9199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3649133"/>
            <a:ext cx="3581400" cy="303410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177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Receiver Circuit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Receiving Antenna</a:t>
            </a:r>
          </a:p>
          <a:p>
            <a:pPr lvl="1"/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Receives RF signal</a:t>
            </a:r>
          </a:p>
          <a:p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Power Amplifier</a:t>
            </a:r>
          </a:p>
          <a:p>
            <a:pPr lvl="1"/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Amplifies RF signal</a:t>
            </a:r>
          </a:p>
          <a:p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Rectifier Circuit</a:t>
            </a:r>
          </a:p>
          <a:p>
            <a:pPr lvl="1"/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Converts RF signal back to DC to charge the load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76" y="3646342"/>
            <a:ext cx="3538415" cy="283791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147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Times New Roman"/>
                <a:cs typeface="Times New Roman"/>
              </a:rPr>
              <a:t>Outline</a:t>
            </a:r>
            <a:endParaRPr lang="en-US" sz="3200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>
                <a:latin typeface="Times New Roman"/>
                <a:cs typeface="Times New Roman"/>
              </a:rPr>
              <a:t>Motivation (cut the cord, competitors)</a:t>
            </a:r>
          </a:p>
          <a:p>
            <a:r>
              <a:rPr lang="en-US" sz="1800" dirty="0">
                <a:latin typeface="Times New Roman"/>
                <a:cs typeface="Times New Roman"/>
              </a:rPr>
              <a:t>ISM Band</a:t>
            </a:r>
          </a:p>
          <a:p>
            <a:r>
              <a:rPr lang="en-US" sz="1800" dirty="0">
                <a:latin typeface="Times New Roman"/>
                <a:cs typeface="Times New Roman"/>
              </a:rPr>
              <a:t>FCC &amp; A4WP Regulations</a:t>
            </a:r>
          </a:p>
          <a:p>
            <a:r>
              <a:rPr lang="en-US" sz="1800" dirty="0">
                <a:latin typeface="Times New Roman"/>
                <a:cs typeface="Times New Roman"/>
              </a:rPr>
              <a:t>Project Summary</a:t>
            </a:r>
          </a:p>
          <a:p>
            <a:r>
              <a:rPr lang="en-US" sz="1800" dirty="0">
                <a:latin typeface="Times New Roman"/>
                <a:cs typeface="Times New Roman"/>
              </a:rPr>
              <a:t>Detailed Description</a:t>
            </a:r>
          </a:p>
          <a:p>
            <a:r>
              <a:rPr lang="en-US" sz="1800" dirty="0">
                <a:latin typeface="Times New Roman"/>
                <a:cs typeface="Times New Roman"/>
              </a:rPr>
              <a:t>Schedule of Tasks</a:t>
            </a:r>
          </a:p>
          <a:p>
            <a:endParaRPr lang="en-US" sz="1800" dirty="0">
              <a:latin typeface="Times New Roman"/>
              <a:cs typeface="Times New Roman"/>
            </a:endParaRPr>
          </a:p>
          <a:p>
            <a:endParaRPr lang="en-US" sz="1800" dirty="0">
              <a:latin typeface="Times New Roman"/>
              <a:cs typeface="Times New Roman"/>
            </a:endParaRPr>
          </a:p>
          <a:p>
            <a:endParaRPr lang="en-US" sz="1800" dirty="0">
              <a:latin typeface="Times New Roman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481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819400"/>
            <a:ext cx="4724400" cy="37891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Receiving Antenna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Using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Friis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Equation,</a:t>
            </a:r>
            <a:b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can calculate the</a:t>
            </a:r>
            <a:b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receiving power. (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Pt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1.2W)</a:t>
            </a:r>
          </a:p>
          <a:p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8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calculated to be around 1.4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mW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(Gr = 3 dB)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139" y="2979615"/>
            <a:ext cx="3259285" cy="742462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509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Power Amplifier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owercast rectifier chip operates between 1mW ~ 100mW. </a:t>
            </a:r>
          </a:p>
          <a:p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order to get maximum efficiency from the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owercast chip (74%), we need to include a power amplifier to boost the received power (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8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1.4mW), to about 24.5mW.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819400"/>
            <a:ext cx="4267200" cy="34224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819400"/>
            <a:ext cx="3581400" cy="370292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511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Rectifier Circuit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Rectifier Circuit Chip (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Powercast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Chip) will convert the amplified RF signal into DC signal.</a:t>
            </a:r>
          </a:p>
          <a:p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chip can operate @ 915MHz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675467"/>
            <a:ext cx="3754368" cy="301111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866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Rectifier Circuit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circuit contains diodes in a certain configuration (One, two, or four diodes). When fed with an RF signal, the diode(s) generates a DC component that serves as a biasing point. </a:t>
            </a:r>
          </a:p>
          <a:p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Three different operating zones (Z1, Z2, &amp; Z3) can be defined according to the bias level. (Figure 1)</a:t>
            </a:r>
          </a:p>
          <a:p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Z1: Output signal is</a:t>
            </a:r>
            <a:b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proportional to the square of the </a:t>
            </a:r>
            <a:b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input signal. This is the ideal zone</a:t>
            </a:r>
            <a:b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needed as it will generate the</a:t>
            </a:r>
            <a:b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square of the input function (All DC)</a:t>
            </a:r>
          </a:p>
          <a:p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Z2: Will have some DC and some RF</a:t>
            </a:r>
          </a:p>
          <a:p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Z3: No DC component at all</a:t>
            </a:r>
          </a:p>
          <a:p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00" lvl="8" indent="0">
              <a:buNone/>
            </a:pPr>
            <a:r>
              <a:rPr lang="en-US" sz="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Figure taken from IEEE Magazine, Article: Optimum Behavior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048000"/>
            <a:ext cx="3533057" cy="238613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543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Rectifier Circuit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RF to DC conversion efficiency depends on the topology selected for the rectifier circuit. </a:t>
            </a:r>
          </a:p>
          <a:p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 choosing one diode, you can get the same efficiency as choosing four diodes at a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higher gain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895600"/>
            <a:ext cx="4495800" cy="257548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564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Times New Roman"/>
                <a:cs typeface="Times New Roman"/>
              </a:rPr>
              <a:t>System 2</a:t>
            </a:r>
            <a:endParaRPr lang="en-US" sz="3200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>
                <a:latin typeface="Times New Roman"/>
                <a:cs typeface="Times New Roman"/>
              </a:rPr>
              <a:t>Transmitter operating @ 2.4 GHz</a:t>
            </a:r>
          </a:p>
          <a:p>
            <a:pPr marL="0" indent="0">
              <a:buNone/>
            </a:pPr>
            <a:r>
              <a:rPr lang="en-US" sz="1800" dirty="0" smtClean="0">
                <a:latin typeface="Times New Roman"/>
                <a:cs typeface="Times New Roman"/>
              </a:rPr>
              <a:t>   -RF oscillator, RF power amplifier, and antenna</a:t>
            </a:r>
          </a:p>
          <a:p>
            <a:r>
              <a:rPr lang="en-US" sz="1800" dirty="0" smtClean="0">
                <a:latin typeface="Times New Roman"/>
                <a:cs typeface="Times New Roman"/>
              </a:rPr>
              <a:t>Receiver operating @ 2.4 GHz</a:t>
            </a:r>
          </a:p>
          <a:p>
            <a:pPr marL="0" indent="0">
              <a:buNone/>
            </a:pPr>
            <a:r>
              <a:rPr lang="en-US" sz="1800" dirty="0" smtClean="0">
                <a:latin typeface="Times New Roman"/>
                <a:cs typeface="Times New Roman"/>
              </a:rPr>
              <a:t>   -</a:t>
            </a:r>
            <a:r>
              <a:rPr lang="en-US" sz="1800" dirty="0">
                <a:latin typeface="Times New Roman"/>
                <a:cs typeface="Times New Roman"/>
              </a:rPr>
              <a:t>R</a:t>
            </a:r>
            <a:r>
              <a:rPr lang="en-US" sz="1800" dirty="0" smtClean="0">
                <a:latin typeface="Times New Roman"/>
                <a:cs typeface="Times New Roman"/>
              </a:rPr>
              <a:t>ectenna and a dc power amplifier</a:t>
            </a:r>
          </a:p>
          <a:p>
            <a:pPr marL="0" indent="0">
              <a:buNone/>
            </a:pPr>
            <a:endParaRPr lang="en-US" sz="1800" dirty="0" smtClean="0">
              <a:latin typeface="Times New Roman"/>
              <a:cs typeface="Times New Roman"/>
            </a:endParaRPr>
          </a:p>
        </p:txBody>
      </p:sp>
      <p:pic>
        <p:nvPicPr>
          <p:cNvPr id="5" name="Picture 4" descr="WPTS2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433"/>
          <a:stretch/>
        </p:blipFill>
        <p:spPr>
          <a:xfrm>
            <a:off x="457200" y="3516923"/>
            <a:ext cx="3615460" cy="2947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WPTS2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60"/>
          <a:stretch/>
        </p:blipFill>
        <p:spPr>
          <a:xfrm>
            <a:off x="4171530" y="3516923"/>
            <a:ext cx="3769736" cy="294788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30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91" y="1328344"/>
            <a:ext cx="6508377" cy="554744"/>
          </a:xfrm>
        </p:spPr>
        <p:txBody>
          <a:bodyPr/>
          <a:lstStyle/>
          <a:p>
            <a:r>
              <a:rPr lang="en-US" sz="3200" dirty="0" smtClean="0">
                <a:latin typeface="Times New Roman"/>
                <a:cs typeface="Times New Roman"/>
              </a:rPr>
              <a:t>RF Oscillator</a:t>
            </a:r>
            <a:endParaRPr lang="en-US" sz="3200" dirty="0">
              <a:latin typeface="Times New Roman"/>
              <a:cs typeface="Times New Roman"/>
            </a:endParaRPr>
          </a:p>
        </p:txBody>
      </p:sp>
      <p:pic>
        <p:nvPicPr>
          <p:cNvPr id="18" name="Content Placeholder 17" descr="ROS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" r="-80"/>
          <a:stretch/>
        </p:blipFill>
        <p:spPr>
          <a:xfrm>
            <a:off x="457199" y="2399131"/>
            <a:ext cx="8646583" cy="3147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Screen Shot 2013-11-20 at 9.41.3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14" y="5631438"/>
            <a:ext cx="1625600" cy="8128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216823" y="6454562"/>
            <a:ext cx="21166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/>
                <a:cs typeface="Times New Roman"/>
              </a:rPr>
              <a:t>*Datasheet from Mini-Circuits</a:t>
            </a:r>
            <a:endParaRPr lang="en-US" sz="1200" dirty="0">
              <a:latin typeface="Times New Roman"/>
              <a:cs typeface="Times New Roman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457199" y="1977446"/>
            <a:ext cx="6508377" cy="8433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spcBef>
                <a:spcPts val="1800"/>
              </a:spcBef>
              <a:buClr>
                <a:schemeClr val="accent1"/>
              </a:buClr>
              <a:buSzPct val="100000"/>
              <a:buFont typeface="Wingdings 2" pitchFamily="18" charset="2"/>
              <a:buChar char="¡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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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lang="en-US" sz="18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latin typeface="Times New Roman"/>
                <a:cs typeface="Times New Roman"/>
              </a:rPr>
              <a:t>N</a:t>
            </a:r>
            <a:r>
              <a:rPr lang="en-US" sz="1800" dirty="0" smtClean="0">
                <a:latin typeface="Times New Roman"/>
                <a:cs typeface="Times New Roman"/>
              </a:rPr>
              <a:t>ote</a:t>
            </a:r>
            <a:r>
              <a:rPr lang="en-US" sz="1800" dirty="0">
                <a:latin typeface="Times New Roman"/>
                <a:cs typeface="Times New Roman"/>
              </a:rPr>
              <a:t>: 10.8 </a:t>
            </a:r>
            <a:r>
              <a:rPr lang="en-US" sz="1800" dirty="0" err="1">
                <a:latin typeface="Times New Roman"/>
                <a:cs typeface="Times New Roman"/>
              </a:rPr>
              <a:t>dBm</a:t>
            </a:r>
            <a:r>
              <a:rPr lang="en-US" sz="1800" dirty="0">
                <a:latin typeface="Times New Roman"/>
                <a:cs typeface="Times New Roman"/>
              </a:rPr>
              <a:t> @ 2.4 GHz (chosen for max gain)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009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Times New Roman"/>
                <a:cs typeface="Times New Roman"/>
              </a:rPr>
              <a:t>RF amplifier</a:t>
            </a:r>
            <a:endParaRPr lang="en-US" sz="3200" dirty="0">
              <a:latin typeface="Times New Roman"/>
              <a:cs typeface="Times New Roman"/>
            </a:endParaRPr>
          </a:p>
        </p:txBody>
      </p:sp>
      <p:pic>
        <p:nvPicPr>
          <p:cNvPr id="10" name="Content Placeholder 9" descr="RF amp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833" b="-14833"/>
          <a:stretch>
            <a:fillRect/>
          </a:stretch>
        </p:blipFill>
        <p:spPr>
          <a:xfrm>
            <a:off x="612073" y="2354343"/>
            <a:ext cx="6429517" cy="3393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Screen Shot 2013-11-20 at 9.57.5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73" y="5603309"/>
            <a:ext cx="1841500" cy="9398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457199" y="6454562"/>
            <a:ext cx="21166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/>
                <a:cs typeface="Times New Roman"/>
              </a:rPr>
              <a:t>*Datasheet from Mini-Circuits</a:t>
            </a:r>
            <a:endParaRPr lang="en-US" sz="1200" dirty="0">
              <a:latin typeface="Times New Roman"/>
              <a:cs typeface="Times New Roman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57199" y="2209801"/>
            <a:ext cx="7926629" cy="4126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spcBef>
                <a:spcPts val="1800"/>
              </a:spcBef>
              <a:buClr>
                <a:schemeClr val="accent1"/>
              </a:buClr>
              <a:buSzPct val="100000"/>
              <a:buFont typeface="Wingdings 2" pitchFamily="18" charset="2"/>
              <a:buChar char="¡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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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lang="en-US" sz="18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latin typeface="Times New Roman"/>
                <a:cs typeface="Times New Roman"/>
              </a:rPr>
              <a:t>Output power must be less than 4.0 Watts @ 2.4 GHz (according to the FCC)</a:t>
            </a:r>
            <a:endParaRPr lang="en-US" sz="1800" dirty="0">
              <a:latin typeface="Times New Roman"/>
              <a:cs typeface="Times New Roman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293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Times New Roman"/>
                <a:cs typeface="Times New Roman"/>
              </a:rPr>
              <a:t>Transmitter’s Antenna</a:t>
            </a:r>
            <a:endParaRPr lang="en-US" sz="3200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>
                <a:latin typeface="Times New Roman"/>
                <a:cs typeface="Times New Roman"/>
              </a:rPr>
              <a:t>Consideration:</a:t>
            </a:r>
          </a:p>
          <a:p>
            <a:pPr marL="0" indent="0">
              <a:buNone/>
            </a:pP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dirty="0" smtClean="0">
                <a:latin typeface="Times New Roman"/>
                <a:cs typeface="Times New Roman"/>
              </a:rPr>
              <a:t>  -Gain (approx. 3-5 dB)</a:t>
            </a:r>
          </a:p>
          <a:p>
            <a:pPr marL="0" indent="0">
              <a:buNone/>
            </a:pP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dirty="0" smtClean="0">
                <a:latin typeface="Times New Roman"/>
                <a:cs typeface="Times New Roman"/>
              </a:rPr>
              <a:t> </a:t>
            </a:r>
            <a:endParaRPr lang="en-US" sz="1800" dirty="0">
              <a:latin typeface="Times New Roman"/>
              <a:cs typeface="Times New Roman"/>
            </a:endParaRPr>
          </a:p>
        </p:txBody>
      </p:sp>
      <p:pic>
        <p:nvPicPr>
          <p:cNvPr id="5" name="Picture 4" descr="Screen Shot 2013-11-20 at 9.21.4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23" y="2422770"/>
            <a:ext cx="7209802" cy="297956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632723" y="5466933"/>
            <a:ext cx="45739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/>
                <a:cs typeface="Times New Roman"/>
              </a:rPr>
              <a:t>Figure 29-1: Possible antenna shapes</a:t>
            </a:r>
            <a:endParaRPr lang="en-US" sz="1400" dirty="0">
              <a:latin typeface="Times New Roman"/>
              <a:cs typeface="Times New Roman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1688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Times New Roman"/>
                <a:cs typeface="Times New Roman"/>
              </a:rPr>
              <a:t>Receiver’s </a:t>
            </a:r>
            <a:r>
              <a:rPr lang="en-US" sz="3200" dirty="0" err="1" smtClean="0">
                <a:latin typeface="Times New Roman"/>
                <a:cs typeface="Times New Roman"/>
              </a:rPr>
              <a:t>Rectenna</a:t>
            </a:r>
            <a:endParaRPr lang="en-US" sz="3200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4500"/>
            <a:ext cx="6508377" cy="4330700"/>
          </a:xfrm>
        </p:spPr>
        <p:txBody>
          <a:bodyPr>
            <a:normAutofit/>
          </a:bodyPr>
          <a:lstStyle/>
          <a:p>
            <a:r>
              <a:rPr lang="en-US" sz="1800" dirty="0" smtClean="0">
                <a:latin typeface="Times New Roman"/>
                <a:cs typeface="Times New Roman"/>
              </a:rPr>
              <a:t>Type</a:t>
            </a:r>
          </a:p>
          <a:p>
            <a:pPr marL="0" indent="0">
              <a:buNone/>
            </a:pPr>
            <a:r>
              <a:rPr lang="en-US" sz="1800" dirty="0" smtClean="0">
                <a:latin typeface="Times New Roman"/>
                <a:cs typeface="Times New Roman"/>
              </a:rPr>
              <a:t>   -</a:t>
            </a:r>
            <a:r>
              <a:rPr lang="en-US" sz="1800" dirty="0" err="1">
                <a:latin typeface="Times New Roman"/>
                <a:cs typeface="Times New Roman"/>
              </a:rPr>
              <a:t>M</a:t>
            </a:r>
            <a:r>
              <a:rPr lang="en-US" sz="1800" dirty="0" err="1" smtClean="0">
                <a:latin typeface="Times New Roman"/>
                <a:cs typeface="Times New Roman"/>
              </a:rPr>
              <a:t>icrostrip</a:t>
            </a:r>
            <a:r>
              <a:rPr lang="en-US" sz="1800" dirty="0" smtClean="0">
                <a:latin typeface="Times New Roman"/>
                <a:cs typeface="Times New Roman"/>
              </a:rPr>
              <a:t> patch</a:t>
            </a:r>
          </a:p>
          <a:p>
            <a:r>
              <a:rPr lang="en-US" sz="1800" dirty="0" smtClean="0">
                <a:latin typeface="Times New Roman"/>
                <a:cs typeface="Times New Roman"/>
              </a:rPr>
              <a:t>Design consideration</a:t>
            </a:r>
          </a:p>
          <a:p>
            <a:pPr marL="0" indent="0">
              <a:buNone/>
            </a:pPr>
            <a:r>
              <a:rPr lang="en-US" sz="1800" dirty="0" smtClean="0">
                <a:latin typeface="Times New Roman"/>
                <a:cs typeface="Times New Roman"/>
              </a:rPr>
              <a:t>   -RF-to-DC conversion efficiency</a:t>
            </a:r>
          </a:p>
          <a:p>
            <a:pPr marL="0" indent="0">
              <a:buNone/>
            </a:pPr>
            <a:r>
              <a:rPr lang="en-US" sz="1800" dirty="0" smtClean="0">
                <a:latin typeface="Times New Roman"/>
                <a:cs typeface="Times New Roman"/>
              </a:rPr>
              <a:t>  </a:t>
            </a:r>
            <a:endParaRPr lang="en-US" sz="1800" dirty="0">
              <a:latin typeface="Times New Roman"/>
              <a:cs typeface="Times New Roman"/>
            </a:endParaRPr>
          </a:p>
        </p:txBody>
      </p:sp>
      <p:pic>
        <p:nvPicPr>
          <p:cNvPr id="5" name="Content Placeholder 5" descr="Screen Shot 2013-11-19 at 11.50.54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0795" b="-30795"/>
          <a:stretch/>
        </p:blipFill>
        <p:spPr>
          <a:xfrm>
            <a:off x="789687" y="2572729"/>
            <a:ext cx="4165161" cy="389450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89687" y="5771981"/>
            <a:ext cx="41651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/>
                <a:cs typeface="Times New Roman"/>
              </a:rPr>
              <a:t>Figure 11-1: Patch </a:t>
            </a:r>
            <a:r>
              <a:rPr lang="en-US" sz="1400" dirty="0" err="1" smtClean="0">
                <a:latin typeface="Times New Roman"/>
                <a:cs typeface="Times New Roman"/>
              </a:rPr>
              <a:t>Rectenna</a:t>
            </a:r>
            <a:r>
              <a:rPr lang="en-US" sz="1400" dirty="0" smtClean="0">
                <a:latin typeface="Times New Roman"/>
                <a:cs typeface="Times New Roman"/>
              </a:rPr>
              <a:t> and </a:t>
            </a:r>
            <a:r>
              <a:rPr lang="en-US" sz="1400" dirty="0" err="1" smtClean="0">
                <a:latin typeface="Times New Roman"/>
                <a:cs typeface="Times New Roman"/>
              </a:rPr>
              <a:t>Rectenna</a:t>
            </a:r>
            <a:r>
              <a:rPr lang="en-US" sz="1400" dirty="0" smtClean="0">
                <a:latin typeface="Times New Roman"/>
                <a:cs typeface="Times New Roman"/>
              </a:rPr>
              <a:t> array</a:t>
            </a:r>
            <a:r>
              <a:rPr lang="en-US" sz="1400" baseline="30000" dirty="0" smtClean="0">
                <a:latin typeface="Times New Roman"/>
                <a:cs typeface="Times New Roman"/>
              </a:rPr>
              <a:t>1</a:t>
            </a:r>
            <a:endParaRPr lang="en-US" sz="1400" baseline="30000" dirty="0">
              <a:latin typeface="Times New Roman"/>
              <a:cs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331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Times New Roman"/>
                <a:cs typeface="Times New Roman"/>
              </a:rPr>
              <a:t>Motivation</a:t>
            </a:r>
            <a:endParaRPr lang="en-US" sz="3200" dirty="0">
              <a:latin typeface="Times New Roman"/>
              <a:cs typeface="Times New Roman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92723" y="1425453"/>
            <a:ext cx="3016739" cy="2323123"/>
          </a:xfrm>
        </p:spPr>
        <p:txBody>
          <a:bodyPr>
            <a:normAutofit/>
          </a:bodyPr>
          <a:lstStyle/>
          <a:p>
            <a:r>
              <a:rPr lang="en-US" sz="1800" dirty="0" smtClean="0">
                <a:latin typeface="Times New Roman"/>
                <a:cs typeface="Times New Roman"/>
              </a:rPr>
              <a:t>Existing WTPS </a:t>
            </a:r>
            <a:endParaRPr lang="en-US" sz="1800" dirty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sz="1800" dirty="0" smtClean="0">
                <a:latin typeface="Times New Roman"/>
                <a:cs typeface="Times New Roman"/>
              </a:rPr>
              <a:t>-Power Beam</a:t>
            </a:r>
          </a:p>
          <a:p>
            <a:pPr marL="0" indent="0">
              <a:buNone/>
            </a:pPr>
            <a:r>
              <a:rPr lang="en-US" sz="1800" dirty="0">
                <a:latin typeface="Times New Roman"/>
                <a:cs typeface="Times New Roman"/>
              </a:rPr>
              <a:t>-</a:t>
            </a:r>
            <a:r>
              <a:rPr lang="en-US" sz="1800" dirty="0" err="1" smtClean="0">
                <a:latin typeface="Times New Roman"/>
                <a:cs typeface="Times New Roman"/>
              </a:rPr>
              <a:t>Witricity</a:t>
            </a:r>
            <a:endParaRPr lang="en-US" sz="1800" dirty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sz="1800" dirty="0" smtClean="0">
                <a:latin typeface="Times New Roman"/>
                <a:cs typeface="Times New Roman"/>
              </a:rPr>
              <a:t>-Qualcomm</a:t>
            </a:r>
            <a:endParaRPr lang="en-US" sz="1800" dirty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sz="1800" dirty="0" smtClean="0">
                <a:latin typeface="Times New Roman"/>
                <a:cs typeface="Times New Roman"/>
              </a:rPr>
              <a:t>-Duracell</a:t>
            </a:r>
          </a:p>
          <a:p>
            <a:pPr marL="0" indent="0">
              <a:buNone/>
            </a:pPr>
            <a:r>
              <a:rPr lang="en-US" sz="1800" dirty="0">
                <a:latin typeface="Times New Roman"/>
                <a:cs typeface="Times New Roman"/>
              </a:rPr>
              <a:t>-</a:t>
            </a:r>
            <a:r>
              <a:rPr lang="en-US" sz="1800" dirty="0" smtClean="0">
                <a:latin typeface="Times New Roman"/>
                <a:cs typeface="Times New Roman"/>
              </a:rPr>
              <a:t>Various Mobile Phone Producers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47262" y="444150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US" sz="1400" b="1" u="sng" dirty="0" smtClean="0">
                <a:latin typeface="Times New Roman"/>
                <a:cs typeface="Times New Roman"/>
              </a:rPr>
              <a:t>Far-Field</a:t>
            </a:r>
            <a:r>
              <a:rPr lang="en-US" sz="1400" dirty="0" smtClean="0">
                <a:latin typeface="Times New Roman"/>
                <a:cs typeface="Times New Roman"/>
              </a:rPr>
              <a:t> </a:t>
            </a:r>
          </a:p>
          <a:p>
            <a:pPr marL="0" lvl="1" algn="ctr"/>
            <a:r>
              <a:rPr lang="en-US" sz="1400" dirty="0" smtClean="0">
                <a:latin typeface="Times New Roman"/>
                <a:cs typeface="Times New Roman"/>
              </a:rPr>
              <a:t>(</a:t>
            </a:r>
            <a:r>
              <a:rPr lang="en-US" sz="1400" dirty="0" err="1" smtClean="0">
                <a:latin typeface="Times New Roman"/>
                <a:cs typeface="Times New Roman"/>
              </a:rPr>
              <a:t>PowerBeam</a:t>
            </a:r>
            <a:r>
              <a:rPr lang="en-US" sz="1400" dirty="0">
                <a:latin typeface="Times New Roman"/>
                <a:cs typeface="Times New Roman"/>
              </a:rPr>
              <a:t>&amp;</a:t>
            </a:r>
            <a:r>
              <a:rPr lang="en-US" sz="1400" dirty="0" smtClean="0">
                <a:latin typeface="Times New Roman"/>
                <a:cs typeface="Times New Roman"/>
              </a:rPr>
              <a:t> Our system)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31846" y="4441501"/>
            <a:ext cx="41030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u="sng" dirty="0" smtClean="0">
                <a:latin typeface="Times New Roman"/>
                <a:cs typeface="Times New Roman"/>
              </a:rPr>
              <a:t>Near-Field</a:t>
            </a:r>
            <a:r>
              <a:rPr lang="en-US" sz="1400" dirty="0" smtClean="0">
                <a:latin typeface="Times New Roman"/>
                <a:cs typeface="Times New Roman"/>
              </a:rPr>
              <a:t> </a:t>
            </a:r>
          </a:p>
          <a:p>
            <a:pPr algn="ctr"/>
            <a:r>
              <a:rPr lang="en-US" sz="1400" dirty="0" smtClean="0">
                <a:latin typeface="Times New Roman"/>
                <a:cs typeface="Times New Roman"/>
              </a:rPr>
              <a:t>(</a:t>
            </a:r>
            <a:r>
              <a:rPr lang="en-US" sz="1400" dirty="0" err="1" smtClean="0">
                <a:latin typeface="Times New Roman"/>
                <a:cs typeface="Times New Roman"/>
              </a:rPr>
              <a:t>Witricity</a:t>
            </a:r>
            <a:r>
              <a:rPr lang="en-US" sz="1400" dirty="0" smtClean="0">
                <a:latin typeface="Times New Roman"/>
                <a:cs typeface="Times New Roman"/>
              </a:rPr>
              <a:t>, Qualcomm, Duracell, Sony, &amp; some mobile phone companies)</a:t>
            </a:r>
          </a:p>
          <a:p>
            <a:endParaRPr lang="en-US" sz="1400" dirty="0">
              <a:latin typeface="Times New Roman"/>
              <a:cs typeface="Times New Roman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5449775"/>
              </p:ext>
            </p:extLst>
          </p:nvPr>
        </p:nvGraphicFramePr>
        <p:xfrm>
          <a:off x="654539" y="5198989"/>
          <a:ext cx="7346460" cy="1063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6615"/>
                <a:gridCol w="1836615"/>
                <a:gridCol w="1836615"/>
                <a:gridCol w="1836615"/>
              </a:tblGrid>
              <a:tr h="41500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/>
                          <a:cs typeface="Times New Roman"/>
                        </a:rPr>
                        <a:t>Advantages</a:t>
                      </a:r>
                      <a:endParaRPr lang="en-US" sz="16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/>
                          <a:cs typeface="Times New Roman"/>
                        </a:rPr>
                        <a:t>Disadvantages</a:t>
                      </a:r>
                      <a:endParaRPr lang="en-US" sz="16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Times New Roman"/>
                          <a:cs typeface="Times New Roman"/>
                        </a:rPr>
                        <a:t>Advantages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Times New Roman"/>
                          <a:cs typeface="Times New Roman"/>
                        </a:rPr>
                        <a:t>Disadvantages</a:t>
                      </a:r>
                    </a:p>
                  </a:txBody>
                  <a:tcPr/>
                </a:tc>
              </a:tr>
              <a:tr h="64808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/>
                          <a:cs typeface="Times New Roman"/>
                        </a:rPr>
                        <a:t>Range up</a:t>
                      </a:r>
                      <a:r>
                        <a:rPr lang="en-US" sz="1600" baseline="0" dirty="0" smtClean="0">
                          <a:latin typeface="Times New Roman"/>
                          <a:cs typeface="Times New Roman"/>
                        </a:rPr>
                        <a:t> to 30m</a:t>
                      </a:r>
                      <a:endParaRPr lang="en-US" sz="16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/>
                          <a:cs typeface="Times New Roman"/>
                        </a:rPr>
                        <a:t>Low efficiency 15%-30%</a:t>
                      </a:r>
                      <a:endParaRPr lang="en-US" sz="16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/>
                          <a:cs typeface="Times New Roman"/>
                        </a:rPr>
                        <a:t>High Efficiency about 60%-70%</a:t>
                      </a:r>
                      <a:endParaRPr lang="en-US" sz="16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/>
                          <a:cs typeface="Times New Roman"/>
                        </a:rPr>
                        <a:t>Range</a:t>
                      </a:r>
                      <a:r>
                        <a:rPr lang="en-US" sz="1600" baseline="0" dirty="0" smtClean="0">
                          <a:latin typeface="Times New Roman"/>
                          <a:cs typeface="Times New Roman"/>
                        </a:rPr>
                        <a:t> up to 30cm</a:t>
                      </a:r>
                      <a:endParaRPr lang="en-US" sz="16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325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Times New Roman"/>
                <a:cs typeface="Times New Roman"/>
              </a:rPr>
              <a:t>Design Consideration</a:t>
            </a:r>
            <a:endParaRPr lang="en-US" sz="320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600" dirty="0" smtClean="0">
                <a:latin typeface="Times New Roman"/>
                <a:cs typeface="Times New Roman"/>
              </a:rPr>
              <a:t>RF-to-DC conversion efficiency</a:t>
            </a:r>
            <a:endParaRPr lang="en-US" sz="1600" dirty="0">
              <a:latin typeface="Times New Roman"/>
              <a:cs typeface="Times New Roman"/>
            </a:endParaRPr>
          </a:p>
        </p:txBody>
      </p:sp>
      <p:pic>
        <p:nvPicPr>
          <p:cNvPr id="5" name="Content Placeholder 8" descr="Screen Shot 2013-11-19 at 4.29.49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2248" y="2256694"/>
            <a:ext cx="7861137" cy="268827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570773" y="4988655"/>
            <a:ext cx="53792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/>
                <a:cs typeface="Times New Roman"/>
              </a:rPr>
              <a:t>Figure 31-1: Complete receiver system</a:t>
            </a:r>
            <a:endParaRPr lang="en-US" sz="1400" dirty="0">
              <a:latin typeface="Times New Roman"/>
              <a:cs typeface="Times New Roman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0788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846138"/>
            <a:ext cx="7620000" cy="1143000"/>
          </a:xfrm>
        </p:spPr>
        <p:txBody>
          <a:bodyPr/>
          <a:lstStyle/>
          <a:p>
            <a:r>
              <a:rPr lang="en-US" sz="3200" dirty="0" smtClean="0">
                <a:latin typeface="Times New Roman"/>
                <a:cs typeface="Times New Roman"/>
              </a:rPr>
              <a:t>Antenna &amp; Impedance Matching Network</a:t>
            </a:r>
            <a:endParaRPr lang="en-US" sz="3200" dirty="0">
              <a:latin typeface="Times New Roman"/>
              <a:cs typeface="Times New Roman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198" y="2209800"/>
            <a:ext cx="7856417" cy="2869818"/>
          </a:xfrm>
        </p:spPr>
        <p:txBody>
          <a:bodyPr>
            <a:noAutofit/>
          </a:bodyPr>
          <a:lstStyle/>
          <a:p>
            <a:r>
              <a:rPr lang="en-US" sz="1800" dirty="0" smtClean="0">
                <a:latin typeface="Times New Roman"/>
                <a:cs typeface="Times New Roman"/>
              </a:rPr>
              <a:t>Antenna: Designed for maximum gain w/ appropriate shape. (approx. 3-5 dB)</a:t>
            </a:r>
          </a:p>
          <a:p>
            <a:r>
              <a:rPr lang="en-US" sz="1800" dirty="0" smtClean="0">
                <a:latin typeface="Times New Roman"/>
                <a:cs typeface="Times New Roman"/>
              </a:rPr>
              <a:t>Impedance Matching Network:</a:t>
            </a:r>
          </a:p>
          <a:p>
            <a:pPr marL="0" indent="0">
              <a:buNone/>
            </a:pPr>
            <a:r>
              <a:rPr lang="en-US" sz="1800" dirty="0" smtClean="0">
                <a:latin typeface="Times New Roman"/>
                <a:cs typeface="Times New Roman"/>
              </a:rPr>
              <a:t>	-Increases power delivered to the rectifier circuit by reducing reflections 	  at the input port of the rectifier circuit.</a:t>
            </a:r>
            <a:endParaRPr lang="en-US" sz="1800" dirty="0">
              <a:latin typeface="Times New Roman"/>
              <a:cs typeface="Times New Roman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2213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Times New Roman"/>
                <a:cs typeface="Times New Roman"/>
              </a:rPr>
              <a:t>Rectifier Circuit</a:t>
            </a:r>
            <a:endParaRPr lang="en-US" sz="3200" dirty="0">
              <a:latin typeface="Times New Roman"/>
              <a:cs typeface="Times New Roman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sz="1600" dirty="0" smtClean="0">
                <a:latin typeface="Times New Roman"/>
                <a:cs typeface="Times New Roman"/>
              </a:rPr>
              <a:t>Rectifier</a:t>
            </a:r>
            <a:r>
              <a:rPr lang="en-US" sz="1600" dirty="0">
                <a:latin typeface="Times New Roman"/>
                <a:cs typeface="Times New Roman"/>
              </a:rPr>
              <a:t>: The </a:t>
            </a:r>
            <a:r>
              <a:rPr lang="en-US" sz="1600" dirty="0" smtClean="0">
                <a:latin typeface="Times New Roman"/>
                <a:cs typeface="Times New Roman"/>
              </a:rPr>
              <a:t>RF</a:t>
            </a:r>
            <a:r>
              <a:rPr lang="en-US" sz="1600" dirty="0">
                <a:latin typeface="Times New Roman"/>
                <a:cs typeface="Times New Roman"/>
              </a:rPr>
              <a:t>-to-</a:t>
            </a:r>
            <a:r>
              <a:rPr lang="en-US" sz="1600" dirty="0" smtClean="0">
                <a:latin typeface="Times New Roman"/>
                <a:cs typeface="Times New Roman"/>
              </a:rPr>
              <a:t>DC </a:t>
            </a:r>
            <a:r>
              <a:rPr lang="en-US" sz="1600" dirty="0">
                <a:latin typeface="Times New Roman"/>
                <a:cs typeface="Times New Roman"/>
              </a:rPr>
              <a:t>conversion efficiency depends on the rectifying </a:t>
            </a:r>
            <a:r>
              <a:rPr lang="en-US" sz="1600" dirty="0" smtClean="0">
                <a:latin typeface="Times New Roman"/>
                <a:cs typeface="Times New Roman"/>
              </a:rPr>
              <a:t>device (</a:t>
            </a:r>
            <a:r>
              <a:rPr lang="en-US" sz="1600" dirty="0" err="1" smtClean="0">
                <a:latin typeface="Times New Roman"/>
                <a:cs typeface="Times New Roman"/>
              </a:rPr>
              <a:t>schottky</a:t>
            </a:r>
            <a:r>
              <a:rPr lang="en-US" sz="1600" dirty="0" smtClean="0">
                <a:latin typeface="Times New Roman"/>
                <a:cs typeface="Times New Roman"/>
              </a:rPr>
              <a:t> diode), </a:t>
            </a:r>
            <a:r>
              <a:rPr lang="en-US" sz="1600" dirty="0">
                <a:latin typeface="Times New Roman"/>
                <a:cs typeface="Times New Roman"/>
              </a:rPr>
              <a:t>the rectifier </a:t>
            </a:r>
            <a:r>
              <a:rPr lang="en-US" sz="1600" dirty="0" smtClean="0">
                <a:latin typeface="Times New Roman"/>
                <a:cs typeface="Times New Roman"/>
              </a:rPr>
              <a:t>topology (single diode), </a:t>
            </a:r>
            <a:r>
              <a:rPr lang="en-US" sz="1600" dirty="0">
                <a:latin typeface="Times New Roman"/>
                <a:cs typeface="Times New Roman"/>
              </a:rPr>
              <a:t>available input power to rectifying device, and the output load</a:t>
            </a:r>
            <a:r>
              <a:rPr lang="en-US" sz="1600" dirty="0" smtClean="0">
                <a:latin typeface="Times New Roman"/>
                <a:cs typeface="Times New Roman"/>
              </a:rPr>
              <a:t>.</a:t>
            </a:r>
            <a:endParaRPr lang="en-US" sz="1600" dirty="0">
              <a:latin typeface="Times New Roman"/>
              <a:cs typeface="Times New Roman"/>
            </a:endParaRPr>
          </a:p>
        </p:txBody>
      </p:sp>
      <p:pic>
        <p:nvPicPr>
          <p:cNvPr id="6" name="Picture 5" descr="Screen Shot 2013-11-21 at 12.46.0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97" y="2657231"/>
            <a:ext cx="5652968" cy="31184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46297" y="5775730"/>
            <a:ext cx="46875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/>
                <a:cs typeface="Times New Roman"/>
              </a:rPr>
              <a:t>Figure 33-1: Input power Vs. RF-to-DC conversion efficiency</a:t>
            </a:r>
            <a:r>
              <a:rPr lang="en-US" sz="1400" baseline="30000" dirty="0" smtClean="0">
                <a:latin typeface="Times New Roman"/>
                <a:cs typeface="Times New Roman"/>
              </a:rPr>
              <a:t>1</a:t>
            </a:r>
            <a:endParaRPr lang="en-US" sz="1400" dirty="0">
              <a:latin typeface="Times New Roman"/>
              <a:cs typeface="Times New Roman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8177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Times New Roman"/>
                <a:cs typeface="Times New Roman"/>
              </a:rPr>
              <a:t>Low-pass Filter</a:t>
            </a:r>
            <a:endParaRPr lang="en-US" sz="3200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/>
                <a:cs typeface="Times New Roman"/>
              </a:rPr>
              <a:t>Low Pass Filter: Mitigates the </a:t>
            </a:r>
            <a:r>
              <a:rPr lang="en-US" dirty="0" smtClean="0">
                <a:latin typeface="Times New Roman"/>
                <a:cs typeface="Times New Roman"/>
              </a:rPr>
              <a:t>second, third, and fourth order harmonics </a:t>
            </a:r>
            <a:r>
              <a:rPr lang="en-US" dirty="0">
                <a:latin typeface="Times New Roman"/>
                <a:cs typeface="Times New Roman"/>
              </a:rPr>
              <a:t>produced by the rectifier </a:t>
            </a:r>
            <a:r>
              <a:rPr lang="en-US" dirty="0" smtClean="0">
                <a:latin typeface="Times New Roman"/>
                <a:cs typeface="Times New Roman"/>
              </a:rPr>
              <a:t>circuit to leave only the dc component.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2164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846138"/>
            <a:ext cx="7620000" cy="1143000"/>
          </a:xfrm>
        </p:spPr>
        <p:txBody>
          <a:bodyPr/>
          <a:lstStyle/>
          <a:p>
            <a:r>
              <a:rPr lang="en-US" sz="3200" dirty="0">
                <a:latin typeface="Times New Roman"/>
                <a:cs typeface="Times New Roman"/>
              </a:rPr>
              <a:t>Equipment &amp; Parts List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080846"/>
            <a:ext cx="3880339" cy="2657231"/>
          </a:xfrm>
        </p:spPr>
        <p:txBody>
          <a:bodyPr>
            <a:noAutofit/>
          </a:bodyPr>
          <a:lstStyle/>
          <a:p>
            <a:r>
              <a:rPr lang="en-US" sz="1800" dirty="0" smtClean="0">
                <a:latin typeface="Times New Roman"/>
                <a:cs typeface="Times New Roman"/>
              </a:rPr>
              <a:t>System 1</a:t>
            </a:r>
          </a:p>
          <a:p>
            <a:pPr marL="0" indent="0">
              <a:buNone/>
            </a:pPr>
            <a:r>
              <a:rPr lang="en-US" sz="1800" dirty="0" smtClean="0">
                <a:latin typeface="Times New Roman"/>
                <a:cs typeface="Times New Roman"/>
              </a:rPr>
              <a:t>-RF </a:t>
            </a:r>
            <a:r>
              <a:rPr lang="en-US" sz="1800" dirty="0" err="1" smtClean="0">
                <a:latin typeface="Times New Roman"/>
                <a:cs typeface="Times New Roman"/>
              </a:rPr>
              <a:t>Oscillator_transmitter</a:t>
            </a:r>
            <a:r>
              <a:rPr lang="en-US" sz="1800" dirty="0" smtClean="0">
                <a:latin typeface="Times New Roman"/>
                <a:cs typeface="Times New Roman"/>
              </a:rPr>
              <a:t> (ROS_1000PV)</a:t>
            </a:r>
          </a:p>
          <a:p>
            <a:pPr marL="0" indent="0">
              <a:buNone/>
            </a:pPr>
            <a:r>
              <a:rPr lang="en-US" sz="1800" dirty="0" smtClean="0">
                <a:latin typeface="Times New Roman"/>
                <a:cs typeface="Times New Roman"/>
              </a:rPr>
              <a:t>-RF </a:t>
            </a:r>
            <a:r>
              <a:rPr lang="en-US" sz="1800" dirty="0" err="1" smtClean="0">
                <a:latin typeface="Times New Roman"/>
                <a:cs typeface="Times New Roman"/>
              </a:rPr>
              <a:t>Amplifier_transmitter</a:t>
            </a:r>
            <a:r>
              <a:rPr lang="en-US" sz="1800" dirty="0" smtClean="0">
                <a:latin typeface="Times New Roman"/>
                <a:cs typeface="Times New Roman"/>
              </a:rPr>
              <a:t> (HMC478SC70)</a:t>
            </a:r>
          </a:p>
          <a:p>
            <a:pPr marL="0" indent="0">
              <a:buNone/>
            </a:pPr>
            <a:r>
              <a:rPr lang="en-US" sz="1800" dirty="0" smtClean="0">
                <a:latin typeface="Times New Roman"/>
                <a:cs typeface="Times New Roman"/>
              </a:rPr>
              <a:t>-RF </a:t>
            </a:r>
            <a:r>
              <a:rPr lang="en-US" sz="1800" dirty="0" err="1" smtClean="0">
                <a:latin typeface="Times New Roman"/>
                <a:cs typeface="Times New Roman"/>
              </a:rPr>
              <a:t>Amplifier_receiver</a:t>
            </a:r>
            <a:r>
              <a:rPr lang="en-US" sz="1800" dirty="0" smtClean="0">
                <a:latin typeface="Times New Roman"/>
                <a:cs typeface="Times New Roman"/>
              </a:rPr>
              <a:t> (ERA-6SM+)</a:t>
            </a:r>
          </a:p>
          <a:p>
            <a:pPr marL="0" indent="0">
              <a:buNone/>
            </a:pPr>
            <a:r>
              <a:rPr lang="en-US" sz="1800" dirty="0" smtClean="0">
                <a:latin typeface="Times New Roman"/>
                <a:cs typeface="Times New Roman"/>
              </a:rPr>
              <a:t>-Rectifier Circuit (</a:t>
            </a:r>
            <a:r>
              <a:rPr lang="en-US" sz="1800" dirty="0" err="1" smtClean="0">
                <a:latin typeface="Times New Roman"/>
                <a:cs typeface="Times New Roman"/>
              </a:rPr>
              <a:t>Powercast’s</a:t>
            </a:r>
            <a:r>
              <a:rPr lang="en-US" sz="1800" dirty="0" smtClean="0">
                <a:latin typeface="Times New Roman"/>
                <a:cs typeface="Times New Roman"/>
              </a:rPr>
              <a:t> P1110)</a:t>
            </a:r>
          </a:p>
          <a:p>
            <a:pPr marL="0" indent="0">
              <a:buNone/>
            </a:pPr>
            <a:r>
              <a:rPr lang="en-US" sz="1800" dirty="0" smtClean="0">
                <a:latin typeface="Times New Roman"/>
                <a:cs typeface="Times New Roman"/>
              </a:rPr>
              <a:t>-Antenna from TE Connectivity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34</a:t>
            </a:fld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337538" y="2125784"/>
            <a:ext cx="3880339" cy="26572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en-US" sz="1800" dirty="0">
                <a:latin typeface="Times New Roman"/>
                <a:cs typeface="Times New Roman"/>
              </a:rPr>
              <a:t>System 2</a:t>
            </a:r>
          </a:p>
          <a:p>
            <a:pPr marL="0" indent="0">
              <a:buFont typeface="Wingdings 2" pitchFamily="18" charset="2"/>
              <a:buNone/>
            </a:pPr>
            <a:r>
              <a:rPr lang="en-US" sz="1800" dirty="0">
                <a:latin typeface="Times New Roman"/>
                <a:cs typeface="Times New Roman"/>
              </a:rPr>
              <a:t>-RF Oscillator (ROS-3200)</a:t>
            </a:r>
          </a:p>
          <a:p>
            <a:pPr marL="0" indent="0">
              <a:buFont typeface="Wingdings 2" pitchFamily="18" charset="2"/>
              <a:buNone/>
            </a:pPr>
            <a:r>
              <a:rPr lang="en-US" sz="1800" dirty="0">
                <a:latin typeface="Times New Roman"/>
                <a:cs typeface="Times New Roman"/>
              </a:rPr>
              <a:t>-RF </a:t>
            </a:r>
            <a:r>
              <a:rPr lang="en-US" sz="1800" dirty="0" err="1">
                <a:latin typeface="Times New Roman"/>
                <a:cs typeface="Times New Roman"/>
              </a:rPr>
              <a:t>Amplifier_transmitter</a:t>
            </a:r>
            <a:r>
              <a:rPr lang="en-US" sz="1800" dirty="0">
                <a:latin typeface="Times New Roman"/>
                <a:cs typeface="Times New Roman"/>
              </a:rPr>
              <a:t> (MERA-533)</a:t>
            </a:r>
          </a:p>
          <a:p>
            <a:pPr marL="0" indent="0">
              <a:buFont typeface="Wingdings 2" pitchFamily="18" charset="2"/>
              <a:buNone/>
            </a:pPr>
            <a:r>
              <a:rPr lang="en-US" sz="1800" dirty="0">
                <a:latin typeface="Times New Roman"/>
                <a:cs typeface="Times New Roman"/>
              </a:rPr>
              <a:t>-Antenna &amp; Receiver System (TBA)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" y="5098423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>
                <a:latin typeface="Times New Roman"/>
                <a:cs typeface="Times New Roman"/>
              </a:rPr>
              <a:t>Tools</a:t>
            </a:r>
          </a:p>
          <a:p>
            <a:r>
              <a:rPr lang="en-US" dirty="0">
                <a:latin typeface="Times New Roman"/>
                <a:cs typeface="Times New Roman"/>
              </a:rPr>
              <a:t>-Vector Network Analyzer</a:t>
            </a:r>
          </a:p>
          <a:p>
            <a:r>
              <a:rPr lang="en-US" dirty="0">
                <a:latin typeface="Times New Roman"/>
                <a:cs typeface="Times New Roman"/>
              </a:rPr>
              <a:t>-Agilent </a:t>
            </a:r>
            <a:r>
              <a:rPr lang="en-US" dirty="0" smtClean="0">
                <a:latin typeface="Times New Roman"/>
                <a:cs typeface="Times New Roman"/>
              </a:rPr>
              <a:t>CAD Tools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325239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Schedule of Tasks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82000" cy="5105400"/>
          </a:xfrm>
        </p:spPr>
        <p:txBody>
          <a:bodyPr>
            <a:normAutofit lnSpcReduction="10000"/>
          </a:bodyPr>
          <a:lstStyle/>
          <a:p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Week 1 &amp; 2:</a:t>
            </a:r>
          </a:p>
          <a:p>
            <a:pPr lvl="1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Order &amp; test each component</a:t>
            </a:r>
          </a:p>
          <a:p>
            <a:pPr lvl="1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Finalize research over system # 2</a:t>
            </a:r>
          </a:p>
          <a:p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Week 3 &amp; 4:</a:t>
            </a:r>
          </a:p>
          <a:p>
            <a:pPr lvl="1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Start development of system # 1 (Simulations)</a:t>
            </a:r>
          </a:p>
          <a:p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Week 5 to 7:</a:t>
            </a:r>
          </a:p>
          <a:p>
            <a:pPr lvl="1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Fabricate and test system # 1</a:t>
            </a:r>
          </a:p>
          <a:p>
            <a:pPr lvl="1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Finalize results</a:t>
            </a:r>
          </a:p>
          <a:p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Week 8 &amp; 9:</a:t>
            </a:r>
          </a:p>
          <a:p>
            <a:pPr lvl="1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Order &amp; test components for system # 2</a:t>
            </a:r>
          </a:p>
          <a:p>
            <a:pPr lvl="1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Perform some simulations</a:t>
            </a:r>
          </a:p>
          <a:p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Week 10 &amp; 11</a:t>
            </a:r>
          </a:p>
          <a:p>
            <a:pPr lvl="1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Develop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ectenna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test it</a:t>
            </a:r>
          </a:p>
          <a:p>
            <a:pPr lvl="1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Finalize results</a:t>
            </a:r>
          </a:p>
          <a:p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Week 12 &amp; 13</a:t>
            </a:r>
          </a:p>
          <a:p>
            <a:pPr lvl="1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Develop proposal and project presentation</a:t>
            </a:r>
          </a:p>
          <a:p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Final Week</a:t>
            </a:r>
          </a:p>
          <a:p>
            <a:pPr lvl="1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Present project</a:t>
            </a:r>
          </a:p>
          <a:p>
            <a:pPr lvl="1"/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265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500" dirty="0" smtClean="0">
                <a:latin typeface="Times New Roman"/>
                <a:cs typeface="Times New Roman"/>
              </a:rPr>
              <a:t>Questions?</a:t>
            </a:r>
            <a:endParaRPr lang="en-US" sz="4500" dirty="0">
              <a:latin typeface="Times New Roman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3274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Times New Roman"/>
                <a:cs typeface="Times New Roman"/>
              </a:rPr>
              <a:t>References</a:t>
            </a:r>
            <a:endParaRPr lang="en-US" sz="3200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199"/>
            <a:ext cx="7856415" cy="5121031"/>
          </a:xfrm>
        </p:spPr>
        <p:txBody>
          <a:bodyPr>
            <a:noAutofit/>
          </a:bodyPr>
          <a:lstStyle/>
          <a:p>
            <a:r>
              <a:rPr lang="en-US" sz="1400" dirty="0" smtClean="0">
                <a:latin typeface="Times New Roman"/>
                <a:cs typeface="Times New Roman"/>
              </a:rPr>
              <a:t>[</a:t>
            </a:r>
            <a:r>
              <a:rPr lang="en-US" sz="1400" dirty="0">
                <a:latin typeface="Times New Roman"/>
                <a:cs typeface="Times New Roman"/>
              </a:rPr>
              <a:t>1] </a:t>
            </a:r>
            <a:r>
              <a:rPr lang="en-US" sz="1400" dirty="0" err="1">
                <a:latin typeface="Times New Roman"/>
                <a:cs typeface="Times New Roman"/>
              </a:rPr>
              <a:t>Boaventura</a:t>
            </a:r>
            <a:r>
              <a:rPr lang="en-US" sz="1400" dirty="0">
                <a:latin typeface="Times New Roman"/>
                <a:cs typeface="Times New Roman"/>
              </a:rPr>
              <a:t>, </a:t>
            </a:r>
            <a:r>
              <a:rPr lang="en-US" sz="1400" dirty="0" err="1">
                <a:latin typeface="Times New Roman"/>
                <a:cs typeface="Times New Roman"/>
              </a:rPr>
              <a:t>Alírio</a:t>
            </a:r>
            <a:r>
              <a:rPr lang="en-US" sz="1400" dirty="0">
                <a:latin typeface="Times New Roman"/>
                <a:cs typeface="Times New Roman"/>
              </a:rPr>
              <a:t>, Ana </a:t>
            </a:r>
            <a:r>
              <a:rPr lang="en-US" sz="1400" dirty="0" err="1">
                <a:latin typeface="Times New Roman"/>
                <a:cs typeface="Times New Roman"/>
              </a:rPr>
              <a:t>Collado</a:t>
            </a:r>
            <a:r>
              <a:rPr lang="en-US" sz="1400" dirty="0">
                <a:latin typeface="Times New Roman"/>
                <a:cs typeface="Times New Roman"/>
              </a:rPr>
              <a:t>, </a:t>
            </a:r>
            <a:r>
              <a:rPr lang="en-US" sz="1400" dirty="0" err="1">
                <a:latin typeface="Times New Roman"/>
                <a:cs typeface="Times New Roman"/>
              </a:rPr>
              <a:t>Nuno</a:t>
            </a:r>
            <a:r>
              <a:rPr lang="en-US" sz="1400" dirty="0">
                <a:latin typeface="Times New Roman"/>
                <a:cs typeface="Times New Roman"/>
              </a:rPr>
              <a:t> B. </a:t>
            </a:r>
            <a:r>
              <a:rPr lang="en-US" sz="1400" dirty="0" err="1">
                <a:latin typeface="Times New Roman"/>
                <a:cs typeface="Times New Roman"/>
              </a:rPr>
              <a:t>Carvalho</a:t>
            </a:r>
            <a:r>
              <a:rPr lang="en-US" sz="1400" dirty="0">
                <a:latin typeface="Times New Roman"/>
                <a:cs typeface="Times New Roman"/>
              </a:rPr>
              <a:t>, and </a:t>
            </a:r>
            <a:r>
              <a:rPr lang="en-US" sz="1400" dirty="0" err="1">
                <a:latin typeface="Times New Roman"/>
                <a:cs typeface="Times New Roman"/>
              </a:rPr>
              <a:t>Apostolos</a:t>
            </a:r>
            <a:r>
              <a:rPr lang="en-US" sz="1400" dirty="0">
                <a:latin typeface="Times New Roman"/>
                <a:cs typeface="Times New Roman"/>
              </a:rPr>
              <a:t> </a:t>
            </a:r>
            <a:r>
              <a:rPr lang="en-US" sz="1400" dirty="0" err="1">
                <a:latin typeface="Times New Roman"/>
                <a:cs typeface="Times New Roman"/>
              </a:rPr>
              <a:t>Georgiadis</a:t>
            </a:r>
            <a:r>
              <a:rPr lang="en-US" sz="1400" dirty="0">
                <a:latin typeface="Times New Roman"/>
                <a:cs typeface="Times New Roman"/>
              </a:rPr>
              <a:t>. "Optimum Behavior." IEEE Microwave Magazine 6 Mar. 2013: 26-35. Print</a:t>
            </a:r>
            <a:r>
              <a:rPr lang="en-US" sz="1400" dirty="0" smtClean="0">
                <a:latin typeface="Times New Roman"/>
                <a:cs typeface="Times New Roman"/>
              </a:rPr>
              <a:t>.</a:t>
            </a:r>
          </a:p>
          <a:p>
            <a:endParaRPr lang="en-US" sz="1400" dirty="0">
              <a:latin typeface="Times New Roman"/>
              <a:cs typeface="Times New Roman"/>
            </a:endParaRPr>
          </a:p>
          <a:p>
            <a:r>
              <a:rPr lang="en-US" sz="1400" dirty="0">
                <a:latin typeface="Times New Roman"/>
                <a:cs typeface="Times New Roman"/>
              </a:rPr>
              <a:t>[2] "Sony Develops Highly Efficient Wireless Power Transfer System Based on Magnetic Resonance." News Releases. </a:t>
            </a:r>
            <a:r>
              <a:rPr lang="en-US" sz="1400" dirty="0" err="1">
                <a:latin typeface="Times New Roman"/>
                <a:cs typeface="Times New Roman"/>
              </a:rPr>
              <a:t>N.p</a:t>
            </a:r>
            <a:r>
              <a:rPr lang="en-US" sz="1400" dirty="0">
                <a:latin typeface="Times New Roman"/>
                <a:cs typeface="Times New Roman"/>
              </a:rPr>
              <a:t>., 02 Oct. 2009. Web. 20 Sept. 2013. </a:t>
            </a:r>
          </a:p>
          <a:p>
            <a:endParaRPr lang="en-US" sz="1400" dirty="0">
              <a:latin typeface="Times New Roman"/>
              <a:cs typeface="Times New Roman"/>
            </a:endParaRPr>
          </a:p>
          <a:p>
            <a:r>
              <a:rPr lang="en-US" sz="1400" dirty="0">
                <a:latin typeface="Times New Roman"/>
                <a:cs typeface="Times New Roman"/>
              </a:rPr>
              <a:t>[3] </a:t>
            </a:r>
            <a:r>
              <a:rPr lang="en-US" sz="1400" dirty="0" err="1">
                <a:latin typeface="Times New Roman"/>
                <a:cs typeface="Times New Roman"/>
              </a:rPr>
              <a:t>Nadakuduti</a:t>
            </a:r>
            <a:r>
              <a:rPr lang="en-US" sz="1400" dirty="0">
                <a:latin typeface="Times New Roman"/>
                <a:cs typeface="Times New Roman"/>
              </a:rPr>
              <a:t>,, </a:t>
            </a:r>
            <a:r>
              <a:rPr lang="en-US" sz="1400" dirty="0" err="1">
                <a:latin typeface="Times New Roman"/>
                <a:cs typeface="Times New Roman"/>
              </a:rPr>
              <a:t>Jagadish</a:t>
            </a:r>
            <a:r>
              <a:rPr lang="en-US" sz="1400" dirty="0">
                <a:latin typeface="Times New Roman"/>
                <a:cs typeface="Times New Roman"/>
              </a:rPr>
              <a:t>, Lin Lu, and Paul </a:t>
            </a:r>
            <a:r>
              <a:rPr lang="en-US" sz="1400" dirty="0" err="1">
                <a:latin typeface="Times New Roman"/>
                <a:cs typeface="Times New Roman"/>
              </a:rPr>
              <a:t>Guckian</a:t>
            </a:r>
            <a:r>
              <a:rPr lang="en-US" sz="1400" dirty="0">
                <a:latin typeface="Times New Roman"/>
                <a:cs typeface="Times New Roman"/>
              </a:rPr>
              <a:t>. "Operating Frequency Selection for Loosely Coupled Wireless Power Transfer Systems with Respect to RF Emissions and RF Exposure Requirements." (2013): 1-6. The Alliance for Wireless Power, 15 May 2013. Web. 22 Sept. 2013. </a:t>
            </a:r>
          </a:p>
          <a:p>
            <a:endParaRPr lang="en-US" sz="1400" dirty="0">
              <a:latin typeface="Times New Roman"/>
              <a:cs typeface="Times New Roman"/>
            </a:endParaRPr>
          </a:p>
          <a:p>
            <a:r>
              <a:rPr lang="en-US" sz="1400" dirty="0">
                <a:latin typeface="Times New Roman"/>
                <a:cs typeface="Times New Roman"/>
              </a:rPr>
              <a:t>[4] </a:t>
            </a:r>
            <a:r>
              <a:rPr lang="en-US" sz="1400" dirty="0" err="1">
                <a:latin typeface="Times New Roman"/>
                <a:cs typeface="Times New Roman"/>
              </a:rPr>
              <a:t>Kesler</a:t>
            </a:r>
            <a:r>
              <a:rPr lang="en-US" sz="1400" dirty="0">
                <a:latin typeface="Times New Roman"/>
                <a:cs typeface="Times New Roman"/>
              </a:rPr>
              <a:t>, Morris. "Highly Resonant Wireless Power Transfer: Safe, Efficient, and over Distance." (2013): 1-32. </a:t>
            </a:r>
            <a:r>
              <a:rPr lang="en-US" sz="1400" dirty="0" err="1">
                <a:latin typeface="Times New Roman"/>
                <a:cs typeface="Times New Roman"/>
              </a:rPr>
              <a:t>WiTricity</a:t>
            </a:r>
            <a:r>
              <a:rPr lang="en-US" sz="1400" dirty="0">
                <a:latin typeface="Times New Roman"/>
                <a:cs typeface="Times New Roman"/>
              </a:rPr>
              <a:t> Corporation, 2013. Web. 20 Sept. 2013.  </a:t>
            </a:r>
          </a:p>
          <a:p>
            <a:endParaRPr lang="en-US" sz="1400" dirty="0">
              <a:latin typeface="Times New Roman"/>
              <a:cs typeface="Times New Roman"/>
            </a:endParaRPr>
          </a:p>
          <a:p>
            <a:r>
              <a:rPr lang="en-US" sz="1400" dirty="0">
                <a:latin typeface="Times New Roman"/>
                <a:cs typeface="Times New Roman"/>
              </a:rPr>
              <a:t>[5] </a:t>
            </a:r>
            <a:r>
              <a:rPr lang="en-US" sz="1400" dirty="0" err="1">
                <a:latin typeface="Times New Roman"/>
                <a:cs typeface="Times New Roman"/>
              </a:rPr>
              <a:t>Ravaioli</a:t>
            </a:r>
            <a:r>
              <a:rPr lang="en-US" sz="1400" dirty="0">
                <a:latin typeface="Times New Roman"/>
                <a:cs typeface="Times New Roman"/>
              </a:rPr>
              <a:t>, Umberto. "9.6." </a:t>
            </a:r>
            <a:r>
              <a:rPr lang="en-US" sz="1400" i="1" dirty="0">
                <a:latin typeface="Times New Roman"/>
                <a:cs typeface="Times New Roman"/>
              </a:rPr>
              <a:t>Fundamentals of Applied Electromagnetics</a:t>
            </a:r>
            <a:r>
              <a:rPr lang="en-US" sz="1400" dirty="0">
                <a:latin typeface="Times New Roman"/>
                <a:cs typeface="Times New Roman"/>
              </a:rPr>
              <a:t>. By </a:t>
            </a:r>
            <a:r>
              <a:rPr lang="en-US" sz="1400" dirty="0" err="1">
                <a:latin typeface="Times New Roman"/>
                <a:cs typeface="Times New Roman"/>
              </a:rPr>
              <a:t>Fawwaz</a:t>
            </a:r>
            <a:r>
              <a:rPr lang="en-US" sz="1400" dirty="0">
                <a:latin typeface="Times New Roman"/>
                <a:cs typeface="Times New Roman"/>
              </a:rPr>
              <a:t> T. </a:t>
            </a:r>
            <a:r>
              <a:rPr lang="en-US" sz="1400" dirty="0" err="1">
                <a:latin typeface="Times New Roman"/>
                <a:cs typeface="Times New Roman"/>
              </a:rPr>
              <a:t>Ulaby</a:t>
            </a:r>
            <a:r>
              <a:rPr lang="en-US" sz="1400" dirty="0">
                <a:latin typeface="Times New Roman"/>
                <a:cs typeface="Times New Roman"/>
              </a:rPr>
              <a:t> and Eric </a:t>
            </a:r>
            <a:r>
              <a:rPr lang="en-US" sz="1400" dirty="0" err="1">
                <a:latin typeface="Times New Roman"/>
                <a:cs typeface="Times New Roman"/>
              </a:rPr>
              <a:t>Michielssen</a:t>
            </a:r>
            <a:r>
              <a:rPr lang="en-US" sz="1400" dirty="0">
                <a:latin typeface="Times New Roman"/>
                <a:cs typeface="Times New Roman"/>
              </a:rPr>
              <a:t>. 6th ed. </a:t>
            </a:r>
            <a:r>
              <a:rPr lang="en-US" sz="1400" dirty="0" err="1">
                <a:latin typeface="Times New Roman"/>
                <a:cs typeface="Times New Roman"/>
              </a:rPr>
              <a:t>N.p</a:t>
            </a:r>
            <a:r>
              <a:rPr lang="en-US" sz="1400" dirty="0">
                <a:latin typeface="Times New Roman"/>
                <a:cs typeface="Times New Roman"/>
              </a:rPr>
              <a:t>.: Prentice Hall, 2010. 425. Print</a:t>
            </a:r>
            <a:r>
              <a:rPr lang="en-US" sz="1400" dirty="0" smtClean="0">
                <a:latin typeface="Times New Roman"/>
                <a:cs typeface="Times New Roman"/>
              </a:rPr>
              <a:t>.</a:t>
            </a:r>
          </a:p>
          <a:p>
            <a:endParaRPr lang="en-US" sz="1400" dirty="0" smtClean="0">
              <a:latin typeface="Times New Roman"/>
              <a:cs typeface="Times New Roman"/>
            </a:endParaRPr>
          </a:p>
          <a:p>
            <a:r>
              <a:rPr lang="en-US" sz="1400" dirty="0" smtClean="0">
                <a:latin typeface="Times New Roman"/>
                <a:cs typeface="Times New Roman"/>
              </a:rPr>
              <a:t>[6] </a:t>
            </a:r>
            <a:r>
              <a:rPr lang="en-US" sz="1400" b="1" dirty="0" err="1">
                <a:solidFill>
                  <a:srgbClr val="232323"/>
                </a:solidFill>
                <a:latin typeface="Times New Roman"/>
                <a:cs typeface="Times New Roman"/>
              </a:rPr>
              <a:t>Powercast</a:t>
            </a:r>
            <a:r>
              <a:rPr lang="en-US" sz="1400" b="1" dirty="0">
                <a:solidFill>
                  <a:srgbClr val="232323"/>
                </a:solidFill>
                <a:latin typeface="Times New Roman"/>
                <a:cs typeface="Times New Roman"/>
              </a:rPr>
              <a:t> products and technology are covered by one or more of the following patents and other patents pending:</a:t>
            </a:r>
            <a:r>
              <a:rPr lang="en-US" sz="1400" dirty="0">
                <a:solidFill>
                  <a:srgbClr val="232323"/>
                </a:solidFill>
                <a:latin typeface="Times New Roman"/>
                <a:cs typeface="Times New Roman"/>
              </a:rPr>
              <a:t> 6,289,237 | 6,615,074 | 6,856,291 | 7,027,311 | 7,057,514 | 7,639,994 | 7,643,312 | 7,812,771 | 7,844,306 | 7,868,482 | 7,898,105 | 7,925,308 | </a:t>
            </a:r>
            <a:r>
              <a:rPr lang="en-US" sz="1400" dirty="0" smtClean="0">
                <a:solidFill>
                  <a:srgbClr val="232323"/>
                </a:solidFill>
                <a:latin typeface="Times New Roman"/>
                <a:cs typeface="Times New Roman"/>
              </a:rPr>
              <a:t>8,159,090</a:t>
            </a:r>
          </a:p>
          <a:p>
            <a:endParaRPr lang="en-US" sz="1400" dirty="0" smtClean="0">
              <a:solidFill>
                <a:srgbClr val="232323"/>
              </a:solidFill>
              <a:latin typeface="Times New Roman"/>
              <a:cs typeface="Times New Roman"/>
            </a:endParaRPr>
          </a:p>
          <a:p>
            <a:r>
              <a:rPr lang="en-US" sz="1400" dirty="0">
                <a:solidFill>
                  <a:srgbClr val="232323"/>
                </a:solidFill>
                <a:latin typeface="Times New Roman"/>
                <a:cs typeface="Times New Roman"/>
              </a:rPr>
              <a:t>[7</a:t>
            </a:r>
            <a:r>
              <a:rPr lang="en-US" sz="1400" dirty="0" smtClean="0">
                <a:solidFill>
                  <a:srgbClr val="232323"/>
                </a:solidFill>
                <a:latin typeface="Times New Roman"/>
                <a:cs typeface="Times New Roman"/>
              </a:rPr>
              <a:t>] </a:t>
            </a:r>
            <a:r>
              <a:rPr lang="en-US" sz="1400" dirty="0" smtClean="0">
                <a:solidFill>
                  <a:srgbClr val="232323"/>
                </a:solidFill>
                <a:latin typeface="Times New Roman"/>
                <a:cs typeface="Times New Roman"/>
                <a:hlinkClick r:id="rId2"/>
              </a:rPr>
              <a:t>http</a:t>
            </a:r>
            <a:r>
              <a:rPr lang="en-US" sz="1400" dirty="0">
                <a:solidFill>
                  <a:srgbClr val="232323"/>
                </a:solidFill>
                <a:latin typeface="Times New Roman"/>
                <a:cs typeface="Times New Roman"/>
                <a:hlinkClick r:id="rId2"/>
              </a:rPr>
              <a:t>://coffeetablescience.files.wordpress.com/2013/03/wireless-</a:t>
            </a:r>
            <a:r>
              <a:rPr lang="en-US" sz="1400" dirty="0" smtClean="0">
                <a:solidFill>
                  <a:srgbClr val="232323"/>
                </a:solidFill>
                <a:latin typeface="Times New Roman"/>
                <a:cs typeface="Times New Roman"/>
                <a:hlinkClick r:id="rId2"/>
              </a:rPr>
              <a:t>power.jpg</a:t>
            </a:r>
            <a:r>
              <a:rPr lang="en-US" sz="1400" dirty="0" smtClean="0">
                <a:solidFill>
                  <a:srgbClr val="232323"/>
                </a:solidFill>
                <a:latin typeface="Times New Roman"/>
                <a:cs typeface="Times New Roman"/>
              </a:rPr>
              <a:t> (</a:t>
            </a:r>
            <a:r>
              <a:rPr lang="en-US" sz="1400" dirty="0">
                <a:solidFill>
                  <a:srgbClr val="232323"/>
                </a:solidFill>
                <a:latin typeface="Times New Roman"/>
                <a:cs typeface="Times New Roman"/>
              </a:rPr>
              <a:t>Picture from page 1 </a:t>
            </a:r>
            <a:r>
              <a:rPr lang="en-US" sz="1400" dirty="0" smtClean="0">
                <a:solidFill>
                  <a:srgbClr val="232323"/>
                </a:solidFill>
                <a:latin typeface="Times New Roman"/>
                <a:cs typeface="Times New Roman"/>
              </a:rPr>
              <a:t>)</a:t>
            </a:r>
            <a:endParaRPr lang="en-US" sz="1400" dirty="0">
              <a:solidFill>
                <a:srgbClr val="232323"/>
              </a:solidFill>
              <a:latin typeface="Times New Roman"/>
              <a:cs typeface="Times New Roman"/>
            </a:endParaRPr>
          </a:p>
          <a:p>
            <a:endParaRPr lang="en-US" sz="1400" dirty="0">
              <a:latin typeface="Times New Roman"/>
              <a:cs typeface="Times New Roman"/>
            </a:endParaRPr>
          </a:p>
          <a:p>
            <a:endParaRPr lang="en-US" sz="1400" dirty="0">
              <a:solidFill>
                <a:srgbClr val="232323"/>
              </a:solidFill>
              <a:latin typeface="Times New Roman"/>
              <a:cs typeface="Times New Roman"/>
            </a:endParaRPr>
          </a:p>
          <a:p>
            <a:endParaRPr lang="en-US" sz="1400" dirty="0">
              <a:latin typeface="Times New Roman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690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899870"/>
            <a:ext cx="7620000" cy="1143000"/>
          </a:xfrm>
        </p:spPr>
        <p:txBody>
          <a:bodyPr/>
          <a:lstStyle/>
          <a:p>
            <a:r>
              <a:rPr lang="en-US" sz="3200" dirty="0" smtClean="0">
                <a:latin typeface="Times New Roman"/>
                <a:cs typeface="Times New Roman"/>
              </a:rPr>
              <a:t>Motivation Cont.</a:t>
            </a:r>
            <a:endParaRPr lang="en-US" sz="3200" dirty="0">
              <a:latin typeface="Times New Roman"/>
              <a:cs typeface="Times New Roman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4800185"/>
              </p:ext>
            </p:extLst>
          </p:nvPr>
        </p:nvGraphicFramePr>
        <p:xfrm>
          <a:off x="-2" y="2178537"/>
          <a:ext cx="8440616" cy="4679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0308"/>
                <a:gridCol w="4220308"/>
              </a:tblGrid>
              <a:tr h="34978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/>
                          <a:cs typeface="Times New Roman"/>
                        </a:rPr>
                        <a:t>Advantages</a:t>
                      </a:r>
                      <a:endParaRPr lang="en-US" sz="14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/>
                          <a:cs typeface="Times New Roman"/>
                        </a:rPr>
                        <a:t>Disadvantages</a:t>
                      </a:r>
                      <a:endParaRPr lang="en-US" sz="14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1103913"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The range of our system is 1.5 meters, this is over a meter farther than the competition</a:t>
                      </a:r>
                      <a:endParaRPr lang="en-US" sz="14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antenna alignment (The power received by the receiver will decrease if the antenna are not aligned at optimal angles. This may reduce the effective range are to below 1.5 meters</a:t>
                      </a:r>
                      <a:endParaRPr lang="en-US" sz="14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886036"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True freedom with the device. This is because the device does not have to be within centimeters of the transmitting source</a:t>
                      </a:r>
                      <a:endParaRPr lang="en-US" sz="14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Low overall efficiency when charging only one device</a:t>
                      </a:r>
                      <a:endParaRPr lang="en-US" sz="14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7262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Times New Roman"/>
                          <a:cs typeface="Times New Roman"/>
                        </a:rPr>
                        <a:t>Reduces the number of wires running into the center of your room</a:t>
                      </a:r>
                      <a:endParaRPr lang="en-US" sz="14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kern="1200" dirty="0" smtClean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No micro-controller controlling the system      (no</a:t>
                      </a:r>
                      <a:r>
                        <a:rPr lang="en-US" sz="1400" u="none" strike="noStrike" kern="1200" baseline="0" dirty="0" smtClean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 stand-by state or protection state)</a:t>
                      </a:r>
                      <a:endParaRPr lang="en-US" sz="1400" u="none" strike="noStrike" kern="1200" dirty="0" smtClean="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/>
                </a:tc>
              </a:tr>
              <a:tr h="653632"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Versatility of being able to still use your phone in a comfortable manner</a:t>
                      </a:r>
                      <a:endParaRPr lang="en-US" sz="14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610058"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Device uses 915MHz to transmit the power instead of induction charging</a:t>
                      </a:r>
                      <a:endParaRPr lang="en-US" sz="14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4978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/>
                          <a:cs typeface="Times New Roman"/>
                        </a:rPr>
                        <a:t>Ability</a:t>
                      </a:r>
                      <a:r>
                        <a:rPr lang="en-US" sz="1400" baseline="0" dirty="0" smtClean="0">
                          <a:latin typeface="Times New Roman"/>
                          <a:cs typeface="Times New Roman"/>
                        </a:rPr>
                        <a:t> to charge multiple devices</a:t>
                      </a:r>
                      <a:endParaRPr lang="en-US" sz="14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835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717471"/>
            <a:ext cx="8229600" cy="1143000"/>
          </a:xfrm>
        </p:spPr>
        <p:txBody>
          <a:bodyPr/>
          <a:lstStyle/>
          <a:p>
            <a:r>
              <a:rPr lang="en-US" sz="3200" dirty="0" smtClean="0">
                <a:latin typeface="Times New Roman"/>
                <a:cs typeface="Times New Roman"/>
              </a:rPr>
              <a:t>Motivation Cont.</a:t>
            </a:r>
            <a:endParaRPr lang="en-US" sz="3200" dirty="0">
              <a:latin typeface="Times New Roman"/>
              <a:cs typeface="Times New Roman"/>
            </a:endParaRPr>
          </a:p>
        </p:txBody>
      </p:sp>
      <p:pic>
        <p:nvPicPr>
          <p:cNvPr id="10" name="Picture 9" descr="Charge_multiple_devic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2081443"/>
            <a:ext cx="6477000" cy="406664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2199206" y="4398205"/>
            <a:ext cx="4049194" cy="116666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57200" y="6148362"/>
            <a:ext cx="6379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Survey Question: How many devices do you/would you charge at the same time with your wireless charger?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267200" y="5836138"/>
            <a:ext cx="2667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u="sng" dirty="0">
                <a:hlinkClick r:id="rId4"/>
              </a:rPr>
              <a:t>http://www.a4wp.org/A4WP_WPS2012_Presentation.pdf</a:t>
            </a:r>
            <a:r>
              <a:rPr lang="en-US" sz="800" dirty="0"/>
              <a:t> 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040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1107830"/>
            <a:ext cx="7620000" cy="1143000"/>
          </a:xfrm>
        </p:spPr>
        <p:txBody>
          <a:bodyPr/>
          <a:lstStyle/>
          <a:p>
            <a:r>
              <a:rPr lang="en-US" sz="3200" dirty="0" smtClean="0">
                <a:latin typeface="Times New Roman"/>
                <a:cs typeface="Times New Roman"/>
              </a:rPr>
              <a:t>ISM Band</a:t>
            </a:r>
            <a:endParaRPr lang="en-US" sz="3200" dirty="0">
              <a:latin typeface="Times New Roman"/>
              <a:cs typeface="Times New Roman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3345165"/>
              </p:ext>
            </p:extLst>
          </p:nvPr>
        </p:nvGraphicFramePr>
        <p:xfrm>
          <a:off x="304800" y="2268415"/>
          <a:ext cx="5230446" cy="426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5223"/>
                <a:gridCol w="2615223"/>
              </a:tblGrid>
              <a:tr h="33363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/>
                          <a:cs typeface="Times New Roman"/>
                        </a:rPr>
                        <a:t>ISM Band Frequency</a:t>
                      </a:r>
                      <a:endParaRPr lang="en-US" sz="16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/>
                          <a:cs typeface="Times New Roman"/>
                        </a:rPr>
                        <a:t>Typical Use</a:t>
                      </a:r>
                      <a:endParaRPr lang="en-US" sz="16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33635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/>
                          <a:cs typeface="Times New Roman"/>
                        </a:rPr>
                        <a:t>6.765 MHz</a:t>
                      </a:r>
                      <a:r>
                        <a:rPr lang="en-US" sz="1600" baseline="0" dirty="0" smtClean="0">
                          <a:latin typeface="Times New Roman"/>
                          <a:cs typeface="Times New Roman"/>
                        </a:rPr>
                        <a:t> – 6.795 MHz</a:t>
                      </a:r>
                      <a:endParaRPr lang="en-US" sz="16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33635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/>
                          <a:cs typeface="Times New Roman"/>
                        </a:rPr>
                        <a:t>13.553 MHz</a:t>
                      </a:r>
                      <a:r>
                        <a:rPr lang="en-US" sz="1600" baseline="0" dirty="0" smtClean="0">
                          <a:latin typeface="Times New Roman"/>
                          <a:cs typeface="Times New Roman"/>
                        </a:rPr>
                        <a:t> – 13.567 MHz</a:t>
                      </a:r>
                      <a:endParaRPr lang="en-US" sz="16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/>
                          <a:cs typeface="Times New Roman"/>
                        </a:rPr>
                        <a:t>RFID(Passports, smart cards)</a:t>
                      </a:r>
                      <a:endParaRPr lang="en-US" sz="16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33635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/>
                          <a:cs typeface="Times New Roman"/>
                        </a:rPr>
                        <a:t>26.957 MHz</a:t>
                      </a:r>
                      <a:r>
                        <a:rPr lang="en-US" sz="1600" baseline="0" dirty="0" smtClean="0">
                          <a:latin typeface="Times New Roman"/>
                          <a:cs typeface="Times New Roman"/>
                        </a:rPr>
                        <a:t> – 27.283 MHz</a:t>
                      </a:r>
                      <a:endParaRPr lang="en-US" sz="16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33635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/>
                          <a:cs typeface="Times New Roman"/>
                        </a:rPr>
                        <a:t>40.660 MHz</a:t>
                      </a:r>
                      <a:r>
                        <a:rPr lang="en-US" sz="1600" baseline="0" dirty="0" smtClean="0">
                          <a:latin typeface="Times New Roman"/>
                          <a:cs typeface="Times New Roman"/>
                        </a:rPr>
                        <a:t> – 40.700 MHz</a:t>
                      </a:r>
                      <a:endParaRPr lang="en-US" sz="16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521019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/>
                          <a:cs typeface="Times New Roman"/>
                        </a:rPr>
                        <a:t>902.000 MHz</a:t>
                      </a:r>
                      <a:r>
                        <a:rPr lang="en-US" sz="1600" baseline="0" dirty="0" smtClean="0">
                          <a:latin typeface="Times New Roman"/>
                          <a:cs typeface="Times New Roman"/>
                        </a:rPr>
                        <a:t> – 928.000 MHz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aseline="0" dirty="0" smtClean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33635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/>
                          <a:cs typeface="Times New Roman"/>
                        </a:rPr>
                        <a:t>2.400 GHz</a:t>
                      </a:r>
                      <a:r>
                        <a:rPr lang="en-US" sz="1600" baseline="0" dirty="0" smtClean="0">
                          <a:latin typeface="Times New Roman"/>
                          <a:cs typeface="Times New Roman"/>
                        </a:rPr>
                        <a:t> – 2.500 GHz</a:t>
                      </a:r>
                      <a:endParaRPr lang="en-US" sz="16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Times New Roman"/>
                          <a:cs typeface="Times New Roman"/>
                        </a:rPr>
                        <a:t>Bluetooth,WiFi</a:t>
                      </a:r>
                      <a:r>
                        <a:rPr lang="en-US" sz="1600" dirty="0" smtClean="0">
                          <a:latin typeface="Times New Roman"/>
                          <a:cs typeface="Times New Roman"/>
                        </a:rPr>
                        <a:t>, microwave</a:t>
                      </a:r>
                      <a:endParaRPr lang="en-US" sz="16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33635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/>
                          <a:cs typeface="Times New Roman"/>
                        </a:rPr>
                        <a:t>5.725 GHz</a:t>
                      </a:r>
                      <a:r>
                        <a:rPr lang="en-US" sz="1600" baseline="0" dirty="0" smtClean="0">
                          <a:latin typeface="Times New Roman"/>
                          <a:cs typeface="Times New Roman"/>
                        </a:rPr>
                        <a:t> – 5.875 GHz</a:t>
                      </a:r>
                      <a:endParaRPr lang="en-US" sz="16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Times New Roman"/>
                          <a:cs typeface="Times New Roman"/>
                        </a:rPr>
                        <a:t>WiFi</a:t>
                      </a:r>
                      <a:r>
                        <a:rPr lang="en-US" sz="1600" dirty="0" smtClean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lang="en-US" sz="1600" baseline="0" dirty="0" smtClean="0">
                          <a:latin typeface="Times New Roman"/>
                          <a:cs typeface="Times New Roman"/>
                        </a:rPr>
                        <a:t> cordless phones</a:t>
                      </a:r>
                      <a:endParaRPr lang="en-US" sz="16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33635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/>
                          <a:cs typeface="Times New Roman"/>
                        </a:rPr>
                        <a:t>24.000 GHz – 24.250 GHz</a:t>
                      </a:r>
                      <a:endParaRPr lang="en-US" sz="16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33635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/>
                          <a:cs typeface="Times New Roman"/>
                        </a:rPr>
                        <a:t>61.000 GHz – 61.500 GHz</a:t>
                      </a:r>
                      <a:endParaRPr lang="en-US" sz="16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33635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/>
                          <a:cs typeface="Times New Roman"/>
                        </a:rPr>
                        <a:t>122.000 GHz – 123.000 GHz</a:t>
                      </a:r>
                      <a:endParaRPr lang="en-US" sz="16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33635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/>
                          <a:cs typeface="Times New Roman"/>
                        </a:rPr>
                        <a:t>244.000 GHz – 246.000 GHz</a:t>
                      </a:r>
                      <a:endParaRPr lang="en-US" sz="1600" baseline="0" dirty="0" smtClean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aseline="0" dirty="0" smtClean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646615" y="2250830"/>
            <a:ext cx="28851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The ISM (Industrial, Scientific, Medical) Bands are reserved for unlicensed RF systems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All Frequencies are controlled by the Federal Communications Commission (FCC)</a:t>
            </a: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13" name="Picture 4" descr="http://www.suasnews.com/wp-content/uploads/2011/09/fcc-log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99927" y="4549499"/>
            <a:ext cx="2177273" cy="2198922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309685" y="6581234"/>
            <a:ext cx="7747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FCC.gov</a:t>
            </a:r>
            <a:endParaRPr lang="en-US" sz="800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075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ISM BAN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54723"/>
            <a:ext cx="9144000" cy="5803277"/>
          </a:xfrm>
          <a:prstGeom prst="rect">
            <a:avLst/>
          </a:prstGeom>
        </p:spPr>
      </p:pic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320429" y="35169"/>
            <a:ext cx="6508377" cy="1143000"/>
          </a:xfrm>
        </p:spPr>
        <p:txBody>
          <a:bodyPr/>
          <a:lstStyle/>
          <a:p>
            <a:r>
              <a:rPr lang="en-US" sz="3200" dirty="0" smtClean="0">
                <a:latin typeface="Times New Roman"/>
                <a:cs typeface="Times New Roman"/>
              </a:rPr>
              <a:t>ISM Band</a:t>
            </a:r>
            <a:endParaRPr lang="en-US" sz="3200" dirty="0">
              <a:latin typeface="Times New Roman"/>
              <a:cs typeface="Times New Roman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648200" y="2667000"/>
            <a:ext cx="152400" cy="762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477000" y="2667000"/>
            <a:ext cx="152400" cy="762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610600" y="2667000"/>
            <a:ext cx="152400" cy="762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048000" y="3352800"/>
            <a:ext cx="152400" cy="762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172200" y="5486400"/>
            <a:ext cx="152400" cy="762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257800" y="4038600"/>
            <a:ext cx="152400" cy="762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305800" y="4038600"/>
            <a:ext cx="152400" cy="762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114800" y="4724400"/>
            <a:ext cx="152400" cy="762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305800" y="4724400"/>
            <a:ext cx="152400" cy="762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229600" y="5486400"/>
            <a:ext cx="152400" cy="762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191000" y="5486400"/>
            <a:ext cx="152400" cy="762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019800" y="6553200"/>
            <a:ext cx="29718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u="sng" dirty="0">
                <a:hlinkClick r:id="rId3"/>
              </a:rPr>
              <a:t>http://www.ntia.doc.gov/files/ntia/publications/2003-allochrt.pdf</a:t>
            </a:r>
            <a:endParaRPr lang="en-US" sz="8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345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64869"/>
            <a:ext cx="7620000" cy="1143000"/>
          </a:xfrm>
        </p:spPr>
        <p:txBody>
          <a:bodyPr/>
          <a:lstStyle/>
          <a:p>
            <a:r>
              <a:rPr lang="en-US" sz="3200" dirty="0" smtClean="0">
                <a:latin typeface="Times New Roman"/>
                <a:cs typeface="Times New Roman"/>
              </a:rPr>
              <a:t>FCC Regulations and A4WP</a:t>
            </a:r>
            <a:endParaRPr lang="en-US" sz="3200" dirty="0">
              <a:latin typeface="Times New Roman"/>
              <a:cs typeface="Times New Roman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261815" y="1981776"/>
            <a:ext cx="4038600" cy="4525963"/>
          </a:xfrm>
        </p:spPr>
        <p:txBody>
          <a:bodyPr>
            <a:normAutofit/>
          </a:bodyPr>
          <a:lstStyle/>
          <a:p>
            <a:r>
              <a:rPr lang="en-US" sz="1800" dirty="0" smtClean="0">
                <a:latin typeface="Times New Roman"/>
                <a:cs typeface="Times New Roman"/>
              </a:rPr>
              <a:t>Maximum Power rating is 1W (30dBm)</a:t>
            </a:r>
          </a:p>
          <a:p>
            <a:r>
              <a:rPr lang="en-US" sz="1800" dirty="0" smtClean="0">
                <a:latin typeface="Times New Roman"/>
                <a:cs typeface="Times New Roman"/>
              </a:rPr>
              <a:t>Maximum Effective Isotropic Radiated Power (EIRP) 4W (36dBm)</a:t>
            </a:r>
          </a:p>
          <a:p>
            <a:endParaRPr lang="en-US" sz="1800" dirty="0">
              <a:latin typeface="Times New Roman"/>
              <a:cs typeface="Times New Roman"/>
            </a:endParaRPr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300415" y="1973961"/>
            <a:ext cx="4038600" cy="4525963"/>
          </a:xfrm>
        </p:spPr>
        <p:txBody>
          <a:bodyPr>
            <a:normAutofit/>
          </a:bodyPr>
          <a:lstStyle/>
          <a:p>
            <a:r>
              <a:rPr lang="en-US" sz="1800" dirty="0" smtClean="0">
                <a:latin typeface="Times New Roman"/>
                <a:cs typeface="Times New Roman"/>
              </a:rPr>
              <a:t>Alliance for Wireless Power is a group that is fighting for standards in the wireless power transfer realm.</a:t>
            </a:r>
          </a:p>
          <a:p>
            <a:r>
              <a:rPr lang="en-US" sz="1800" dirty="0" smtClean="0">
                <a:latin typeface="Times New Roman"/>
                <a:cs typeface="Times New Roman"/>
              </a:rPr>
              <a:t>Members include – Intel, Qualcomm, LG, Samsung, HTC, Etc. </a:t>
            </a:r>
          </a:p>
          <a:p>
            <a:r>
              <a:rPr lang="en-US" sz="1800" dirty="0" smtClean="0">
                <a:latin typeface="Times New Roman"/>
                <a:cs typeface="Times New Roman"/>
              </a:rPr>
              <a:t>Specification of this group have yet to be released to the public</a:t>
            </a:r>
          </a:p>
          <a:p>
            <a:pPr lvl="1"/>
            <a:r>
              <a:rPr lang="en-US" sz="1800" dirty="0" smtClean="0">
                <a:latin typeface="Times New Roman"/>
                <a:cs typeface="Times New Roman"/>
              </a:rPr>
              <a:t>Emphasis on modes of operation</a:t>
            </a:r>
          </a:p>
          <a:p>
            <a:pPr lvl="2"/>
            <a:r>
              <a:rPr lang="en-US" sz="1800" dirty="0" smtClean="0">
                <a:latin typeface="Times New Roman"/>
                <a:cs typeface="Times New Roman"/>
              </a:rPr>
              <a:t>Transmitter – Off, Stand-by, Power Transfer</a:t>
            </a:r>
          </a:p>
          <a:p>
            <a:pPr lvl="2"/>
            <a:r>
              <a:rPr lang="en-US" sz="1800" dirty="0" smtClean="0">
                <a:latin typeface="Times New Roman"/>
                <a:cs typeface="Times New Roman"/>
              </a:rPr>
              <a:t>Receiver – Off, On, Protection </a:t>
            </a:r>
            <a:endParaRPr lang="en-US" sz="1800" dirty="0">
              <a:latin typeface="Times New Roman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63076" y="1400908"/>
            <a:ext cx="143607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latin typeface="Times New Roman"/>
                <a:cs typeface="Times New Roman"/>
              </a:rPr>
              <a:t>FCC</a:t>
            </a:r>
            <a:endParaRPr lang="en-US" sz="3200" b="1" u="sng" dirty="0">
              <a:latin typeface="Times New Roman"/>
              <a:cs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02030" y="1365739"/>
            <a:ext cx="15318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>
                <a:latin typeface="Times New Roman"/>
                <a:cs typeface="Times New Roman"/>
              </a:rPr>
              <a:t>A4WP</a:t>
            </a:r>
            <a:endParaRPr lang="en-US" sz="3600" b="1" u="sng" dirty="0">
              <a:latin typeface="Times New Roman"/>
              <a:cs typeface="Times New Roman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258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Times New Roman"/>
                <a:cs typeface="Times New Roman"/>
              </a:rPr>
              <a:t>Project Summary</a:t>
            </a:r>
            <a:endParaRPr lang="en-US" sz="3200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1800" dirty="0" smtClean="0">
              <a:latin typeface="Times New Roman"/>
              <a:cs typeface="Times New Roman"/>
            </a:endParaRPr>
          </a:p>
          <a:p>
            <a:r>
              <a:rPr lang="en-US" sz="1800" dirty="0" smtClean="0">
                <a:latin typeface="Times New Roman"/>
                <a:cs typeface="Times New Roman"/>
              </a:rPr>
              <a:t>System 1 </a:t>
            </a:r>
          </a:p>
          <a:p>
            <a:endParaRPr lang="en-US" sz="1800" dirty="0">
              <a:latin typeface="Times New Roman"/>
              <a:cs typeface="Times New Roman"/>
            </a:endParaRPr>
          </a:p>
          <a:p>
            <a:endParaRPr lang="en-US" sz="1800" dirty="0" smtClean="0">
              <a:latin typeface="Times New Roman"/>
              <a:cs typeface="Times New Roman"/>
            </a:endParaRPr>
          </a:p>
          <a:p>
            <a:pPr>
              <a:buNone/>
            </a:pPr>
            <a:endParaRPr lang="en-US" sz="1800" dirty="0" smtClean="0">
              <a:latin typeface="Times New Roman"/>
              <a:cs typeface="Times New Roman"/>
            </a:endParaRPr>
          </a:p>
          <a:p>
            <a:pPr>
              <a:buNone/>
            </a:pPr>
            <a:endParaRPr lang="en-US" sz="1800" dirty="0">
              <a:latin typeface="Times New Roman"/>
              <a:cs typeface="Times New Roman"/>
            </a:endParaRPr>
          </a:p>
          <a:p>
            <a:pPr>
              <a:buNone/>
            </a:pPr>
            <a:endParaRPr lang="en-US" sz="1800" dirty="0" smtClean="0">
              <a:latin typeface="Times New Roman"/>
              <a:cs typeface="Times New Roman"/>
            </a:endParaRPr>
          </a:p>
          <a:p>
            <a:r>
              <a:rPr lang="en-US" sz="1800" dirty="0" smtClean="0">
                <a:latin typeface="Times New Roman"/>
                <a:cs typeface="Times New Roman"/>
              </a:rPr>
              <a:t>System 2 </a:t>
            </a:r>
            <a:endParaRPr lang="en-US" sz="1800" dirty="0">
              <a:latin typeface="Times New Roman"/>
              <a:cs typeface="Times New Roman"/>
            </a:endParaRPr>
          </a:p>
        </p:txBody>
      </p:sp>
      <p:pic>
        <p:nvPicPr>
          <p:cNvPr id="4" name="Picture 3" descr="WPTS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447800"/>
            <a:ext cx="5480304" cy="2267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WPTS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3886200"/>
            <a:ext cx="5480304" cy="2170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057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1890</TotalTime>
  <Words>1703</Words>
  <Application>Microsoft Macintosh PowerPoint</Application>
  <PresentationFormat>On-screen Show (4:3)</PresentationFormat>
  <Paragraphs>312</Paragraphs>
  <Slides>37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Adjacency</vt:lpstr>
      <vt:lpstr>Wireless Power Transfer System</vt:lpstr>
      <vt:lpstr>Outline</vt:lpstr>
      <vt:lpstr>Motivation</vt:lpstr>
      <vt:lpstr>Motivation Cont.</vt:lpstr>
      <vt:lpstr>Motivation Cont.</vt:lpstr>
      <vt:lpstr>ISM Band</vt:lpstr>
      <vt:lpstr>ISM Band</vt:lpstr>
      <vt:lpstr>FCC Regulations and A4WP</vt:lpstr>
      <vt:lpstr>Project Summary</vt:lpstr>
      <vt:lpstr>System 1</vt:lpstr>
      <vt:lpstr>Putting Efficiency into Perspective</vt:lpstr>
      <vt:lpstr>System 2</vt:lpstr>
      <vt:lpstr>Detailed Description</vt:lpstr>
      <vt:lpstr>System 1</vt:lpstr>
      <vt:lpstr>Transmitter Circuit</vt:lpstr>
      <vt:lpstr>RF Oscillator </vt:lpstr>
      <vt:lpstr>Power Amplifier</vt:lpstr>
      <vt:lpstr>Transmitting Antenna</vt:lpstr>
      <vt:lpstr>Receiver Circuit</vt:lpstr>
      <vt:lpstr>Receiving Antenna</vt:lpstr>
      <vt:lpstr>Power Amplifier</vt:lpstr>
      <vt:lpstr>Rectifier Circuit</vt:lpstr>
      <vt:lpstr>Rectifier Circuit</vt:lpstr>
      <vt:lpstr>Rectifier Circuit</vt:lpstr>
      <vt:lpstr>System 2</vt:lpstr>
      <vt:lpstr>RF Oscillator</vt:lpstr>
      <vt:lpstr>RF amplifier</vt:lpstr>
      <vt:lpstr>Transmitter’s Antenna</vt:lpstr>
      <vt:lpstr>Receiver’s Rectenna</vt:lpstr>
      <vt:lpstr>Design Consideration</vt:lpstr>
      <vt:lpstr>Antenna &amp; Impedance Matching Network</vt:lpstr>
      <vt:lpstr>Rectifier Circuit</vt:lpstr>
      <vt:lpstr>Low-pass Filter</vt:lpstr>
      <vt:lpstr>Equipment &amp; Parts List </vt:lpstr>
      <vt:lpstr>Schedule of Tasks</vt:lpstr>
      <vt:lpstr>Questions?</vt:lpstr>
      <vt:lpstr>References</vt:lpstr>
    </vt:vector>
  </TitlesOfParts>
  <Company>Bradley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Wireless Power Transfer System</dc:title>
  <dc:creator>Sergio Sanchez</dc:creator>
  <cp:lastModifiedBy>Sergio Sanchez</cp:lastModifiedBy>
  <cp:revision>77</cp:revision>
  <dcterms:created xsi:type="dcterms:W3CDTF">2013-11-17T23:33:12Z</dcterms:created>
  <dcterms:modified xsi:type="dcterms:W3CDTF">2013-11-21T15:36:19Z</dcterms:modified>
</cp:coreProperties>
</file>