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82" r:id="rId5"/>
    <p:sldId id="259" r:id="rId6"/>
    <p:sldId id="265" r:id="rId7"/>
    <p:sldId id="267" r:id="rId8"/>
    <p:sldId id="266" r:id="rId9"/>
    <p:sldId id="260" r:id="rId10"/>
    <p:sldId id="279" r:id="rId11"/>
    <p:sldId id="268" r:id="rId12"/>
    <p:sldId id="269" r:id="rId13"/>
    <p:sldId id="271" r:id="rId14"/>
    <p:sldId id="289" r:id="rId15"/>
    <p:sldId id="270" r:id="rId16"/>
    <p:sldId id="272" r:id="rId17"/>
    <p:sldId id="273" r:id="rId18"/>
    <p:sldId id="274" r:id="rId19"/>
    <p:sldId id="275" r:id="rId20"/>
    <p:sldId id="262" r:id="rId21"/>
    <p:sldId id="278" r:id="rId22"/>
    <p:sldId id="263" r:id="rId23"/>
    <p:sldId id="264" r:id="rId24"/>
    <p:sldId id="281" r:id="rId25"/>
    <p:sldId id="284" r:id="rId26"/>
    <p:sldId id="285" r:id="rId27"/>
    <p:sldId id="286" r:id="rId28"/>
    <p:sldId id="290" r:id="rId29"/>
    <p:sldId id="292" r:id="rId30"/>
    <p:sldId id="291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12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8" y="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lemke\AppData\Local\Temp\VHz_Ratio_valu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V/F Ratio </a:t>
            </a:r>
            <a:r>
              <a:rPr lang="en-US" dirty="0"/>
              <a:t>0 to 60Hz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Sheet2!$A$1:$A$60</c:f>
              <c:numCache>
                <c:formatCode>General</c:formatCode>
                <c:ptCount val="60"/>
                <c:pt idx="0">
                  <c:v>60</c:v>
                </c:pt>
                <c:pt idx="1">
                  <c:v>59</c:v>
                </c:pt>
                <c:pt idx="2">
                  <c:v>58</c:v>
                </c:pt>
                <c:pt idx="3">
                  <c:v>57</c:v>
                </c:pt>
                <c:pt idx="4">
                  <c:v>56</c:v>
                </c:pt>
                <c:pt idx="5">
                  <c:v>55</c:v>
                </c:pt>
                <c:pt idx="6">
                  <c:v>54</c:v>
                </c:pt>
                <c:pt idx="7">
                  <c:v>53</c:v>
                </c:pt>
                <c:pt idx="8">
                  <c:v>52</c:v>
                </c:pt>
                <c:pt idx="9">
                  <c:v>51</c:v>
                </c:pt>
                <c:pt idx="10">
                  <c:v>50</c:v>
                </c:pt>
                <c:pt idx="11">
                  <c:v>49</c:v>
                </c:pt>
                <c:pt idx="12">
                  <c:v>48</c:v>
                </c:pt>
                <c:pt idx="13">
                  <c:v>47</c:v>
                </c:pt>
                <c:pt idx="14">
                  <c:v>46</c:v>
                </c:pt>
                <c:pt idx="15">
                  <c:v>45</c:v>
                </c:pt>
                <c:pt idx="16">
                  <c:v>44</c:v>
                </c:pt>
                <c:pt idx="17">
                  <c:v>43</c:v>
                </c:pt>
                <c:pt idx="18">
                  <c:v>42</c:v>
                </c:pt>
                <c:pt idx="19">
                  <c:v>41</c:v>
                </c:pt>
                <c:pt idx="20">
                  <c:v>40</c:v>
                </c:pt>
                <c:pt idx="21">
                  <c:v>39</c:v>
                </c:pt>
                <c:pt idx="22">
                  <c:v>38</c:v>
                </c:pt>
                <c:pt idx="23">
                  <c:v>37</c:v>
                </c:pt>
                <c:pt idx="24">
                  <c:v>36</c:v>
                </c:pt>
                <c:pt idx="25">
                  <c:v>35</c:v>
                </c:pt>
                <c:pt idx="26">
                  <c:v>34</c:v>
                </c:pt>
                <c:pt idx="27">
                  <c:v>33</c:v>
                </c:pt>
                <c:pt idx="28">
                  <c:v>32</c:v>
                </c:pt>
                <c:pt idx="29">
                  <c:v>31</c:v>
                </c:pt>
                <c:pt idx="30">
                  <c:v>30</c:v>
                </c:pt>
                <c:pt idx="31">
                  <c:v>29</c:v>
                </c:pt>
                <c:pt idx="32">
                  <c:v>28</c:v>
                </c:pt>
                <c:pt idx="33">
                  <c:v>27</c:v>
                </c:pt>
                <c:pt idx="34">
                  <c:v>26</c:v>
                </c:pt>
                <c:pt idx="35">
                  <c:v>25</c:v>
                </c:pt>
                <c:pt idx="36">
                  <c:v>24</c:v>
                </c:pt>
                <c:pt idx="37">
                  <c:v>23</c:v>
                </c:pt>
                <c:pt idx="38">
                  <c:v>22</c:v>
                </c:pt>
                <c:pt idx="39">
                  <c:v>21</c:v>
                </c:pt>
                <c:pt idx="40">
                  <c:v>20</c:v>
                </c:pt>
                <c:pt idx="41">
                  <c:v>19</c:v>
                </c:pt>
                <c:pt idx="42">
                  <c:v>18</c:v>
                </c:pt>
                <c:pt idx="43">
                  <c:v>17</c:v>
                </c:pt>
                <c:pt idx="44">
                  <c:v>16</c:v>
                </c:pt>
                <c:pt idx="45">
                  <c:v>15</c:v>
                </c:pt>
                <c:pt idx="46">
                  <c:v>14</c:v>
                </c:pt>
                <c:pt idx="47">
                  <c:v>13</c:v>
                </c:pt>
                <c:pt idx="48">
                  <c:v>12</c:v>
                </c:pt>
                <c:pt idx="49">
                  <c:v>11</c:v>
                </c:pt>
                <c:pt idx="50">
                  <c:v>10</c:v>
                </c:pt>
                <c:pt idx="51">
                  <c:v>9</c:v>
                </c:pt>
                <c:pt idx="52">
                  <c:v>8</c:v>
                </c:pt>
                <c:pt idx="53">
                  <c:v>7</c:v>
                </c:pt>
                <c:pt idx="54">
                  <c:v>6</c:v>
                </c:pt>
                <c:pt idx="55">
                  <c:v>5</c:v>
                </c:pt>
                <c:pt idx="56">
                  <c:v>4</c:v>
                </c:pt>
                <c:pt idx="57">
                  <c:v>3</c:v>
                </c:pt>
                <c:pt idx="58">
                  <c:v>2</c:v>
                </c:pt>
                <c:pt idx="59">
                  <c:v>1</c:v>
                </c:pt>
              </c:numCache>
            </c:numRef>
          </c:xVal>
          <c:yVal>
            <c:numRef>
              <c:f>Sheet2!$B$1:$B$60</c:f>
              <c:numCache>
                <c:formatCode>General</c:formatCode>
                <c:ptCount val="60"/>
                <c:pt idx="0">
                  <c:v>0.73340000000000005</c:v>
                </c:pt>
                <c:pt idx="1">
                  <c:v>0.70940000000000003</c:v>
                </c:pt>
                <c:pt idx="2">
                  <c:v>0.69250000000000023</c:v>
                </c:pt>
                <c:pt idx="3">
                  <c:v>0.68030000000000024</c:v>
                </c:pt>
                <c:pt idx="4">
                  <c:v>0.66210000000000024</c:v>
                </c:pt>
                <c:pt idx="5">
                  <c:v>0.65080000000000038</c:v>
                </c:pt>
                <c:pt idx="6">
                  <c:v>0.63800000000000023</c:v>
                </c:pt>
                <c:pt idx="7">
                  <c:v>0.62380000000000024</c:v>
                </c:pt>
                <c:pt idx="8">
                  <c:v>0.60940000000000005</c:v>
                </c:pt>
                <c:pt idx="9">
                  <c:v>0.59680000000000022</c:v>
                </c:pt>
                <c:pt idx="10">
                  <c:v>0.58560000000000023</c:v>
                </c:pt>
                <c:pt idx="11">
                  <c:v>0.57030000000000003</c:v>
                </c:pt>
                <c:pt idx="12">
                  <c:v>0.5534</c:v>
                </c:pt>
                <c:pt idx="13">
                  <c:v>0.54170000000000018</c:v>
                </c:pt>
                <c:pt idx="14">
                  <c:v>0.52939999999999998</c:v>
                </c:pt>
                <c:pt idx="15">
                  <c:v>0.51739999999999997</c:v>
                </c:pt>
                <c:pt idx="16">
                  <c:v>0.50509999999999999</c:v>
                </c:pt>
                <c:pt idx="17">
                  <c:v>0.49410000000000009</c:v>
                </c:pt>
                <c:pt idx="18">
                  <c:v>0.48060000000000008</c:v>
                </c:pt>
                <c:pt idx="19">
                  <c:v>0.46360000000000001</c:v>
                </c:pt>
                <c:pt idx="20">
                  <c:v>0.45240000000000002</c:v>
                </c:pt>
                <c:pt idx="21">
                  <c:v>0.43950000000000011</c:v>
                </c:pt>
                <c:pt idx="22">
                  <c:v>0.42800000000000016</c:v>
                </c:pt>
                <c:pt idx="23">
                  <c:v>0.41670000000000001</c:v>
                </c:pt>
                <c:pt idx="24">
                  <c:v>0.40500000000000008</c:v>
                </c:pt>
                <c:pt idx="25">
                  <c:v>0.39350000000000013</c:v>
                </c:pt>
                <c:pt idx="26">
                  <c:v>0.38190000000000013</c:v>
                </c:pt>
                <c:pt idx="27">
                  <c:v>0.3701000000000001</c:v>
                </c:pt>
                <c:pt idx="28">
                  <c:v>0.35830000000000012</c:v>
                </c:pt>
                <c:pt idx="29">
                  <c:v>0.34590000000000026</c:v>
                </c:pt>
                <c:pt idx="30">
                  <c:v>0.33520000000000011</c:v>
                </c:pt>
                <c:pt idx="31">
                  <c:v>0.32480000000000014</c:v>
                </c:pt>
                <c:pt idx="32">
                  <c:v>0.31470000000000009</c:v>
                </c:pt>
                <c:pt idx="33">
                  <c:v>0.30330000000000013</c:v>
                </c:pt>
                <c:pt idx="34">
                  <c:v>0.29200000000000009</c:v>
                </c:pt>
                <c:pt idx="35">
                  <c:v>0.28070000000000001</c:v>
                </c:pt>
                <c:pt idx="36">
                  <c:v>0.27</c:v>
                </c:pt>
                <c:pt idx="37">
                  <c:v>0.25850000000000001</c:v>
                </c:pt>
                <c:pt idx="38">
                  <c:v>0.24750000000000005</c:v>
                </c:pt>
                <c:pt idx="39">
                  <c:v>0.23680000000000001</c:v>
                </c:pt>
                <c:pt idx="40">
                  <c:v>0.22660000000000005</c:v>
                </c:pt>
                <c:pt idx="41">
                  <c:v>0.21740000000000007</c:v>
                </c:pt>
                <c:pt idx="42">
                  <c:v>0.20650000000000004</c:v>
                </c:pt>
                <c:pt idx="43">
                  <c:v>0.19410000000000005</c:v>
                </c:pt>
                <c:pt idx="44">
                  <c:v>0.18270000000000006</c:v>
                </c:pt>
                <c:pt idx="45">
                  <c:v>0.17140000000000005</c:v>
                </c:pt>
                <c:pt idx="46">
                  <c:v>0.16010000000000005</c:v>
                </c:pt>
                <c:pt idx="47">
                  <c:v>0.14900000000000005</c:v>
                </c:pt>
                <c:pt idx="48">
                  <c:v>0.13850000000000001</c:v>
                </c:pt>
                <c:pt idx="49">
                  <c:v>0.12839999999999999</c:v>
                </c:pt>
                <c:pt idx="50">
                  <c:v>0.11600000000000005</c:v>
                </c:pt>
                <c:pt idx="51">
                  <c:v>0.10440000000000002</c:v>
                </c:pt>
                <c:pt idx="52">
                  <c:v>9.2900000000000024E-2</c:v>
                </c:pt>
                <c:pt idx="53">
                  <c:v>8.1600000000000034E-2</c:v>
                </c:pt>
                <c:pt idx="54">
                  <c:v>7.080000000000003E-2</c:v>
                </c:pt>
                <c:pt idx="55">
                  <c:v>5.8500000000000017E-2</c:v>
                </c:pt>
                <c:pt idx="56">
                  <c:v>4.6800000000000015E-2</c:v>
                </c:pt>
                <c:pt idx="57">
                  <c:v>3.5600000000000014E-2</c:v>
                </c:pt>
                <c:pt idx="58">
                  <c:v>2.3599999999999999E-2</c:v>
                </c:pt>
                <c:pt idx="59">
                  <c:v>1.1900000000000008E-2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914544"/>
        <c:axId val="132914936"/>
      </c:scatterChart>
      <c:valAx>
        <c:axId val="132914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 (Hz)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914936"/>
        <c:crosses val="autoZero"/>
        <c:crossBetween val="midCat"/>
      </c:valAx>
      <c:valAx>
        <c:axId val="132914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</a:t>
                </a:r>
                <a:r>
                  <a:rPr lang="en-US" baseline="0"/>
                  <a:t> Amplitude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9145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20F89A-9CE3-47FE-832D-3B3B152E5A6E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7A0B5A-F174-4B6A-946C-5D4E4ED0B3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15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FE8B5C9-CACD-47DC-AA32-22986F401D4D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D4F8C6-DEA1-4FC0-A7A5-1875A12949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4F8C6-DEA1-4FC0-A7A5-1875A129494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59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8383-AA8A-4486-A4C7-3BE7235EE4FD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63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B2C5-BAC5-41FE-844A-40BCDFA6E36B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0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456B-8D62-4FDB-A7EF-9593EC9FBC7D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18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0E3F-F2EF-4E65-A71F-25B2316A4780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4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759D-6DBD-4871-ABF4-D762464504CB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9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F2BB-896E-4699-B50D-94EEB47B00C4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06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EAD5-2796-423F-8878-373E8F966FED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4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5AEE-E307-44EC-A645-960A9F85AA58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2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7A57-54D4-4903-8243-BCAF320F5860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8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28EA3-DCE3-4558-BF52-1F440D4A42EA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36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960E-0ED4-4BD5-9867-437EAA90D220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98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B13BF-8BB0-4EE6-8232-30EBA7BFCF09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82A1E-8182-4984-A642-246A69AB2F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4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edalus.ei.tum.de/attachments/article/257/IR2110_IR2110S_IR2113_IR2113S.pdf" TargetMode="External"/><Relationship Id="rId2" Type="http://schemas.openxmlformats.org/officeDocument/2006/relationships/hyperlink" Target="http://www.fairchildsemi.com/ds/6N/6N137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df.datasheetcatalog.com/datasheet/fairchild/FMG2G75US60.pdf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sz="4400" dirty="0" smtClean="0">
                <a:latin typeface="Sabon Roman"/>
                <a:ea typeface="Batang" panose="02030600000101010101" pitchFamily="18" charset="-127"/>
              </a:rPr>
              <a:t>Variable Frequency AC Source </a:t>
            </a:r>
            <a:endParaRPr lang="en-US" sz="4400" dirty="0">
              <a:latin typeface="Sabon Roman"/>
              <a:ea typeface="Batang" panose="02030600000101010101" pitchFamily="18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54253"/>
            <a:ext cx="9144000" cy="1655762"/>
          </a:xfrm>
        </p:spPr>
        <p:txBody>
          <a:bodyPr anchor="ctr">
            <a:noAutofit/>
          </a:bodyPr>
          <a:lstStyle/>
          <a:p>
            <a:r>
              <a:rPr lang="en-US" sz="1800" b="1" dirty="0" smtClean="0">
                <a:latin typeface="Sabon Roman"/>
              </a:rPr>
              <a:t>Students: </a:t>
            </a:r>
          </a:p>
          <a:p>
            <a:r>
              <a:rPr lang="en-US" sz="1800" dirty="0" smtClean="0">
                <a:latin typeface="Sabon Roman"/>
              </a:rPr>
              <a:t>Kevin Lemke</a:t>
            </a:r>
          </a:p>
          <a:p>
            <a:r>
              <a:rPr lang="en-US" sz="1800" dirty="0" smtClean="0">
                <a:latin typeface="Sabon Roman"/>
              </a:rPr>
              <a:t>Matthew Pasternak</a:t>
            </a:r>
          </a:p>
          <a:p>
            <a:endParaRPr lang="en-US" sz="1800" dirty="0">
              <a:latin typeface="Sabon Roman"/>
            </a:endParaRPr>
          </a:p>
          <a:p>
            <a:r>
              <a:rPr lang="en-US" sz="1800" b="1" dirty="0" smtClean="0">
                <a:latin typeface="Sabon Roman"/>
              </a:rPr>
              <a:t>Advisor: </a:t>
            </a:r>
          </a:p>
          <a:p>
            <a:r>
              <a:rPr lang="en-US" sz="1800" dirty="0" smtClean="0">
                <a:latin typeface="Sabon Roman"/>
              </a:rPr>
              <a:t>Steven D. </a:t>
            </a:r>
            <a:r>
              <a:rPr lang="en-US" sz="1800" dirty="0" err="1" smtClean="0">
                <a:latin typeface="Sabon Roman"/>
              </a:rPr>
              <a:t>Gutschlag</a:t>
            </a:r>
            <a:endParaRPr lang="en-US" sz="1800" dirty="0">
              <a:latin typeface="Sabon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0068"/>
            <a:ext cx="2971800" cy="9429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9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67" t="21691" r="30755" b="32721"/>
          <a:stretch>
            <a:fillRect/>
          </a:stretch>
        </p:blipFill>
        <p:spPr bwMode="auto">
          <a:xfrm>
            <a:off x="0" y="1315123"/>
            <a:ext cx="12192000" cy="465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Gate Drive Circuitry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0068"/>
            <a:ext cx="2971800" cy="942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Gate Drive Circuitry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Along with inverter, capable of switching at 1% duty cycle of 15 kHz switching frequency without clipping</a:t>
            </a:r>
          </a:p>
          <a:p>
            <a:r>
              <a:rPr lang="en-US" dirty="0" smtClean="0">
                <a:latin typeface="Sabon Roman"/>
              </a:rPr>
              <a:t>Optical Isolator</a:t>
            </a:r>
          </a:p>
          <a:p>
            <a:pPr lvl="1"/>
            <a:r>
              <a:rPr lang="en-US" dirty="0" smtClean="0">
                <a:latin typeface="Sabon Roman"/>
              </a:rPr>
              <a:t>6N137 </a:t>
            </a:r>
            <a:r>
              <a:rPr lang="en-US" dirty="0" err="1" smtClean="0">
                <a:latin typeface="Sabon Roman"/>
              </a:rPr>
              <a:t>Optocoupler</a:t>
            </a:r>
            <a:endParaRPr lang="en-US" dirty="0" smtClean="0">
              <a:latin typeface="Sabon Roman"/>
            </a:endParaRPr>
          </a:p>
          <a:p>
            <a:pPr lvl="1"/>
            <a:r>
              <a:rPr lang="en-US" dirty="0" smtClean="0">
                <a:latin typeface="Sabon Roman"/>
              </a:rPr>
              <a:t>Isolate </a:t>
            </a:r>
            <a:r>
              <a:rPr lang="en-US" dirty="0" err="1" smtClean="0">
                <a:latin typeface="Sabon Roman"/>
              </a:rPr>
              <a:t>cDAQ</a:t>
            </a:r>
            <a:r>
              <a:rPr lang="en-US" dirty="0" smtClean="0">
                <a:latin typeface="Sabon Roman"/>
              </a:rPr>
              <a:t> outputs from Inverter, Filter, and Load</a:t>
            </a:r>
          </a:p>
          <a:p>
            <a:r>
              <a:rPr lang="en-US" dirty="0" smtClean="0">
                <a:latin typeface="Sabon Roman"/>
              </a:rPr>
              <a:t>Gate Driver</a:t>
            </a:r>
          </a:p>
          <a:p>
            <a:pPr lvl="1"/>
            <a:r>
              <a:rPr lang="en-US" dirty="0" smtClean="0">
                <a:latin typeface="Sabon Roman"/>
              </a:rPr>
              <a:t>IR-2110</a:t>
            </a:r>
          </a:p>
          <a:p>
            <a:pPr lvl="1"/>
            <a:r>
              <a:rPr lang="en-US" dirty="0" smtClean="0">
                <a:latin typeface="Sabon Roman"/>
              </a:rPr>
              <a:t>Amplify PWM from TTL to +15V 2A level adequate for driving the Inverter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0068"/>
            <a:ext cx="29718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3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Inverter</a:t>
            </a:r>
            <a:endParaRPr lang="en-US" dirty="0">
              <a:latin typeface="Sabon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PWM Signal Amplifier for AC machine application</a:t>
            </a:r>
          </a:p>
          <a:p>
            <a:r>
              <a:rPr lang="en-US" dirty="0" smtClean="0">
                <a:latin typeface="Sabon Roman"/>
              </a:rPr>
              <a:t>Use IGBT pairs and DC rails to amplify PWM signal</a:t>
            </a:r>
          </a:p>
          <a:p>
            <a:r>
              <a:rPr lang="en-US" dirty="0" smtClean="0">
                <a:latin typeface="Sabon Roman"/>
              </a:rPr>
              <a:t>IGBTs used for high voltage capabilities and availability</a:t>
            </a:r>
          </a:p>
          <a:p>
            <a:r>
              <a:rPr lang="en-US" dirty="0" smtClean="0">
                <a:latin typeface="Sabon Roman"/>
              </a:rPr>
              <a:t>Single- and three-phase configurations</a:t>
            </a:r>
            <a:endParaRPr lang="en-US" dirty="0">
              <a:latin typeface="Sabon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0068"/>
            <a:ext cx="29718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6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ngle Phase Inverte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597" y="0"/>
            <a:ext cx="725593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Inverter</a:t>
            </a:r>
            <a:endParaRPr lang="en-US" dirty="0">
              <a:latin typeface="Sabon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0068"/>
            <a:ext cx="29718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7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ree Phase Inverte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34" y="0"/>
            <a:ext cx="94826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Inverter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0068"/>
            <a:ext cx="2971800" cy="942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Inverter</a:t>
            </a:r>
            <a:endParaRPr lang="en-US" dirty="0">
              <a:latin typeface="Sabon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Single-phase Inverter</a:t>
            </a:r>
          </a:p>
          <a:p>
            <a:pPr lvl="1"/>
            <a:r>
              <a:rPr lang="en-US" dirty="0" smtClean="0">
                <a:latin typeface="Sabon Roman"/>
              </a:rPr>
              <a:t>Fairchild FMG2G75US60 IGBT Pair</a:t>
            </a:r>
          </a:p>
          <a:p>
            <a:pPr lvl="1"/>
            <a:r>
              <a:rPr lang="en-US" dirty="0" smtClean="0">
                <a:latin typeface="Sabon Roman"/>
              </a:rPr>
              <a:t>Each IGBT will receive one PWM signal</a:t>
            </a:r>
          </a:p>
          <a:p>
            <a:pPr lvl="1"/>
            <a:r>
              <a:rPr lang="en-US" dirty="0" smtClean="0">
                <a:latin typeface="Sabon Roman"/>
              </a:rPr>
              <a:t>Output one dual-sided PWM signal representing the necessary sine wave</a:t>
            </a:r>
          </a:p>
          <a:p>
            <a:pPr lvl="1"/>
            <a:r>
              <a:rPr lang="en-US" dirty="0" smtClean="0">
                <a:latin typeface="Sabon Roman"/>
              </a:rPr>
              <a:t>Have 0 and 100 VDC rails capable of providing 15 A </a:t>
            </a:r>
            <a:endParaRPr lang="en-US" dirty="0">
              <a:latin typeface="Sabon Roman"/>
            </a:endParaRPr>
          </a:p>
          <a:p>
            <a:r>
              <a:rPr lang="en-US" dirty="0" smtClean="0">
                <a:latin typeface="Sabon Roman"/>
              </a:rPr>
              <a:t>Three-phase Inverter</a:t>
            </a:r>
          </a:p>
          <a:p>
            <a:pPr lvl="1"/>
            <a:r>
              <a:rPr lang="en-US" dirty="0" smtClean="0">
                <a:latin typeface="Sabon Roman"/>
              </a:rPr>
              <a:t>Three single-phase inverters</a:t>
            </a:r>
          </a:p>
          <a:p>
            <a:pPr lvl="1"/>
            <a:r>
              <a:rPr lang="en-US" dirty="0" smtClean="0">
                <a:latin typeface="Sabon Roman"/>
              </a:rPr>
              <a:t>Single-phase inputs 120⁰ out of phase from any other input</a:t>
            </a:r>
          </a:p>
          <a:p>
            <a:pPr lvl="1"/>
            <a:r>
              <a:rPr lang="en-US" dirty="0" smtClean="0">
                <a:latin typeface="Sabon Roman"/>
              </a:rPr>
              <a:t>Capable of 5 A per phase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0068"/>
            <a:ext cx="29718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7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Filter</a:t>
            </a:r>
            <a:endParaRPr lang="en-US" dirty="0">
              <a:latin typeface="Sabon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Used to extract sine wave encoded in PWM signal</a:t>
            </a:r>
          </a:p>
          <a:p>
            <a:r>
              <a:rPr lang="en-US" dirty="0" smtClean="0">
                <a:latin typeface="Sabon Roman"/>
              </a:rPr>
              <a:t>Three identical filters used (one for each phase)</a:t>
            </a:r>
          </a:p>
          <a:p>
            <a:r>
              <a:rPr lang="en-US" dirty="0" smtClean="0">
                <a:latin typeface="Sabon Roman"/>
              </a:rPr>
              <a:t>LC filter</a:t>
            </a:r>
            <a:endParaRPr lang="en-US" dirty="0">
              <a:latin typeface="Sabon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0068"/>
            <a:ext cx="29718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3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Filter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1845" y="1690688"/>
            <a:ext cx="6588310" cy="4481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0068"/>
            <a:ext cx="29718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Filter</a:t>
            </a:r>
            <a:endParaRPr lang="en-US" dirty="0">
              <a:latin typeface="Sabon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LC Filter</a:t>
            </a:r>
          </a:p>
          <a:p>
            <a:r>
              <a:rPr lang="en-US" dirty="0" smtClean="0">
                <a:latin typeface="Sabon Roman"/>
              </a:rPr>
              <a:t>Components rated for 400V and 15A</a:t>
            </a:r>
          </a:p>
          <a:p>
            <a:r>
              <a:rPr lang="en-US" dirty="0" smtClean="0">
                <a:latin typeface="Sabon Roman"/>
              </a:rPr>
              <a:t>Output sinusoidal waveform extracted from PWM signal</a:t>
            </a:r>
            <a:endParaRPr lang="en-US" dirty="0">
              <a:latin typeface="Sabon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0068"/>
            <a:ext cx="29718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0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Load</a:t>
            </a:r>
            <a:endParaRPr lang="en-US" dirty="0">
              <a:latin typeface="Sabon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Overall system output used for testing</a:t>
            </a:r>
          </a:p>
          <a:p>
            <a:r>
              <a:rPr lang="en-US" dirty="0" smtClean="0">
                <a:latin typeface="Sabon Roman"/>
              </a:rPr>
              <a:t>Initially resistive-inductive (RL) for both single- and three-phase systems</a:t>
            </a:r>
          </a:p>
          <a:p>
            <a:r>
              <a:rPr lang="en-US" dirty="0" smtClean="0">
                <a:latin typeface="Sabon Roman"/>
              </a:rPr>
              <a:t>Final tests will be performed on a three-phase motor</a:t>
            </a:r>
          </a:p>
          <a:p>
            <a:r>
              <a:rPr lang="en-US" dirty="0" smtClean="0">
                <a:latin typeface="Sabon Roman"/>
              </a:rPr>
              <a:t>Shall </a:t>
            </a:r>
            <a:r>
              <a:rPr lang="en-US" dirty="0">
                <a:latin typeface="Sabon Roman"/>
              </a:rPr>
              <a:t>be able to draw the rated power from the </a:t>
            </a:r>
            <a:r>
              <a:rPr lang="en-US" dirty="0" smtClean="0">
                <a:latin typeface="Sabon Roman"/>
              </a:rPr>
              <a:t>system</a:t>
            </a:r>
            <a:endParaRPr lang="en-US" dirty="0">
              <a:latin typeface="Sabon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0068"/>
            <a:ext cx="29718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Outline</a:t>
            </a:r>
            <a:endParaRPr lang="en-US" dirty="0">
              <a:latin typeface="Sabon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Summary</a:t>
            </a:r>
          </a:p>
          <a:p>
            <a:r>
              <a:rPr lang="en-US" dirty="0" smtClean="0">
                <a:latin typeface="Sabon Roman"/>
              </a:rPr>
              <a:t>Patents and Standards</a:t>
            </a:r>
          </a:p>
          <a:p>
            <a:r>
              <a:rPr lang="en-US" dirty="0" smtClean="0">
                <a:latin typeface="Sabon Roman"/>
              </a:rPr>
              <a:t>Functional Description and Complete System Block Diagram</a:t>
            </a:r>
          </a:p>
          <a:p>
            <a:r>
              <a:rPr lang="en-US" dirty="0" smtClean="0">
                <a:latin typeface="Sabon Roman"/>
              </a:rPr>
              <a:t>Functional Requirements List and Performance Specifications</a:t>
            </a:r>
          </a:p>
          <a:p>
            <a:r>
              <a:rPr lang="en-US" dirty="0" smtClean="0">
                <a:latin typeface="Sabon Roman"/>
              </a:rPr>
              <a:t>Lab Work </a:t>
            </a:r>
          </a:p>
          <a:p>
            <a:r>
              <a:rPr lang="en-US" dirty="0" smtClean="0">
                <a:latin typeface="Sabon Roman"/>
              </a:rPr>
              <a:t>Equipment &amp; Parts List</a:t>
            </a:r>
          </a:p>
          <a:p>
            <a:r>
              <a:rPr lang="en-US" dirty="0" smtClean="0">
                <a:latin typeface="Sabon Roman"/>
              </a:rPr>
              <a:t>Schedule</a:t>
            </a:r>
            <a:endParaRPr lang="en-US" dirty="0">
              <a:latin typeface="Sabon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0068"/>
            <a:ext cx="29718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7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Lab Work</a:t>
            </a:r>
            <a:endParaRPr lang="en-US" dirty="0">
              <a:latin typeface="Sabon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18788" cy="4351338"/>
          </a:xfrm>
        </p:spPr>
        <p:txBody>
          <a:bodyPr/>
          <a:lstStyle/>
          <a:p>
            <a:r>
              <a:rPr lang="en-US" dirty="0" smtClean="0">
                <a:latin typeface="Sabon Roman"/>
              </a:rPr>
              <a:t>Volts/Hertz Ratio Testing</a:t>
            </a:r>
          </a:p>
          <a:p>
            <a:pPr lvl="1"/>
            <a:r>
              <a:rPr lang="en-US" dirty="0" smtClean="0">
                <a:latin typeface="Sabon Roman"/>
              </a:rPr>
              <a:t>Simulink Model of controller</a:t>
            </a:r>
          </a:p>
          <a:p>
            <a:pPr lvl="1"/>
            <a:r>
              <a:rPr lang="en-US" dirty="0" smtClean="0">
                <a:latin typeface="Sabon Roman"/>
              </a:rPr>
              <a:t>0 to 60 Hz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0068"/>
            <a:ext cx="2971800" cy="942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6988" y="1149545"/>
            <a:ext cx="5241595" cy="453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6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Lab Work</a:t>
            </a:r>
            <a:endParaRPr lang="en-US" dirty="0">
              <a:latin typeface="Sabon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0068"/>
            <a:ext cx="2971800" cy="942975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5487774"/>
              </p:ext>
            </p:extLst>
          </p:nvPr>
        </p:nvGraphicFramePr>
        <p:xfrm>
          <a:off x="2322286" y="1354666"/>
          <a:ext cx="7482114" cy="4538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253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Equipment &amp; Parts List</a:t>
            </a:r>
            <a:endParaRPr lang="en-US" dirty="0">
              <a:latin typeface="Sabon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latin typeface="Sabon Roman"/>
              </a:rPr>
              <a:t>LabVIEW</a:t>
            </a:r>
            <a:r>
              <a:rPr lang="en-US" dirty="0" smtClean="0">
                <a:latin typeface="Sabon Roman"/>
              </a:rPr>
              <a:t> Student Edition</a:t>
            </a:r>
          </a:p>
          <a:p>
            <a:r>
              <a:rPr lang="en-US" dirty="0" smtClean="0">
                <a:latin typeface="Sabon Roman"/>
              </a:rPr>
              <a:t>NI-cDAQ-9174 Data Acquisition Chassis</a:t>
            </a:r>
          </a:p>
          <a:p>
            <a:r>
              <a:rPr lang="en-US" dirty="0" smtClean="0">
                <a:latin typeface="Sabon Roman"/>
              </a:rPr>
              <a:t>NI-9401 Digital I/O</a:t>
            </a:r>
          </a:p>
          <a:p>
            <a:r>
              <a:rPr lang="en-US" dirty="0" smtClean="0">
                <a:latin typeface="Sabon Roman"/>
              </a:rPr>
              <a:t>NI-9221 Analog-to-Digital Converter</a:t>
            </a:r>
          </a:p>
          <a:p>
            <a:r>
              <a:rPr lang="en-US" dirty="0" smtClean="0">
                <a:latin typeface="Sabon Roman"/>
              </a:rPr>
              <a:t>NI-9211 Thermal Couple </a:t>
            </a:r>
          </a:p>
          <a:p>
            <a:r>
              <a:rPr lang="en-US" dirty="0" smtClean="0">
                <a:latin typeface="Sabon Roman"/>
              </a:rPr>
              <a:t>IR 2110 Gate Driver</a:t>
            </a:r>
          </a:p>
          <a:p>
            <a:r>
              <a:rPr lang="en-US" dirty="0" smtClean="0">
                <a:latin typeface="Sabon Roman"/>
              </a:rPr>
              <a:t>6N137 Optical Isolator</a:t>
            </a:r>
          </a:p>
          <a:p>
            <a:r>
              <a:rPr lang="en-US" dirty="0" smtClean="0">
                <a:latin typeface="Sabon Roman"/>
              </a:rPr>
              <a:t>FMG2G75US60 IGBT Pair with anti-parallel diodes</a:t>
            </a:r>
          </a:p>
          <a:p>
            <a:r>
              <a:rPr lang="en-US" dirty="0" smtClean="0">
                <a:latin typeface="Sabon Roman"/>
              </a:rPr>
              <a:t>Sources and Scopes available in Power Lab</a:t>
            </a:r>
            <a:endParaRPr lang="en-US" dirty="0">
              <a:latin typeface="Sabon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0068"/>
            <a:ext cx="29718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3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0068"/>
            <a:ext cx="2971800" cy="942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Schedule</a:t>
            </a:r>
            <a:endParaRPr lang="en-US" dirty="0">
              <a:latin typeface="Sabon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Sabon Roman"/>
              </a:rPr>
              <a:t>Remaining Fall Semester – Exposure to </a:t>
            </a:r>
            <a:r>
              <a:rPr lang="en-US" dirty="0" err="1" smtClean="0">
                <a:latin typeface="Sabon Roman"/>
              </a:rPr>
              <a:t>LabVIEW</a:t>
            </a:r>
            <a:r>
              <a:rPr lang="en-US" dirty="0" smtClean="0">
                <a:latin typeface="Sabon Roman"/>
              </a:rPr>
              <a:t> environment</a:t>
            </a:r>
          </a:p>
          <a:p>
            <a:r>
              <a:rPr lang="en-US" dirty="0" smtClean="0">
                <a:latin typeface="Sabon Roman"/>
              </a:rPr>
              <a:t>1/27/2013		-</a:t>
            </a:r>
            <a:r>
              <a:rPr lang="en-US" dirty="0" err="1" smtClean="0">
                <a:latin typeface="Sabon Roman"/>
              </a:rPr>
              <a:t>LabVIEW</a:t>
            </a:r>
            <a:r>
              <a:rPr lang="en-US" dirty="0" smtClean="0">
                <a:latin typeface="Sabon Roman"/>
              </a:rPr>
              <a:t> Tutorials </a:t>
            </a:r>
          </a:p>
          <a:p>
            <a:r>
              <a:rPr lang="en-US" dirty="0" smtClean="0">
                <a:latin typeface="Sabon Roman"/>
              </a:rPr>
              <a:t>2/3/2013		-Build &amp; test single phase optical isolator/build 			</a:t>
            </a:r>
            <a:r>
              <a:rPr lang="en-US" dirty="0">
                <a:latin typeface="Sabon Roman"/>
              </a:rPr>
              <a:t> </a:t>
            </a:r>
            <a:r>
              <a:rPr lang="en-US" dirty="0" smtClean="0">
                <a:latin typeface="Sabon Roman"/>
              </a:rPr>
              <a:t>single phase gate driver &amp; inverter</a:t>
            </a:r>
          </a:p>
          <a:p>
            <a:r>
              <a:rPr lang="en-US" dirty="0" smtClean="0">
                <a:latin typeface="Sabon Roman"/>
              </a:rPr>
              <a:t>2/10/2013		-Finish &amp; test single phase gate driver &amp; inverter</a:t>
            </a:r>
          </a:p>
          <a:p>
            <a:r>
              <a:rPr lang="en-US" dirty="0" smtClean="0">
                <a:latin typeface="Sabon Roman"/>
              </a:rPr>
              <a:t>2/17/2013		-Basic </a:t>
            </a:r>
            <a:r>
              <a:rPr lang="en-US" dirty="0" err="1" smtClean="0">
                <a:latin typeface="Sabon Roman"/>
              </a:rPr>
              <a:t>LabVIEW</a:t>
            </a:r>
            <a:r>
              <a:rPr lang="en-US" dirty="0" smtClean="0">
                <a:latin typeface="Sabon Roman"/>
              </a:rPr>
              <a:t> controller design</a:t>
            </a:r>
          </a:p>
          <a:p>
            <a:r>
              <a:rPr lang="en-US" dirty="0" smtClean="0">
                <a:latin typeface="Sabon Roman"/>
              </a:rPr>
              <a:t>2/24/2013		-Build &amp; test three phase optical isolator/build 				 three phase gate driver &amp; inverter</a:t>
            </a:r>
          </a:p>
          <a:p>
            <a:r>
              <a:rPr lang="en-US" dirty="0" smtClean="0">
                <a:latin typeface="Sabon Roman"/>
              </a:rPr>
              <a:t>3/3/2013		-Finish &amp; test three phase gate driver &amp; inverter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5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Schedule</a:t>
            </a:r>
            <a:endParaRPr lang="en-US" dirty="0">
              <a:latin typeface="Sabon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3/10/2013		-LC filter &amp; three phase resistive load design</a:t>
            </a:r>
          </a:p>
          <a:p>
            <a:r>
              <a:rPr lang="en-US" dirty="0" smtClean="0">
                <a:latin typeface="Sabon Roman"/>
              </a:rPr>
              <a:t>3/17/2013		-Build and test LC filter &amp; three phase resistive 			 load</a:t>
            </a:r>
          </a:p>
          <a:p>
            <a:r>
              <a:rPr lang="en-US" dirty="0" smtClean="0">
                <a:latin typeface="Sabon Roman"/>
              </a:rPr>
              <a:t>3/24/2013		-Testing with three phase AC machine</a:t>
            </a:r>
          </a:p>
          <a:p>
            <a:r>
              <a:rPr lang="en-US" dirty="0" smtClean="0">
                <a:latin typeface="Sabon Roman"/>
              </a:rPr>
              <a:t>3/31/2013		-Controller tuning</a:t>
            </a:r>
          </a:p>
          <a:p>
            <a:r>
              <a:rPr lang="en-US" dirty="0" smtClean="0">
                <a:latin typeface="Sabon Roman"/>
              </a:rPr>
              <a:t>4/7/2013		-Source conversion design</a:t>
            </a:r>
          </a:p>
          <a:p>
            <a:r>
              <a:rPr lang="en-US" dirty="0" smtClean="0">
                <a:latin typeface="Sabon Roman"/>
              </a:rPr>
              <a:t>4/14/2013		-Source conversion building and testing</a:t>
            </a:r>
          </a:p>
          <a:p>
            <a:r>
              <a:rPr lang="en-US" dirty="0" smtClean="0">
                <a:latin typeface="Sabon Roman"/>
              </a:rPr>
              <a:t>4/21/2013		-Final system testing and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0068"/>
            <a:ext cx="29718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Questions?</a:t>
            </a:r>
            <a:endParaRPr lang="en-US" dirty="0">
              <a:latin typeface="Sabon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0068"/>
            <a:ext cx="29718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Pictures</a:t>
            </a:r>
            <a:endParaRPr lang="en-US" dirty="0">
              <a:latin typeface="Sabon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8" name="Picture 4" descr="http://sine.ni.com/images/products/us/cdaq-9174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38100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I 94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90688"/>
            <a:ext cx="38100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I 92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690688"/>
            <a:ext cx="37338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90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Datasheets</a:t>
            </a:r>
            <a:endParaRPr lang="en-US" dirty="0">
              <a:latin typeface="Sabon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www.fairchildsemi.com/ds/6N/6N137.pdf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www.daedalus.ei.tum.de/attachments/article/257/IR2110_IR2110S_IR2113_IR2113S.pdf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pdf.datasheetcatalog.com/datasheet/fairchild/FMG2G75US60.pdf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4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Flow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/>
          <a:srcRect l="38141" t="23638" r="22756" b="18870"/>
          <a:stretch/>
        </p:blipFill>
        <p:spPr bwMode="auto">
          <a:xfrm>
            <a:off x="3918720" y="0"/>
            <a:ext cx="6727509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RLC Filter </a:t>
            </a:r>
            <a:r>
              <a:rPr lang="en-US" dirty="0" smtClean="0"/>
              <a:t>Design Equations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38200" y="16906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302391"/>
              </p:ext>
            </p:extLst>
          </p:nvPr>
        </p:nvGraphicFramePr>
        <p:xfrm>
          <a:off x="2137057" y="1690687"/>
          <a:ext cx="2699607" cy="1599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3" imgW="1282700" imgH="762000" progId="Equation.3">
                  <p:embed/>
                </p:oleObj>
              </mc:Choice>
              <mc:Fallback>
                <p:oleObj name="Equation" r:id="rId3" imgW="1282700" imgH="762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7057" y="1690687"/>
                        <a:ext cx="2699607" cy="15997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409700" y="40524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930346"/>
              </p:ext>
            </p:extLst>
          </p:nvPr>
        </p:nvGraphicFramePr>
        <p:xfrm>
          <a:off x="2837431" y="3423804"/>
          <a:ext cx="1298857" cy="761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5" imgW="710891" imgH="418918" progId="Equation.3">
                  <p:embed/>
                </p:oleObj>
              </mc:Choice>
              <mc:Fallback>
                <p:oleObj name="Equation" r:id="rId5" imgW="710891" imgH="418918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7431" y="3423804"/>
                        <a:ext cx="1298857" cy="7619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751405"/>
              </p:ext>
            </p:extLst>
          </p:nvPr>
        </p:nvGraphicFramePr>
        <p:xfrm>
          <a:off x="6213574" y="3566278"/>
          <a:ext cx="1441251" cy="903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7" imgW="710891" imgH="444307" progId="Equation.3">
                  <p:embed/>
                </p:oleObj>
              </mc:Choice>
              <mc:Fallback>
                <p:oleObj name="Equation" r:id="rId7" imgW="710891" imgH="444307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3574" y="3566278"/>
                        <a:ext cx="1441251" cy="9031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735782" y="310948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177311"/>
              </p:ext>
            </p:extLst>
          </p:nvPr>
        </p:nvGraphicFramePr>
        <p:xfrm>
          <a:off x="6118879" y="2928503"/>
          <a:ext cx="1642314" cy="495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9" imgW="596641" imgH="177723" progId="Equation.3">
                  <p:embed/>
                </p:oleObj>
              </mc:Choice>
              <mc:Fallback>
                <p:oleObj name="Equation" r:id="rId9" imgW="596641" imgH="177723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8879" y="2928503"/>
                        <a:ext cx="1642314" cy="4953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95886"/>
              </p:ext>
            </p:extLst>
          </p:nvPr>
        </p:nvGraphicFramePr>
        <p:xfrm>
          <a:off x="6075929" y="1813070"/>
          <a:ext cx="1716542" cy="83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11" imgW="876300" imgH="431800" progId="Equation.3">
                  <p:embed/>
                </p:oleObj>
              </mc:Choice>
              <mc:Fallback>
                <p:oleObj name="Equation" r:id="rId11" imgW="876300" imgH="4318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5929" y="1813070"/>
                        <a:ext cx="1716542" cy="839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8743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Project Summary</a:t>
            </a:r>
            <a:endParaRPr lang="en-US" dirty="0">
              <a:latin typeface="Sabon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Variable Frequency AC Source (VFACS)</a:t>
            </a:r>
          </a:p>
          <a:p>
            <a:r>
              <a:rPr lang="en-US" dirty="0" smtClean="0">
                <a:latin typeface="Sabon Roman"/>
              </a:rPr>
              <a:t>Capable of delivering 208 </a:t>
            </a:r>
            <a:r>
              <a:rPr lang="en-US" dirty="0" err="1" smtClean="0">
                <a:latin typeface="Sabon Roman"/>
              </a:rPr>
              <a:t>Vrms</a:t>
            </a:r>
            <a:r>
              <a:rPr lang="en-US" dirty="0" smtClean="0">
                <a:latin typeface="Sabon Roman"/>
              </a:rPr>
              <a:t> and 5 A (35.5V </a:t>
            </a:r>
            <a:r>
              <a:rPr lang="en-US" dirty="0" err="1" smtClean="0">
                <a:latin typeface="Sabon Roman"/>
              </a:rPr>
              <a:t>rms</a:t>
            </a:r>
            <a:r>
              <a:rPr lang="en-US" dirty="0" smtClean="0">
                <a:latin typeface="Sabon Roman"/>
              </a:rPr>
              <a:t> for initial  testing)</a:t>
            </a:r>
          </a:p>
          <a:p>
            <a:r>
              <a:rPr lang="en-US" dirty="0" smtClean="0">
                <a:latin typeface="Sabon Roman"/>
              </a:rPr>
              <a:t>Frequency range from 0 to 60 Hz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5025"/>
            <a:ext cx="29718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3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RLC Filter Response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90688"/>
            <a:ext cx="5334000" cy="4000500"/>
          </a:xfrm>
          <a:prstGeom prst="rect">
            <a:avLst/>
          </a:prstGeom>
        </p:spPr>
      </p:pic>
      <p:pic>
        <p:nvPicPr>
          <p:cNvPr id="1026" name="Picture 2" descr="RL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73" y="1690688"/>
            <a:ext cx="5402627" cy="362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947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Patents &amp; Standards </a:t>
            </a:r>
            <a:endParaRPr lang="en-US" dirty="0">
              <a:latin typeface="Sabon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UL-61800-5-1		Safety Requirements for AC Drives</a:t>
            </a:r>
          </a:p>
          <a:p>
            <a:r>
              <a:rPr lang="en-US" dirty="0" smtClean="0">
                <a:latin typeface="Sabon Roman"/>
              </a:rPr>
              <a:t>NEC, NFPA 70E	National Electric Code</a:t>
            </a:r>
          </a:p>
          <a:p>
            <a:r>
              <a:rPr lang="en-US" dirty="0" smtClean="0">
                <a:latin typeface="Sabon Roman"/>
              </a:rPr>
              <a:t>IEEE-519-1992		Harmonic Control</a:t>
            </a:r>
          </a:p>
          <a:p>
            <a:endParaRPr lang="en-US" dirty="0">
              <a:latin typeface="Sabon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5025"/>
            <a:ext cx="29718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9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 cstate="print"/>
          <a:srcRect l="15705" t="34054" r="8172" b="42909"/>
          <a:stretch/>
        </p:blipFill>
        <p:spPr bwMode="auto">
          <a:xfrm>
            <a:off x="248195" y="1270361"/>
            <a:ext cx="11577904" cy="36804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High Level System Block Diagram</a:t>
            </a:r>
            <a:endParaRPr lang="en-US" dirty="0">
              <a:latin typeface="Sabon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0068"/>
            <a:ext cx="29718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PWM Generation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smtClean="0">
                <a:latin typeface="Sabon Roman"/>
              </a:rPr>
              <a:t>Produces PWM signals for the Gate Drive Circuitry</a:t>
            </a:r>
          </a:p>
          <a:p>
            <a:r>
              <a:rPr lang="en-US" dirty="0" smtClean="0">
                <a:latin typeface="Sabon Roman"/>
              </a:rPr>
              <a:t>Use a </a:t>
            </a:r>
            <a:r>
              <a:rPr lang="en-US" dirty="0" err="1" smtClean="0">
                <a:latin typeface="Sabon Roman"/>
              </a:rPr>
              <a:t>LabVIEW</a:t>
            </a:r>
            <a:r>
              <a:rPr lang="en-US" dirty="0" smtClean="0">
                <a:latin typeface="Sabon Roman"/>
              </a:rPr>
              <a:t> based </a:t>
            </a:r>
            <a:r>
              <a:rPr lang="en-US" dirty="0" err="1" smtClean="0">
                <a:latin typeface="Sabon Roman"/>
              </a:rPr>
              <a:t>cDAQ</a:t>
            </a:r>
            <a:r>
              <a:rPr lang="en-US" dirty="0" smtClean="0">
                <a:latin typeface="Sabon Roman"/>
              </a:rPr>
              <a:t> controller from National Instruments</a:t>
            </a:r>
          </a:p>
          <a:p>
            <a:r>
              <a:rPr lang="en-US" dirty="0" smtClean="0">
                <a:latin typeface="Sabon Roman"/>
              </a:rPr>
              <a:t>Able to control both single phase and three phase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0068"/>
            <a:ext cx="29718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2" cstate="print"/>
          <a:srcRect l="32264" t="21898" r="8668" b="20932"/>
          <a:stretch/>
        </p:blipFill>
        <p:spPr bwMode="auto">
          <a:xfrm>
            <a:off x="2132103" y="1282817"/>
            <a:ext cx="7469097" cy="55751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PWM Generation Controller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0068"/>
            <a:ext cx="29718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3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PWM Generation Controller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Produce TTL level PWM signals</a:t>
            </a:r>
          </a:p>
          <a:p>
            <a:r>
              <a:rPr lang="en-US" dirty="0" smtClean="0">
                <a:latin typeface="Sabon Roman"/>
              </a:rPr>
              <a:t>Produce waveforms representative of sine waves from 0-60 Hz</a:t>
            </a:r>
          </a:p>
          <a:p>
            <a:r>
              <a:rPr lang="en-US" dirty="0" smtClean="0">
                <a:latin typeface="Sabon Roman"/>
              </a:rPr>
              <a:t>Produce waveforms following proper V/Hz ratio of 0.5892</a:t>
            </a:r>
          </a:p>
          <a:p>
            <a:endParaRPr lang="en-US" dirty="0">
              <a:latin typeface="Sabon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0068"/>
            <a:ext cx="29718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9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Gate Drive Circuitry</a:t>
            </a:r>
            <a:endParaRPr lang="en-US" dirty="0">
              <a:latin typeface="Sabon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High speed signal isolator and driver</a:t>
            </a:r>
          </a:p>
          <a:p>
            <a:r>
              <a:rPr lang="en-US" dirty="0" smtClean="0">
                <a:latin typeface="Sabon Roman"/>
              </a:rPr>
              <a:t>Use optical isolators and gate driver chips to isolate and amplify signal to the Inverter</a:t>
            </a:r>
          </a:p>
          <a:p>
            <a:r>
              <a:rPr lang="en-US" dirty="0" smtClean="0">
                <a:latin typeface="Sabon Roman"/>
              </a:rPr>
              <a:t>Optical isolators and gate drivers chosen for speed and robustness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5025"/>
            <a:ext cx="29718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3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</TotalTime>
  <Words>526</Words>
  <Application>Microsoft Office PowerPoint</Application>
  <PresentationFormat>Widescreen</PresentationFormat>
  <Paragraphs>151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Batang</vt:lpstr>
      <vt:lpstr>Arial</vt:lpstr>
      <vt:lpstr>Calibri</vt:lpstr>
      <vt:lpstr>Calibri Light</vt:lpstr>
      <vt:lpstr>Sabon Roman</vt:lpstr>
      <vt:lpstr>Office Theme</vt:lpstr>
      <vt:lpstr>Microsoft Equation 3.0</vt:lpstr>
      <vt:lpstr>Variable Frequency AC Source </vt:lpstr>
      <vt:lpstr>Outline</vt:lpstr>
      <vt:lpstr>Project Summary</vt:lpstr>
      <vt:lpstr>Patents &amp; Standards </vt:lpstr>
      <vt:lpstr>High Level System Block Diagram</vt:lpstr>
      <vt:lpstr>PWM Generation Controller</vt:lpstr>
      <vt:lpstr>PWM Generation Controller </vt:lpstr>
      <vt:lpstr>PWM Generation Controller </vt:lpstr>
      <vt:lpstr>Gate Drive Circuitry</vt:lpstr>
      <vt:lpstr>Gate Drive Circuitry</vt:lpstr>
      <vt:lpstr>Gate Drive Circuitry </vt:lpstr>
      <vt:lpstr>Inverter</vt:lpstr>
      <vt:lpstr>Inverter</vt:lpstr>
      <vt:lpstr>Inverter</vt:lpstr>
      <vt:lpstr>Inverter</vt:lpstr>
      <vt:lpstr>Filter</vt:lpstr>
      <vt:lpstr>Filter </vt:lpstr>
      <vt:lpstr>Filter</vt:lpstr>
      <vt:lpstr>Load</vt:lpstr>
      <vt:lpstr>Lab Work</vt:lpstr>
      <vt:lpstr>Lab Work</vt:lpstr>
      <vt:lpstr>Equipment &amp; Parts List</vt:lpstr>
      <vt:lpstr>Schedule</vt:lpstr>
      <vt:lpstr>Schedule</vt:lpstr>
      <vt:lpstr>Questions?</vt:lpstr>
      <vt:lpstr>Pictures</vt:lpstr>
      <vt:lpstr>Datasheets</vt:lpstr>
      <vt:lpstr>Flow Chart</vt:lpstr>
      <vt:lpstr>RLC Filter Design Equations</vt:lpstr>
      <vt:lpstr>RLC Filter Response</vt:lpstr>
    </vt:vector>
  </TitlesOfParts>
  <Company>Bradley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Variable Frequency AC Source</dc:title>
  <dc:creator>klemke</dc:creator>
  <cp:lastModifiedBy>klemke</cp:lastModifiedBy>
  <cp:revision>59</cp:revision>
  <cp:lastPrinted>2013-11-18T21:27:10Z</cp:lastPrinted>
  <dcterms:created xsi:type="dcterms:W3CDTF">2013-11-13T21:31:15Z</dcterms:created>
  <dcterms:modified xsi:type="dcterms:W3CDTF">2013-11-21T15:50:47Z</dcterms:modified>
</cp:coreProperties>
</file>