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9" r:id="rId3"/>
    <p:sldId id="260" r:id="rId4"/>
    <p:sldId id="261" r:id="rId5"/>
    <p:sldId id="262" r:id="rId6"/>
    <p:sldId id="263" r:id="rId7"/>
    <p:sldId id="272" r:id="rId8"/>
    <p:sldId id="273" r:id="rId9"/>
    <p:sldId id="274" r:id="rId10"/>
    <p:sldId id="258" r:id="rId11"/>
    <p:sldId id="264" r:id="rId12"/>
    <p:sldId id="265" r:id="rId13"/>
    <p:sldId id="266" r:id="rId14"/>
    <p:sldId id="267" r:id="rId15"/>
    <p:sldId id="275" r:id="rId16"/>
    <p:sldId id="268" r:id="rId17"/>
    <p:sldId id="269" r:id="rId18"/>
    <p:sldId id="270" r:id="rId19"/>
    <p:sldId id="271" r:id="rId20"/>
    <p:sldId id="276" r:id="rId21"/>
    <p:sldId id="277" r:id="rId22"/>
    <p:sldId id="278" r:id="rId23"/>
    <p:sldId id="279" r:id="rId24"/>
    <p:sldId id="280" r:id="rId25"/>
    <p:sldId id="281" r:id="rId26"/>
    <p:sldId id="288" r:id="rId27"/>
    <p:sldId id="282" r:id="rId28"/>
    <p:sldId id="283" r:id="rId29"/>
    <p:sldId id="284" r:id="rId30"/>
    <p:sldId id="285" r:id="rId31"/>
    <p:sldId id="286" r:id="rId32"/>
    <p:sldId id="287" r:id="rId33"/>
    <p:sldId id="294" r:id="rId34"/>
    <p:sldId id="293" r:id="rId35"/>
    <p:sldId id="292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4E5E2-D455-4CA1-B804-E5085276A06D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66000-657F-4071-A1C4-EC5DBB75A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6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4F8C6-DEA1-4FC0-A7A5-1875A12949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3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BF4-A4AA-46B2-88E3-83533225EB0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B410-C3C9-45A9-B07D-FA90945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8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BF4-A4AA-46B2-88E3-83533225EB0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B410-C3C9-45A9-B07D-FA90945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BF4-A4AA-46B2-88E3-83533225EB0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B410-C3C9-45A9-B07D-FA90945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5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BF4-A4AA-46B2-88E3-83533225EB0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B410-C3C9-45A9-B07D-FA90945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6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BF4-A4AA-46B2-88E3-83533225EB0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B410-C3C9-45A9-B07D-FA90945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8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BF4-A4AA-46B2-88E3-83533225EB0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B410-C3C9-45A9-B07D-FA90945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BF4-A4AA-46B2-88E3-83533225EB0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B410-C3C9-45A9-B07D-FA90945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9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BF4-A4AA-46B2-88E3-83533225EB0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B410-C3C9-45A9-B07D-FA90945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BF4-A4AA-46B2-88E3-83533225EB0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B410-C3C9-45A9-B07D-FA90945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3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BF4-A4AA-46B2-88E3-83533225EB0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B410-C3C9-45A9-B07D-FA90945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6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BF4-A4AA-46B2-88E3-83533225EB0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B410-C3C9-45A9-B07D-FA90945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3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BCBF4-A4AA-46B2-88E3-83533225EB0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B410-C3C9-45A9-B07D-FA90945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edalus.ei.tum.de/attachments/article/257/IR2110_IR2110S_IR2113_IR2113S.pdf" TargetMode="External"/><Relationship Id="rId2" Type="http://schemas.openxmlformats.org/officeDocument/2006/relationships/hyperlink" Target="http://www.fairchildsemi.com/ds/6N/6N13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uturlec.com/Transistors/IRF520.shtml" TargetMode="External"/><Relationship Id="rId5" Type="http://schemas.openxmlformats.org/officeDocument/2006/relationships/hyperlink" Target="http://www.datasheetcatalog.com/datasheets_pdf/H/C/P/L/HCPL-3120.shtml" TargetMode="External"/><Relationship Id="rId4" Type="http://schemas.openxmlformats.org/officeDocument/2006/relationships/hyperlink" Target="http://pdf.datasheetcatalog.com/datasheet/fairchild/FMG2G75US60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4400" dirty="0" smtClean="0">
                <a:latin typeface="Sabon Roman"/>
                <a:ea typeface="Batang" panose="02030600000101010101" pitchFamily="18" charset="-127"/>
              </a:rPr>
              <a:t>Variable Frequency AC Source </a:t>
            </a:r>
            <a:endParaRPr lang="en-US" sz="4400" dirty="0">
              <a:latin typeface="Sabon Roman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54253"/>
            <a:ext cx="9144000" cy="1655762"/>
          </a:xfrm>
        </p:spPr>
        <p:txBody>
          <a:bodyPr anchor="ctr">
            <a:noAutofit/>
          </a:bodyPr>
          <a:lstStyle/>
          <a:p>
            <a:r>
              <a:rPr lang="en-US" sz="1800" b="1" dirty="0" smtClean="0">
                <a:latin typeface="Sabon Roman"/>
              </a:rPr>
              <a:t>Students: </a:t>
            </a:r>
          </a:p>
          <a:p>
            <a:r>
              <a:rPr lang="en-US" sz="1800" dirty="0" smtClean="0">
                <a:latin typeface="Sabon Roman"/>
              </a:rPr>
              <a:t>Kevin Lemke</a:t>
            </a:r>
          </a:p>
          <a:p>
            <a:r>
              <a:rPr lang="en-US" sz="1800" dirty="0" smtClean="0">
                <a:latin typeface="Sabon Roman"/>
              </a:rPr>
              <a:t>Matthew Pasternak</a:t>
            </a:r>
          </a:p>
          <a:p>
            <a:endParaRPr lang="en-US" sz="1800" dirty="0">
              <a:latin typeface="Sabon Roman"/>
            </a:endParaRPr>
          </a:p>
          <a:p>
            <a:r>
              <a:rPr lang="en-US" sz="1800" b="1" dirty="0" smtClean="0">
                <a:latin typeface="Sabon Roman"/>
              </a:rPr>
              <a:t>Advisor: </a:t>
            </a:r>
          </a:p>
          <a:p>
            <a:r>
              <a:rPr lang="en-US" sz="1800" dirty="0" smtClean="0">
                <a:latin typeface="Sabon Roman"/>
              </a:rPr>
              <a:t>Steven D. </a:t>
            </a:r>
            <a:r>
              <a:rPr lang="en-US" sz="1800" dirty="0" err="1" smtClean="0">
                <a:latin typeface="Sabon Roman"/>
              </a:rPr>
              <a:t>Gutschlag</a:t>
            </a:r>
            <a:endParaRPr lang="en-US" sz="1800" dirty="0">
              <a:latin typeface="Sabon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Gate Drive Circuitry Changes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85114" cy="4351338"/>
          </a:xfrm>
        </p:spPr>
        <p:txBody>
          <a:bodyPr/>
          <a:lstStyle/>
          <a:p>
            <a:r>
              <a:rPr lang="en-US" dirty="0" smtClean="0">
                <a:latin typeface="Sabon Roman"/>
              </a:rPr>
              <a:t>Replaced IR2110/6n137 with HCPL3120</a:t>
            </a:r>
          </a:p>
          <a:p>
            <a:pPr lvl="1"/>
            <a:r>
              <a:rPr lang="en-US" dirty="0" smtClean="0">
                <a:latin typeface="Sabon Roman"/>
              </a:rPr>
              <a:t>Robustness</a:t>
            </a:r>
          </a:p>
          <a:p>
            <a:pPr lvl="1"/>
            <a:r>
              <a:rPr lang="en-US" dirty="0" smtClean="0">
                <a:latin typeface="Sabon Roman"/>
              </a:rPr>
              <a:t>Real-estate</a:t>
            </a:r>
          </a:p>
          <a:p>
            <a:pPr lvl="1"/>
            <a:r>
              <a:rPr lang="en-US" dirty="0" smtClean="0">
                <a:latin typeface="Sabon Roman"/>
              </a:rPr>
              <a:t>Simplicity</a:t>
            </a:r>
            <a:endParaRPr lang="en-US" dirty="0">
              <a:latin typeface="Sabon Roman"/>
            </a:endParaRPr>
          </a:p>
          <a:p>
            <a:r>
              <a:rPr lang="en-US" dirty="0" smtClean="0">
                <a:latin typeface="Sabon Roman"/>
              </a:rPr>
              <a:t>Verify that this chip would meet specifications</a:t>
            </a:r>
          </a:p>
          <a:p>
            <a:pPr lvl="1"/>
            <a:r>
              <a:rPr lang="en-US" dirty="0" smtClean="0">
                <a:latin typeface="Sabon Roman"/>
              </a:rPr>
              <a:t>Speed capability</a:t>
            </a:r>
          </a:p>
          <a:p>
            <a:pPr lvl="1"/>
            <a:r>
              <a:rPr lang="en-US" dirty="0" smtClean="0">
                <a:latin typeface="Sabon Roman"/>
              </a:rPr>
              <a:t>Drive capability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025"/>
            <a:ext cx="2971800" cy="94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2741612"/>
            <a:ext cx="4645336" cy="3173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6742" y="6176963"/>
            <a:ext cx="441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www.avagotech.com/docs/AV02-0161EN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5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Inverter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PWM Signal Amplifier for AC machine application</a:t>
            </a:r>
          </a:p>
          <a:p>
            <a:r>
              <a:rPr lang="en-US" dirty="0" smtClean="0">
                <a:latin typeface="Sabon Roman"/>
              </a:rPr>
              <a:t>Use IGBT pairs and DC rails to amplify PWM signal</a:t>
            </a:r>
          </a:p>
          <a:p>
            <a:r>
              <a:rPr lang="en-US" dirty="0" smtClean="0">
                <a:latin typeface="Sabon Roman"/>
              </a:rPr>
              <a:t>IGBTs used for high voltage capabilities and availability</a:t>
            </a:r>
          </a:p>
          <a:p>
            <a:r>
              <a:rPr lang="en-US" dirty="0" smtClean="0">
                <a:latin typeface="Sabon Roman"/>
              </a:rPr>
              <a:t>Single- and three-phase configurations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ngle Phase Invert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97" y="0"/>
            <a:ext cx="72559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Inverter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ree Phase Invert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4" y="0"/>
            <a:ext cx="94826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Inverter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Inverter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Single-phase Inverter</a:t>
            </a:r>
          </a:p>
          <a:p>
            <a:pPr lvl="1"/>
            <a:r>
              <a:rPr lang="en-US" dirty="0" smtClean="0">
                <a:latin typeface="Sabon Roman"/>
              </a:rPr>
              <a:t>Fairchild FMG2G75US60 IGBT Pair</a:t>
            </a:r>
          </a:p>
          <a:p>
            <a:pPr lvl="1"/>
            <a:r>
              <a:rPr lang="en-US" dirty="0" smtClean="0">
                <a:latin typeface="Sabon Roman"/>
              </a:rPr>
              <a:t>Each IGBT will receive one PWM signal</a:t>
            </a:r>
          </a:p>
          <a:p>
            <a:pPr lvl="1"/>
            <a:r>
              <a:rPr lang="en-US" dirty="0" smtClean="0">
                <a:latin typeface="Sabon Roman"/>
              </a:rPr>
              <a:t>Output one dual-sided PWM signal representing the necessary sine wave</a:t>
            </a:r>
          </a:p>
          <a:p>
            <a:pPr lvl="1"/>
            <a:r>
              <a:rPr lang="en-US" dirty="0" smtClean="0">
                <a:latin typeface="Sabon Roman"/>
              </a:rPr>
              <a:t>Have 0 and 100 VDC rails capable of providing 15 A </a:t>
            </a:r>
            <a:endParaRPr lang="en-US" dirty="0">
              <a:latin typeface="Sabon Roman"/>
            </a:endParaRPr>
          </a:p>
          <a:p>
            <a:r>
              <a:rPr lang="en-US" dirty="0" smtClean="0">
                <a:latin typeface="Sabon Roman"/>
              </a:rPr>
              <a:t>Three-phase Inverter</a:t>
            </a:r>
          </a:p>
          <a:p>
            <a:pPr lvl="1"/>
            <a:r>
              <a:rPr lang="en-US" dirty="0" smtClean="0">
                <a:latin typeface="Sabon Roman"/>
              </a:rPr>
              <a:t>Three single-phase inverters</a:t>
            </a:r>
          </a:p>
          <a:p>
            <a:pPr lvl="1"/>
            <a:r>
              <a:rPr lang="en-US" dirty="0" smtClean="0">
                <a:latin typeface="Sabon Roman"/>
              </a:rPr>
              <a:t>Single-phase inputs 120⁰ out of phase from any other input</a:t>
            </a:r>
          </a:p>
          <a:p>
            <a:pPr lvl="1"/>
            <a:r>
              <a:rPr lang="en-US" dirty="0" smtClean="0">
                <a:latin typeface="Sabon Roman"/>
              </a:rPr>
              <a:t>Capable of 5 A per phase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Inverter Updates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IRF520N MOSFETS </a:t>
            </a:r>
          </a:p>
          <a:p>
            <a:pPr lvl="1"/>
            <a:r>
              <a:rPr lang="en-US" dirty="0" smtClean="0">
                <a:latin typeface="Sabon Roman"/>
              </a:rPr>
              <a:t>Used for testing of single phase inverter</a:t>
            </a:r>
          </a:p>
          <a:p>
            <a:pPr lvl="1"/>
            <a:r>
              <a:rPr lang="en-US" dirty="0" smtClean="0">
                <a:latin typeface="Sabon Roman"/>
              </a:rPr>
              <a:t>Current limiting resistor system protection</a:t>
            </a:r>
          </a:p>
          <a:p>
            <a:pPr lvl="1"/>
            <a:r>
              <a:rPr lang="en-US" dirty="0" smtClean="0">
                <a:latin typeface="Sabon Roman"/>
              </a:rPr>
              <a:t>IGBTs will be used when filter, controller, and load are designed and built</a:t>
            </a:r>
          </a:p>
          <a:p>
            <a:pPr lvl="1"/>
            <a:endParaRPr lang="en-US" dirty="0">
              <a:latin typeface="Sabon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5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Filter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Used to extract sine wave encoded in PWM signal</a:t>
            </a:r>
          </a:p>
          <a:p>
            <a:r>
              <a:rPr lang="en-US" dirty="0" smtClean="0">
                <a:latin typeface="Sabon Roman"/>
              </a:rPr>
              <a:t>Three identical filters used (one for each phase)</a:t>
            </a:r>
          </a:p>
          <a:p>
            <a:r>
              <a:rPr lang="en-US" dirty="0" smtClean="0">
                <a:latin typeface="Sabon Roman"/>
              </a:rPr>
              <a:t>LC filter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Filter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1845" y="1690688"/>
            <a:ext cx="6588310" cy="4481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Filter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LC Filter</a:t>
            </a:r>
          </a:p>
          <a:p>
            <a:r>
              <a:rPr lang="en-US" dirty="0" smtClean="0">
                <a:latin typeface="Sabon Roman"/>
              </a:rPr>
              <a:t>Components rated for 400V and 15A</a:t>
            </a:r>
          </a:p>
          <a:p>
            <a:r>
              <a:rPr lang="en-US" dirty="0" smtClean="0">
                <a:latin typeface="Sabon Roman"/>
              </a:rPr>
              <a:t>Output sinusoidal waveform extracted from PWM signal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Load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Overall system output used for testing</a:t>
            </a:r>
          </a:p>
          <a:p>
            <a:r>
              <a:rPr lang="en-US" dirty="0" smtClean="0">
                <a:latin typeface="Sabon Roman"/>
              </a:rPr>
              <a:t>Initially resistive-inductive (RL) for both single- and three-phase systems</a:t>
            </a:r>
          </a:p>
          <a:p>
            <a:r>
              <a:rPr lang="en-US" dirty="0" smtClean="0">
                <a:latin typeface="Sabon Roman"/>
              </a:rPr>
              <a:t>Final tests will be performed on a three-phase motor</a:t>
            </a:r>
          </a:p>
          <a:p>
            <a:r>
              <a:rPr lang="en-US" dirty="0" smtClean="0">
                <a:latin typeface="Sabon Roman"/>
              </a:rPr>
              <a:t>Shall </a:t>
            </a:r>
            <a:r>
              <a:rPr lang="en-US" dirty="0">
                <a:latin typeface="Sabon Roman"/>
              </a:rPr>
              <a:t>be able to draw the rated power from the </a:t>
            </a:r>
            <a:r>
              <a:rPr lang="en-US" dirty="0" smtClean="0">
                <a:latin typeface="Sabon Roman"/>
              </a:rPr>
              <a:t>system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Project Goals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Variable Frequency AC Source (VFACS)</a:t>
            </a:r>
          </a:p>
          <a:p>
            <a:r>
              <a:rPr lang="en-US" dirty="0" smtClean="0">
                <a:latin typeface="Sabon Roman"/>
              </a:rPr>
              <a:t>Capable of delivering 208 </a:t>
            </a:r>
            <a:r>
              <a:rPr lang="en-US" dirty="0" err="1" smtClean="0">
                <a:latin typeface="Sabon Roman"/>
              </a:rPr>
              <a:t>Vrms</a:t>
            </a:r>
            <a:r>
              <a:rPr lang="en-US" dirty="0" smtClean="0">
                <a:latin typeface="Sabon Roman"/>
              </a:rPr>
              <a:t> and 5 A (35.5V </a:t>
            </a:r>
            <a:r>
              <a:rPr lang="en-US" dirty="0" err="1" smtClean="0">
                <a:latin typeface="Sabon Roman"/>
              </a:rPr>
              <a:t>rms</a:t>
            </a:r>
            <a:r>
              <a:rPr lang="en-US" dirty="0" smtClean="0">
                <a:latin typeface="Sabon Roman"/>
              </a:rPr>
              <a:t> for initial  testing)</a:t>
            </a:r>
          </a:p>
          <a:p>
            <a:r>
              <a:rPr lang="en-US" dirty="0" smtClean="0">
                <a:latin typeface="Sabon Roman"/>
              </a:rPr>
              <a:t>Frequency range from 0 to 60 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025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Lab Work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8300" cy="4351338"/>
          </a:xfrm>
        </p:spPr>
        <p:txBody>
          <a:bodyPr/>
          <a:lstStyle/>
          <a:p>
            <a:r>
              <a:rPr lang="en-US" dirty="0" err="1" smtClean="0">
                <a:latin typeface="Sabon Roman"/>
              </a:rPr>
              <a:t>Opto</a:t>
            </a:r>
            <a:r>
              <a:rPr lang="en-US" dirty="0" smtClean="0">
                <a:latin typeface="Sabon Roman"/>
              </a:rPr>
              <a:t>-coupler Simulation (6N137)</a:t>
            </a:r>
          </a:p>
          <a:p>
            <a:r>
              <a:rPr lang="en-US" dirty="0" smtClean="0">
                <a:latin typeface="Sabon Roman"/>
              </a:rPr>
              <a:t>Gate Driver and </a:t>
            </a:r>
            <a:r>
              <a:rPr lang="en-US" dirty="0" err="1" smtClean="0">
                <a:latin typeface="Sabon Roman"/>
              </a:rPr>
              <a:t>Opto</a:t>
            </a:r>
            <a:r>
              <a:rPr lang="en-US" dirty="0" smtClean="0">
                <a:latin typeface="Sabon Roman"/>
              </a:rPr>
              <a:t>-coupler </a:t>
            </a:r>
            <a:r>
              <a:rPr lang="en-US" dirty="0" smtClean="0">
                <a:latin typeface="Sabon Roman"/>
              </a:rPr>
              <a:t>construction</a:t>
            </a:r>
          </a:p>
          <a:p>
            <a:r>
              <a:rPr lang="en-US" dirty="0" smtClean="0">
                <a:latin typeface="Sabon Roman"/>
              </a:rPr>
              <a:t>HCPL3120 Gate Driver construction</a:t>
            </a:r>
            <a:endParaRPr lang="en-US" dirty="0" smtClean="0">
              <a:latin typeface="Sabon Roman"/>
            </a:endParaRPr>
          </a:p>
          <a:p>
            <a:r>
              <a:rPr lang="en-US" dirty="0" smtClean="0">
                <a:latin typeface="Sabon Roman"/>
              </a:rPr>
              <a:t>Single phase, single side inverter test</a:t>
            </a:r>
          </a:p>
          <a:p>
            <a:pPr lvl="1"/>
            <a:r>
              <a:rPr lang="en-US" dirty="0" smtClean="0">
                <a:latin typeface="Sabon Roman"/>
              </a:rPr>
              <a:t>With IRF520N MOSFET</a:t>
            </a:r>
          </a:p>
          <a:p>
            <a:endParaRPr lang="en-US" dirty="0" smtClean="0">
              <a:latin typeface="Sabon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72" y="1690688"/>
            <a:ext cx="5878285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5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Lab Work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Basic </a:t>
            </a:r>
            <a:r>
              <a:rPr lang="en-US" dirty="0" err="1" smtClean="0">
                <a:latin typeface="Sabon Roman"/>
              </a:rPr>
              <a:t>cDAQ</a:t>
            </a:r>
            <a:r>
              <a:rPr lang="en-US" dirty="0" smtClean="0">
                <a:latin typeface="Sabon Roman"/>
              </a:rPr>
              <a:t> Interface</a:t>
            </a:r>
          </a:p>
          <a:p>
            <a:pPr lvl="1"/>
            <a:r>
              <a:rPr lang="en-US" dirty="0" smtClean="0">
                <a:latin typeface="Sabon Roman"/>
              </a:rPr>
              <a:t>Analog Input</a:t>
            </a:r>
          </a:p>
          <a:p>
            <a:pPr lvl="1"/>
            <a:r>
              <a:rPr lang="en-US" dirty="0" smtClean="0">
                <a:latin typeface="Sabon Roman"/>
              </a:rPr>
              <a:t>Digital Output (TTL)</a:t>
            </a:r>
            <a:endParaRPr lang="en-US" dirty="0">
              <a:latin typeface="Sabon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73941"/>
            <a:ext cx="8648700" cy="3479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96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Lab Work</a:t>
            </a:r>
            <a:endParaRPr lang="en-US" dirty="0">
              <a:latin typeface="Sabon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28" y="1545091"/>
            <a:ext cx="4600643" cy="447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86" y="1430791"/>
            <a:ext cx="5106828" cy="44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97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Lab Work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Basic PWM Generation Controller in </a:t>
            </a:r>
            <a:r>
              <a:rPr lang="en-US" dirty="0" smtClean="0">
                <a:latin typeface="Sabon Roman"/>
              </a:rPr>
              <a:t>LabVIEW</a:t>
            </a:r>
          </a:p>
          <a:p>
            <a:r>
              <a:rPr lang="en-US" dirty="0" smtClean="0">
                <a:latin typeface="Sabon Roman"/>
              </a:rPr>
              <a:t>Point by Point vs Waveform Signals</a:t>
            </a:r>
            <a:endParaRPr lang="en-US" dirty="0">
              <a:latin typeface="Sabon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44644"/>
            <a:ext cx="7848600" cy="32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02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Lab Work</a:t>
            </a:r>
            <a:endParaRPr lang="en-US" dirty="0">
              <a:latin typeface="Sabon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721912"/>
            <a:ext cx="11952514" cy="32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47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Equipment &amp; Parts List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Sabon Roman"/>
              </a:rPr>
              <a:t>LabVIEW</a:t>
            </a:r>
            <a:r>
              <a:rPr lang="en-US" dirty="0" smtClean="0">
                <a:latin typeface="Sabon Roman"/>
              </a:rPr>
              <a:t> Student Edition</a:t>
            </a:r>
          </a:p>
          <a:p>
            <a:r>
              <a:rPr lang="en-US" dirty="0" smtClean="0">
                <a:latin typeface="Sabon Roman"/>
              </a:rPr>
              <a:t>NI-cDAQ-9174 Data Acquisition Chassis</a:t>
            </a:r>
          </a:p>
          <a:p>
            <a:r>
              <a:rPr lang="en-US" dirty="0" smtClean="0">
                <a:latin typeface="Sabon Roman"/>
              </a:rPr>
              <a:t>NI-9401 Digital I/O</a:t>
            </a:r>
          </a:p>
          <a:p>
            <a:r>
              <a:rPr lang="en-US" dirty="0" smtClean="0">
                <a:latin typeface="Sabon Roman"/>
              </a:rPr>
              <a:t>NI-9221 </a:t>
            </a:r>
            <a:r>
              <a:rPr lang="en-US" dirty="0" smtClean="0">
                <a:latin typeface="Sabon Roman"/>
              </a:rPr>
              <a:t>Analog </a:t>
            </a:r>
            <a:r>
              <a:rPr lang="en-US" smtClean="0">
                <a:latin typeface="Sabon Roman"/>
              </a:rPr>
              <a:t>Input Module </a:t>
            </a:r>
            <a:endParaRPr lang="en-US" dirty="0" smtClean="0">
              <a:latin typeface="Sabon Roman"/>
            </a:endParaRPr>
          </a:p>
          <a:p>
            <a:r>
              <a:rPr lang="en-US" dirty="0" smtClean="0">
                <a:latin typeface="Sabon Roman"/>
              </a:rPr>
              <a:t>NI-9211 Thermal </a:t>
            </a:r>
            <a:r>
              <a:rPr lang="en-US" dirty="0" smtClean="0">
                <a:latin typeface="Sabon Roman"/>
              </a:rPr>
              <a:t>Couple</a:t>
            </a:r>
          </a:p>
          <a:p>
            <a:r>
              <a:rPr lang="en-US" dirty="0" smtClean="0">
                <a:latin typeface="Sabon Roman"/>
              </a:rPr>
              <a:t>IR2110/2113</a:t>
            </a:r>
          </a:p>
          <a:p>
            <a:r>
              <a:rPr lang="en-US" dirty="0" smtClean="0">
                <a:latin typeface="Sabon Roman"/>
              </a:rPr>
              <a:t>6N137 </a:t>
            </a:r>
            <a:r>
              <a:rPr lang="en-US" dirty="0" err="1" smtClean="0">
                <a:latin typeface="Sabon Roman"/>
              </a:rPr>
              <a:t>Opto</a:t>
            </a:r>
            <a:r>
              <a:rPr lang="en-US" dirty="0" smtClean="0">
                <a:latin typeface="Sabon Roman"/>
              </a:rPr>
              <a:t>-coupler </a:t>
            </a:r>
            <a:endParaRPr lang="en-US" dirty="0" smtClean="0">
              <a:latin typeface="Sabon Roman"/>
            </a:endParaRPr>
          </a:p>
          <a:p>
            <a:r>
              <a:rPr lang="en-US" dirty="0" smtClean="0">
                <a:latin typeface="Sabon Roman"/>
              </a:rPr>
              <a:t>HCPL3120 Gate Driver*</a:t>
            </a:r>
          </a:p>
          <a:p>
            <a:r>
              <a:rPr lang="en-US" dirty="0" smtClean="0">
                <a:latin typeface="Sabon Roman"/>
              </a:rPr>
              <a:t>IRF520 MOSFET*</a:t>
            </a:r>
          </a:p>
          <a:p>
            <a:r>
              <a:rPr lang="en-US" dirty="0" smtClean="0">
                <a:latin typeface="Sabon Roman"/>
              </a:rPr>
              <a:t>FMG2G75US60 IGBT Pair with anti-parallel diodes</a:t>
            </a:r>
          </a:p>
          <a:p>
            <a:r>
              <a:rPr lang="en-US" dirty="0" smtClean="0">
                <a:latin typeface="Sabon Roman"/>
              </a:rPr>
              <a:t>Sources and Scopes available in Power Lab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Schedule </a:t>
            </a:r>
            <a:endParaRPr lang="en-US" dirty="0">
              <a:latin typeface="Sabon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65042"/>
              </p:ext>
            </p:extLst>
          </p:nvPr>
        </p:nvGraphicFramePr>
        <p:xfrm>
          <a:off x="1485900" y="1479754"/>
          <a:ext cx="8801098" cy="4435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749"/>
                <a:gridCol w="1173830"/>
                <a:gridCol w="6909519"/>
              </a:tblGrid>
              <a:tr h="21987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Schedule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Week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Date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Task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1/27/2013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LabVIEW</a:t>
                      </a:r>
                      <a:r>
                        <a:rPr lang="en-US" sz="1700" dirty="0">
                          <a:effectLst/>
                        </a:rPr>
                        <a:t> Tutorials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2/3/2013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Build &amp; test single phase optical isolator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</a:rPr>
                        <a:t>Build &amp; test single phase gate driver and inverter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2/10/2013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8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2/17/2013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Interfacing </a:t>
                      </a:r>
                      <a:r>
                        <a:rPr lang="en-US" sz="1700" dirty="0" err="1">
                          <a:effectLst/>
                        </a:rPr>
                        <a:t>LabVIEW</a:t>
                      </a:r>
                      <a:r>
                        <a:rPr lang="en-US" sz="1700" dirty="0">
                          <a:effectLst/>
                        </a:rPr>
                        <a:t> with NI </a:t>
                      </a:r>
                      <a:r>
                        <a:rPr lang="en-US" sz="1700" dirty="0" err="1">
                          <a:effectLst/>
                        </a:rPr>
                        <a:t>cDAQ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2/24/2013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Basic LabVIEW controller design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3/3/2013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LC filter design &amp; single phase resistive/inductive load selection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3/10/2013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Apply LC filter and load to single phase VFACS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3/17/2013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Controller tuning/modification with voltage feedback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3/24/2013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Performance testing of single phase VFACS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3/31/2013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Re-evaluation of schedule/evaluation of implementing three-phase VFACS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4/7/2013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DC to AC source conversion design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4/14/2013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DC to AC source conversion building and testing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4/21/2013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Final system testing and analysis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4/28/2013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Oral Presentation Preparation/ Final Project Report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128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Questions?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Pictures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8" name="Picture 4" descr="http://sine.ni.com/images/products/us/cdaq-9174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810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I 94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90688"/>
            <a:ext cx="3810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 92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90688"/>
            <a:ext cx="37338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Datasheets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www.fairchildsemi.com/ds/6N/6N137.pdf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www.daedalus.ei.tum.de/attachments/article/257/IR2110_IR2110S_IR2113_IR2113S.pdf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pdf.datasheetcatalog.com/datasheet/fairchild/FMG2G75US60.pdf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www.datasheetcatalog.com/datasheets_pdf/H/C/P/L/HCPL-3120.shtml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www.futurlec.com/Transistors/IRF520.shtml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/>
          <a:srcRect l="15705" t="34054" r="8172" b="42909"/>
          <a:stretch/>
        </p:blipFill>
        <p:spPr bwMode="auto">
          <a:xfrm>
            <a:off x="248195" y="1270361"/>
            <a:ext cx="11577904" cy="3680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High Level System Block Diagram</a:t>
            </a:r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Flow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38141" t="23638" r="22756" b="18870"/>
          <a:stretch/>
        </p:blipFill>
        <p:spPr bwMode="auto">
          <a:xfrm>
            <a:off x="3918720" y="0"/>
            <a:ext cx="672750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664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RLC Filter </a:t>
            </a:r>
            <a:r>
              <a:rPr lang="en-US" dirty="0" smtClean="0"/>
              <a:t>Design 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200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137057" y="1690687"/>
          <a:ext cx="2699607" cy="1599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3" imgW="1282700" imgH="762000" progId="Equation.3">
                  <p:embed/>
                </p:oleObj>
              </mc:Choice>
              <mc:Fallback>
                <p:oleObj name="Equation" r:id="rId3" imgW="12827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057" y="1690687"/>
                        <a:ext cx="2699607" cy="1599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09700" y="40524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837431" y="3423804"/>
          <a:ext cx="1298857" cy="76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5" imgW="710891" imgH="418918" progId="Equation.3">
                  <p:embed/>
                </p:oleObj>
              </mc:Choice>
              <mc:Fallback>
                <p:oleObj name="Equation" r:id="rId5" imgW="710891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431" y="3423804"/>
                        <a:ext cx="1298857" cy="761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213574" y="3566278"/>
          <a:ext cx="1441251" cy="903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7" imgW="710891" imgH="444307" progId="Equation.3">
                  <p:embed/>
                </p:oleObj>
              </mc:Choice>
              <mc:Fallback>
                <p:oleObj name="Equation" r:id="rId7" imgW="710891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574" y="3566278"/>
                        <a:ext cx="1441251" cy="903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735782" y="31094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6118879" y="2928503"/>
          <a:ext cx="1642314" cy="49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9" imgW="596641" imgH="177723" progId="Equation.3">
                  <p:embed/>
                </p:oleObj>
              </mc:Choice>
              <mc:Fallback>
                <p:oleObj name="Equation" r:id="rId9" imgW="596641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879" y="2928503"/>
                        <a:ext cx="1642314" cy="495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6075929" y="1813070"/>
          <a:ext cx="1716542" cy="83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1" imgW="876300" imgH="431800" progId="Equation.3">
                  <p:embed/>
                </p:oleObj>
              </mc:Choice>
              <mc:Fallback>
                <p:oleObj name="Equation" r:id="rId11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929" y="1813070"/>
                        <a:ext cx="1716542" cy="839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847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RLC Filter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90688"/>
            <a:ext cx="5334000" cy="4000500"/>
          </a:xfrm>
          <a:prstGeom prst="rect">
            <a:avLst/>
          </a:prstGeom>
        </p:spPr>
      </p:pic>
      <p:pic>
        <p:nvPicPr>
          <p:cNvPr id="1026" name="Picture 2" descr="R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3" y="1690688"/>
            <a:ext cx="5402627" cy="362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865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85" y="1050000"/>
            <a:ext cx="3866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65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52" y="1200000"/>
            <a:ext cx="10058400" cy="56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07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52" y="1350000"/>
            <a:ext cx="10058400" cy="56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26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80" y="1853978"/>
            <a:ext cx="10058400" cy="56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50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52" y="1500000"/>
            <a:ext cx="10058400" cy="56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3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PWM Generation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Sabon Roman"/>
              </a:rPr>
              <a:t>Produces PWM signals for the Gate Drive Circuitry</a:t>
            </a:r>
          </a:p>
          <a:p>
            <a:r>
              <a:rPr lang="en-US" dirty="0" smtClean="0">
                <a:latin typeface="Sabon Roman"/>
              </a:rPr>
              <a:t>Use a </a:t>
            </a:r>
            <a:r>
              <a:rPr lang="en-US" dirty="0" err="1" smtClean="0">
                <a:latin typeface="Sabon Roman"/>
              </a:rPr>
              <a:t>LabVIEW</a:t>
            </a:r>
            <a:r>
              <a:rPr lang="en-US" dirty="0" smtClean="0">
                <a:latin typeface="Sabon Roman"/>
              </a:rPr>
              <a:t> based </a:t>
            </a:r>
            <a:r>
              <a:rPr lang="en-US" dirty="0" err="1" smtClean="0">
                <a:latin typeface="Sabon Roman"/>
              </a:rPr>
              <a:t>cDAQ</a:t>
            </a:r>
            <a:r>
              <a:rPr lang="en-US" dirty="0" smtClean="0">
                <a:latin typeface="Sabon Roman"/>
              </a:rPr>
              <a:t> controller from National Instruments</a:t>
            </a:r>
          </a:p>
          <a:p>
            <a:r>
              <a:rPr lang="en-US" dirty="0" smtClean="0">
                <a:latin typeface="Sabon Roman"/>
              </a:rPr>
              <a:t>Able to control both single phase and three phase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/>
          <a:srcRect l="32264" t="21898" r="8668" b="20932"/>
          <a:stretch/>
        </p:blipFill>
        <p:spPr bwMode="auto">
          <a:xfrm>
            <a:off x="2132103" y="1282817"/>
            <a:ext cx="7469097" cy="5575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PWM Generation Controller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PWM Generation Controller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Produce TTL level PWM signals</a:t>
            </a:r>
          </a:p>
          <a:p>
            <a:r>
              <a:rPr lang="en-US" dirty="0" smtClean="0">
                <a:latin typeface="Sabon Roman"/>
              </a:rPr>
              <a:t>Produce waveforms representative of sine waves from 0-60 Hz</a:t>
            </a:r>
          </a:p>
          <a:p>
            <a:r>
              <a:rPr lang="en-US" dirty="0" smtClean="0">
                <a:latin typeface="Sabon Roman"/>
              </a:rPr>
              <a:t>Produce waveforms following proper V/Hz ratio of 0.5892</a:t>
            </a:r>
          </a:p>
          <a:p>
            <a:endParaRPr lang="en-US" dirty="0">
              <a:latin typeface="Sabon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Gate Drive Circuitry</a:t>
            </a:r>
            <a:endParaRPr lang="en-US" dirty="0">
              <a:latin typeface="Sabon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High speed signal isolator and driver</a:t>
            </a:r>
          </a:p>
          <a:p>
            <a:r>
              <a:rPr lang="en-US" dirty="0" smtClean="0">
                <a:latin typeface="Sabon Roman"/>
              </a:rPr>
              <a:t>Use optical isolators and gate driver chips to isolate and amplify signal to the Inverter</a:t>
            </a:r>
          </a:p>
          <a:p>
            <a:r>
              <a:rPr lang="en-US" dirty="0" smtClean="0">
                <a:latin typeface="Sabon Roman"/>
              </a:rPr>
              <a:t>Optical isolators and gate drivers chosen for speed and robustness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025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67" t="21691" r="30755" b="32721"/>
          <a:stretch>
            <a:fillRect/>
          </a:stretch>
        </p:blipFill>
        <p:spPr bwMode="auto">
          <a:xfrm>
            <a:off x="0" y="1315123"/>
            <a:ext cx="12192000" cy="465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Gate Drive Circuitry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Gate Drive Circuitry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abon Roman"/>
              </a:rPr>
              <a:t>Along with inverter, capable of switching at 1% duty cycle of 15 kHz switching frequency without clipping</a:t>
            </a:r>
          </a:p>
          <a:p>
            <a:r>
              <a:rPr lang="en-US" dirty="0" smtClean="0">
                <a:latin typeface="Sabon Roman"/>
              </a:rPr>
              <a:t>Optical Isolator</a:t>
            </a:r>
          </a:p>
          <a:p>
            <a:pPr lvl="1"/>
            <a:r>
              <a:rPr lang="en-US" dirty="0" smtClean="0">
                <a:latin typeface="Sabon Roman"/>
              </a:rPr>
              <a:t>6N137 </a:t>
            </a:r>
            <a:r>
              <a:rPr lang="en-US" dirty="0" err="1" smtClean="0">
                <a:latin typeface="Sabon Roman"/>
              </a:rPr>
              <a:t>Optocoupler</a:t>
            </a:r>
            <a:endParaRPr lang="en-US" dirty="0" smtClean="0">
              <a:latin typeface="Sabon Roman"/>
            </a:endParaRPr>
          </a:p>
          <a:p>
            <a:pPr lvl="1"/>
            <a:r>
              <a:rPr lang="en-US" dirty="0" smtClean="0">
                <a:latin typeface="Sabon Roman"/>
              </a:rPr>
              <a:t>Isolate </a:t>
            </a:r>
            <a:r>
              <a:rPr lang="en-US" dirty="0" err="1" smtClean="0">
                <a:latin typeface="Sabon Roman"/>
              </a:rPr>
              <a:t>cDAQ</a:t>
            </a:r>
            <a:r>
              <a:rPr lang="en-US" dirty="0" smtClean="0">
                <a:latin typeface="Sabon Roman"/>
              </a:rPr>
              <a:t> outputs from Inverter, Filter, and Load</a:t>
            </a:r>
          </a:p>
          <a:p>
            <a:r>
              <a:rPr lang="en-US" dirty="0" smtClean="0">
                <a:latin typeface="Sabon Roman"/>
              </a:rPr>
              <a:t>Gate Driver</a:t>
            </a:r>
          </a:p>
          <a:p>
            <a:pPr lvl="1"/>
            <a:r>
              <a:rPr lang="en-US" dirty="0" smtClean="0">
                <a:latin typeface="Sabon Roman"/>
              </a:rPr>
              <a:t>IR-2110</a:t>
            </a:r>
          </a:p>
          <a:p>
            <a:pPr lvl="1"/>
            <a:r>
              <a:rPr lang="en-US" dirty="0" smtClean="0">
                <a:latin typeface="Sabon Roman"/>
              </a:rPr>
              <a:t>Amplify PWM from TTL to +15V 2A level adequate for driving the Inverter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2A1E-8182-4984-A642-246A69AB2F8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068"/>
            <a:ext cx="2971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695</Words>
  <Application>Microsoft Office PowerPoint</Application>
  <PresentationFormat>Widescreen</PresentationFormat>
  <Paragraphs>189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Batang</vt:lpstr>
      <vt:lpstr>Arial</vt:lpstr>
      <vt:lpstr>Calibri</vt:lpstr>
      <vt:lpstr>Calibri Light</vt:lpstr>
      <vt:lpstr>Sabon Roman</vt:lpstr>
      <vt:lpstr>Times New Roman</vt:lpstr>
      <vt:lpstr>Office Theme</vt:lpstr>
      <vt:lpstr>Equation</vt:lpstr>
      <vt:lpstr>Variable Frequency AC Source </vt:lpstr>
      <vt:lpstr>Project Goals</vt:lpstr>
      <vt:lpstr>High Level System Block Diagram</vt:lpstr>
      <vt:lpstr>PWM Generation Controller</vt:lpstr>
      <vt:lpstr>PWM Generation Controller </vt:lpstr>
      <vt:lpstr>PWM Generation Controller </vt:lpstr>
      <vt:lpstr>Gate Drive Circuitry</vt:lpstr>
      <vt:lpstr>Gate Drive Circuitry</vt:lpstr>
      <vt:lpstr>Gate Drive Circuitry </vt:lpstr>
      <vt:lpstr>Gate Drive Circuitry Changes</vt:lpstr>
      <vt:lpstr>Inverter</vt:lpstr>
      <vt:lpstr>Inverter</vt:lpstr>
      <vt:lpstr>Inverter</vt:lpstr>
      <vt:lpstr>Inverter</vt:lpstr>
      <vt:lpstr>Inverter Updates</vt:lpstr>
      <vt:lpstr>Filter</vt:lpstr>
      <vt:lpstr>Filter </vt:lpstr>
      <vt:lpstr>Filter</vt:lpstr>
      <vt:lpstr>Load</vt:lpstr>
      <vt:lpstr>Lab Work</vt:lpstr>
      <vt:lpstr>Lab Work</vt:lpstr>
      <vt:lpstr>Lab Work</vt:lpstr>
      <vt:lpstr>Lab Work</vt:lpstr>
      <vt:lpstr>Lab Work</vt:lpstr>
      <vt:lpstr>Equipment &amp; Parts List</vt:lpstr>
      <vt:lpstr>Schedule </vt:lpstr>
      <vt:lpstr>Questions?</vt:lpstr>
      <vt:lpstr>Pictures</vt:lpstr>
      <vt:lpstr>Datasheets</vt:lpstr>
      <vt:lpstr>Flow Chart</vt:lpstr>
      <vt:lpstr>RLC Filter Design Equations</vt:lpstr>
      <vt:lpstr>RLC Filter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Bradley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 Frequency AC Source</dc:title>
  <dc:creator>klemke</dc:creator>
  <cp:lastModifiedBy>klemke</cp:lastModifiedBy>
  <cp:revision>11</cp:revision>
  <dcterms:created xsi:type="dcterms:W3CDTF">2014-02-25T19:53:19Z</dcterms:created>
  <dcterms:modified xsi:type="dcterms:W3CDTF">2014-03-04T14:33:14Z</dcterms:modified>
</cp:coreProperties>
</file>