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5" r:id="rId4"/>
    <p:sldId id="260" r:id="rId5"/>
    <p:sldId id="266" r:id="rId6"/>
    <p:sldId id="268" r:id="rId7"/>
    <p:sldId id="269" r:id="rId8"/>
    <p:sldId id="299" r:id="rId9"/>
    <p:sldId id="301" r:id="rId10"/>
    <p:sldId id="305" r:id="rId11"/>
    <p:sldId id="306" r:id="rId12"/>
    <p:sldId id="307" r:id="rId13"/>
    <p:sldId id="313" r:id="rId14"/>
    <p:sldId id="308" r:id="rId15"/>
    <p:sldId id="310" r:id="rId16"/>
    <p:sldId id="312" r:id="rId17"/>
    <p:sldId id="302" r:id="rId18"/>
    <p:sldId id="309" r:id="rId19"/>
    <p:sldId id="300" r:id="rId20"/>
    <p:sldId id="298" r:id="rId21"/>
    <p:sldId id="290" r:id="rId22"/>
    <p:sldId id="303" r:id="rId23"/>
    <p:sldId id="30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lso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>
        <p:scale>
          <a:sx n="100" d="100"/>
          <a:sy n="100" d="100"/>
        </p:scale>
        <p:origin x="-1768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son\Dropbox\Bradley\EE%20Senior%20Project\1st%20semester%20deliverables\schedul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son\Dropbox\Bradley\EE%20Senior%20Project\1st%20semester%20deliverables\schedule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808176503248"/>
          <c:y val="0.0785010589979294"/>
          <c:w val="0.612806282291583"/>
          <c:h val="0.887029693393945"/>
        </c:manualLayout>
      </c:layout>
      <c:barChart>
        <c:barDir val="bar"/>
        <c:grouping val="stacked"/>
        <c:varyColors val="0"/>
        <c:ser>
          <c:idx val="0"/>
          <c:order val="0"/>
          <c:tx>
            <c:v>Start Date</c:v>
          </c:tx>
          <c:spPr>
            <a:noFill/>
            <a:ln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Camera and Joystick Interfacing</c:v>
                </c:pt>
                <c:pt idx="1">
                  <c:v>Camera and DSP interfacing</c:v>
                </c:pt>
                <c:pt idx="2">
                  <c:v>Wireless and I2C Interfacing</c:v>
                </c:pt>
                <c:pt idx="3">
                  <c:v>Platform Assembly</c:v>
                </c:pt>
                <c:pt idx="4">
                  <c:v>PWM output design and testing</c:v>
                </c:pt>
                <c:pt idx="5">
                  <c:v>IR sensor Interfacing</c:v>
                </c:pt>
                <c:pt idx="6">
                  <c:v>Platform Power Testing</c:v>
                </c:pt>
                <c:pt idx="7">
                  <c:v>Communication Design</c:v>
                </c:pt>
                <c:pt idx="8">
                  <c:v>Navigation Design</c:v>
                </c:pt>
                <c:pt idx="9">
                  <c:v>Testing and Debugging</c:v>
                </c:pt>
                <c:pt idx="10">
                  <c:v>Presentation Preparation</c:v>
                </c:pt>
              </c:strCache>
            </c:strRef>
          </c:cat>
          <c:val>
            <c:numRef>
              <c:f>Sheet1!$B$2:$B$12</c:f>
              <c:numCache>
                <c:formatCode>d\-mmm</c:formatCode>
                <c:ptCount val="11"/>
                <c:pt idx="0">
                  <c:v>40864.0</c:v>
                </c:pt>
                <c:pt idx="1">
                  <c:v>40878.0</c:v>
                </c:pt>
                <c:pt idx="2">
                  <c:v>40878.0</c:v>
                </c:pt>
                <c:pt idx="3">
                  <c:v>40927.0</c:v>
                </c:pt>
                <c:pt idx="4">
                  <c:v>40934.0</c:v>
                </c:pt>
                <c:pt idx="5">
                  <c:v>40941.0</c:v>
                </c:pt>
                <c:pt idx="6">
                  <c:v>40955.0</c:v>
                </c:pt>
                <c:pt idx="7">
                  <c:v>40934.0</c:v>
                </c:pt>
                <c:pt idx="8">
                  <c:v>40927.0</c:v>
                </c:pt>
                <c:pt idx="9">
                  <c:v>40993.0</c:v>
                </c:pt>
                <c:pt idx="10">
                  <c:v>41023.0</c:v>
                </c:pt>
              </c:numCache>
            </c:numRef>
          </c:val>
        </c:ser>
        <c:ser>
          <c:idx val="2"/>
          <c:order val="1"/>
          <c:tx>
            <c:v>Days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9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val>
            <c:numRef>
              <c:f>Sheet1!$C$2:$C$12</c:f>
              <c:numCache>
                <c:formatCode>General</c:formatCode>
                <c:ptCount val="11"/>
                <c:pt idx="0">
                  <c:v>7.0</c:v>
                </c:pt>
                <c:pt idx="1">
                  <c:v>114.0</c:v>
                </c:pt>
                <c:pt idx="2">
                  <c:v>21.0</c:v>
                </c:pt>
                <c:pt idx="3">
                  <c:v>7.0</c:v>
                </c:pt>
                <c:pt idx="4">
                  <c:v>14.0</c:v>
                </c:pt>
                <c:pt idx="5">
                  <c:v>14.0</c:v>
                </c:pt>
                <c:pt idx="6">
                  <c:v>7.0</c:v>
                </c:pt>
                <c:pt idx="7">
                  <c:v>28.0</c:v>
                </c:pt>
                <c:pt idx="8">
                  <c:v>70.0</c:v>
                </c:pt>
                <c:pt idx="9">
                  <c:v>30.0</c:v>
                </c:pt>
                <c:pt idx="10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71959336"/>
        <c:axId val="671962184"/>
      </c:barChart>
      <c:catAx>
        <c:axId val="671959336"/>
        <c:scaling>
          <c:orientation val="maxMin"/>
        </c:scaling>
        <c:delete val="0"/>
        <c:axPos val="l"/>
        <c:majorTickMark val="none"/>
        <c:minorTickMark val="none"/>
        <c:tickLblPos val="nextTo"/>
        <c:crossAx val="671962184"/>
        <c:crosses val="autoZero"/>
        <c:auto val="1"/>
        <c:lblAlgn val="ctr"/>
        <c:lblOffset val="100"/>
        <c:noMultiLvlLbl val="0"/>
      </c:catAx>
      <c:valAx>
        <c:axId val="671962184"/>
        <c:scaling>
          <c:orientation val="minMax"/>
          <c:max val="41044.0"/>
          <c:min val="40864.0"/>
        </c:scaling>
        <c:delete val="0"/>
        <c:axPos val="t"/>
        <c:majorGridlines/>
        <c:numFmt formatCode="d\-mmm" sourceLinked="1"/>
        <c:majorTickMark val="none"/>
        <c:minorTickMark val="none"/>
        <c:tickLblPos val="nextTo"/>
        <c:crossAx val="671959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808176503248"/>
          <c:y val="0.0785010589979294"/>
          <c:w val="0.612806282291583"/>
          <c:h val="0.887029693393945"/>
        </c:manualLayout>
      </c:layout>
      <c:barChart>
        <c:barDir val="bar"/>
        <c:grouping val="stacked"/>
        <c:varyColors val="0"/>
        <c:ser>
          <c:idx val="1"/>
          <c:order val="2"/>
          <c:tx>
            <c:v>Start Date</c:v>
          </c:tx>
          <c:spPr>
            <a:noFill/>
            <a:ln>
              <a:noFill/>
            </a:ln>
          </c:spPr>
          <c:invertIfNegative val="0"/>
          <c:cat>
            <c:strRef>
              <c:f>'Revised Schedule'!$A$2:$A$11</c:f>
              <c:strCache>
                <c:ptCount val="10"/>
                <c:pt idx="0">
                  <c:v>Camera and Joystick Interfacing</c:v>
                </c:pt>
                <c:pt idx="1">
                  <c:v>Camera and DSP interfacing</c:v>
                </c:pt>
                <c:pt idx="2">
                  <c:v>Wireless and I2C Interfacing</c:v>
                </c:pt>
                <c:pt idx="3">
                  <c:v>Platform Assembly</c:v>
                </c:pt>
                <c:pt idx="4">
                  <c:v>Platform Power Testing</c:v>
                </c:pt>
                <c:pt idx="5">
                  <c:v>PWM output design and testing</c:v>
                </c:pt>
                <c:pt idx="6">
                  <c:v>IR sensor Interfacing</c:v>
                </c:pt>
                <c:pt idx="7">
                  <c:v>Navigation Design</c:v>
                </c:pt>
                <c:pt idx="8">
                  <c:v>Testing and Debugging</c:v>
                </c:pt>
                <c:pt idx="9">
                  <c:v>Presentation Preparation</c:v>
                </c:pt>
              </c:strCache>
            </c:strRef>
          </c:cat>
          <c:val>
            <c:numRef>
              <c:f>'Revised Schedule'!$B$2:$B$11</c:f>
              <c:numCache>
                <c:formatCode>d\-mmm</c:formatCode>
                <c:ptCount val="10"/>
                <c:pt idx="0">
                  <c:v>40864.0</c:v>
                </c:pt>
                <c:pt idx="1">
                  <c:v>40878.0</c:v>
                </c:pt>
                <c:pt idx="2">
                  <c:v>40940.0</c:v>
                </c:pt>
                <c:pt idx="3">
                  <c:v>40927.0</c:v>
                </c:pt>
                <c:pt idx="4">
                  <c:v>40934.0</c:v>
                </c:pt>
                <c:pt idx="5">
                  <c:v>40934.0</c:v>
                </c:pt>
                <c:pt idx="6">
                  <c:v>40954.0</c:v>
                </c:pt>
                <c:pt idx="7">
                  <c:v>40927.0</c:v>
                </c:pt>
                <c:pt idx="8">
                  <c:v>40993.0</c:v>
                </c:pt>
                <c:pt idx="9">
                  <c:v>41023.0</c:v>
                </c:pt>
              </c:numCache>
            </c:numRef>
          </c:val>
        </c:ser>
        <c:ser>
          <c:idx val="3"/>
          <c:order val="3"/>
          <c:tx>
            <c:v>Days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7"/>
            <c:invertIfNegative val="0"/>
            <c:bubble3D val="0"/>
            <c:spPr>
              <a:gradFill>
                <a:gsLst>
                  <a:gs pos="50000">
                    <a:schemeClr val="accent1">
                      <a:lumMod val="74000"/>
                      <a:lumOff val="26000"/>
                    </a:schemeClr>
                  </a:gs>
                  <a:gs pos="0">
                    <a:schemeClr val="accent3"/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8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9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val>
            <c:numRef>
              <c:f>'Revised Schedule'!$C$2:$C$11</c:f>
              <c:numCache>
                <c:formatCode>General</c:formatCode>
                <c:ptCount val="10"/>
                <c:pt idx="0">
                  <c:v>7.0</c:v>
                </c:pt>
                <c:pt idx="1">
                  <c:v>150.0</c:v>
                </c:pt>
                <c:pt idx="2">
                  <c:v>37.0</c:v>
                </c:pt>
                <c:pt idx="3">
                  <c:v>7.0</c:v>
                </c:pt>
                <c:pt idx="4">
                  <c:v>14.0</c:v>
                </c:pt>
                <c:pt idx="5">
                  <c:v>37.0</c:v>
                </c:pt>
                <c:pt idx="6">
                  <c:v>28.0</c:v>
                </c:pt>
                <c:pt idx="7">
                  <c:v>70.0</c:v>
                </c:pt>
                <c:pt idx="8">
                  <c:v>30.0</c:v>
                </c:pt>
                <c:pt idx="9">
                  <c:v>7.0</c:v>
                </c:pt>
              </c:numCache>
            </c:numRef>
          </c:val>
        </c:ser>
        <c:ser>
          <c:idx val="0"/>
          <c:order val="0"/>
          <c:tx>
            <c:v>Start Date</c:v>
          </c:tx>
          <c:spPr>
            <a:noFill/>
            <a:ln>
              <a:noFill/>
            </a:ln>
          </c:spPr>
          <c:invertIfNegative val="0"/>
          <c:cat>
            <c:strRef>
              <c:f>'Revised Schedule'!$A$2:$A$11</c:f>
              <c:strCache>
                <c:ptCount val="10"/>
                <c:pt idx="0">
                  <c:v>Camera and Joystick Interfacing</c:v>
                </c:pt>
                <c:pt idx="1">
                  <c:v>Camera and DSP interfacing</c:v>
                </c:pt>
                <c:pt idx="2">
                  <c:v>Wireless and I2C Interfacing</c:v>
                </c:pt>
                <c:pt idx="3">
                  <c:v>Platform Assembly</c:v>
                </c:pt>
                <c:pt idx="4">
                  <c:v>Platform Power Testing</c:v>
                </c:pt>
                <c:pt idx="5">
                  <c:v>PWM output design and testing</c:v>
                </c:pt>
                <c:pt idx="6">
                  <c:v>IR sensor Interfacing</c:v>
                </c:pt>
                <c:pt idx="7">
                  <c:v>Navigation Design</c:v>
                </c:pt>
                <c:pt idx="8">
                  <c:v>Testing and Debugging</c:v>
                </c:pt>
                <c:pt idx="9">
                  <c:v>Presentation Preparation</c:v>
                </c:pt>
              </c:strCache>
            </c:strRef>
          </c:cat>
          <c:val>
            <c:numRef>
              <c:f>'Revised Schedule'!$B$2:$B$11</c:f>
              <c:numCache>
                <c:formatCode>d\-mmm</c:formatCode>
                <c:ptCount val="10"/>
                <c:pt idx="0">
                  <c:v>40864.0</c:v>
                </c:pt>
                <c:pt idx="1">
                  <c:v>40878.0</c:v>
                </c:pt>
                <c:pt idx="2">
                  <c:v>40940.0</c:v>
                </c:pt>
                <c:pt idx="3">
                  <c:v>40927.0</c:v>
                </c:pt>
                <c:pt idx="4">
                  <c:v>40934.0</c:v>
                </c:pt>
                <c:pt idx="5">
                  <c:v>40934.0</c:v>
                </c:pt>
                <c:pt idx="6">
                  <c:v>40954.0</c:v>
                </c:pt>
                <c:pt idx="7">
                  <c:v>40927.0</c:v>
                </c:pt>
                <c:pt idx="8">
                  <c:v>40993.0</c:v>
                </c:pt>
                <c:pt idx="9">
                  <c:v>41023.0</c:v>
                </c:pt>
              </c:numCache>
            </c:numRef>
          </c:val>
        </c:ser>
        <c:ser>
          <c:idx val="2"/>
          <c:order val="1"/>
          <c:tx>
            <c:v>Days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  <a:tileRect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5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3">
                      <a:lumMod val="75000"/>
                      <a:lumOff val="25000"/>
                    </a:schemeClr>
                  </a:gs>
                  <a:gs pos="100000">
                    <a:schemeClr val="accent2">
                      <a:lumMod val="75000"/>
                      <a:lumOff val="25000"/>
                    </a:schemeClr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dPt>
            <c:idx val="9"/>
            <c:invertIfNegative val="0"/>
            <c:bubble3D val="0"/>
            <c:spPr>
              <a:gradFill>
                <a:gsLst>
                  <a:gs pos="50000">
                    <a:schemeClr val="accent1">
                      <a:lumMod val="80000"/>
                      <a:lumOff val="2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</c:spPr>
          </c:dPt>
          <c:val>
            <c:numRef>
              <c:f>'Revised Schedule'!$C$2:$C$11</c:f>
              <c:numCache>
                <c:formatCode>General</c:formatCode>
                <c:ptCount val="10"/>
                <c:pt idx="0">
                  <c:v>7.0</c:v>
                </c:pt>
                <c:pt idx="1">
                  <c:v>150.0</c:v>
                </c:pt>
                <c:pt idx="2">
                  <c:v>37.0</c:v>
                </c:pt>
                <c:pt idx="3">
                  <c:v>7.0</c:v>
                </c:pt>
                <c:pt idx="4">
                  <c:v>14.0</c:v>
                </c:pt>
                <c:pt idx="5">
                  <c:v>37.0</c:v>
                </c:pt>
                <c:pt idx="6">
                  <c:v>28.0</c:v>
                </c:pt>
                <c:pt idx="7">
                  <c:v>70.0</c:v>
                </c:pt>
                <c:pt idx="8">
                  <c:v>30.0</c:v>
                </c:pt>
                <c:pt idx="9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82751272"/>
        <c:axId val="682754520"/>
      </c:barChart>
      <c:catAx>
        <c:axId val="682751272"/>
        <c:scaling>
          <c:orientation val="maxMin"/>
        </c:scaling>
        <c:delete val="0"/>
        <c:axPos val="l"/>
        <c:majorTickMark val="none"/>
        <c:minorTickMark val="none"/>
        <c:tickLblPos val="nextTo"/>
        <c:crossAx val="682754520"/>
        <c:crosses val="autoZero"/>
        <c:auto val="1"/>
        <c:lblAlgn val="ctr"/>
        <c:lblOffset val="100"/>
        <c:noMultiLvlLbl val="0"/>
      </c:catAx>
      <c:valAx>
        <c:axId val="682754520"/>
        <c:scaling>
          <c:orientation val="minMax"/>
          <c:max val="41044.0"/>
          <c:min val="40864.0"/>
        </c:scaling>
        <c:delete val="0"/>
        <c:axPos val="t"/>
        <c:majorGridlines/>
        <c:numFmt formatCode="d\-mmm" sourceLinked="1"/>
        <c:majorTickMark val="none"/>
        <c:minorTickMark val="none"/>
        <c:tickLblPos val="nextTo"/>
        <c:crossAx val="682751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22T20:07:09.251" idx="1">
    <p:pos x="1728" y="954"/>
    <p:text>What should our goals be now?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0.84874</cdr:x>
      <cdr:y>0.43361</cdr:y>
    </cdr:from>
    <cdr:to>
      <cdr:x>1</cdr:x>
      <cdr:y>0.57697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00725" y="1757363"/>
          <a:ext cx="102870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0.91626</cdr:x>
      <cdr:y>0.40071</cdr:y>
    </cdr:from>
    <cdr:to>
      <cdr:x>0.98665</cdr:x>
      <cdr:y>0.55112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91376" y="1624013"/>
          <a:ext cx="55245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00B050"/>
              </a:solidFill>
            </a:rPr>
            <a:t>Austin</a:t>
          </a:r>
        </a:p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Brad</a:t>
          </a:r>
          <a:endParaRPr lang="en-US" sz="1100" baseline="0" dirty="0">
            <a:solidFill>
              <a:srgbClr val="FF0000"/>
            </a:solidFill>
          </a:endParaRPr>
        </a:p>
        <a:p xmlns:a="http://schemas.openxmlformats.org/drawingml/2006/main">
          <a:r>
            <a:rPr lang="en-US" sz="1100" baseline="0" dirty="0">
              <a:solidFill>
                <a:srgbClr val="0070C0"/>
              </a:solidFill>
            </a:rPr>
            <a:t>Nelson</a:t>
          </a:r>
          <a:endParaRPr lang="en-US" sz="11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0.84874</cdr:x>
      <cdr:y>0.43361</cdr:y>
    </cdr:from>
    <cdr:to>
      <cdr:x>1</cdr:x>
      <cdr:y>0.57697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00725" y="1757363"/>
          <a:ext cx="102870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0.91626</cdr:x>
      <cdr:y>0.40071</cdr:y>
    </cdr:from>
    <cdr:to>
      <cdr:x>0.98665</cdr:x>
      <cdr:y>0.55112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91376" y="1624013"/>
          <a:ext cx="55245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00B050"/>
              </a:solidFill>
            </a:rPr>
            <a:t>Austin</a:t>
          </a:r>
        </a:p>
        <a:p xmlns:a="http://schemas.openxmlformats.org/drawingml/2006/main">
          <a:r>
            <a:rPr lang="en-US" sz="1100">
              <a:solidFill>
                <a:srgbClr val="FF0000"/>
              </a:solidFill>
            </a:rPr>
            <a:t>Brad</a:t>
          </a:r>
          <a:endParaRPr lang="en-US" sz="1100" baseline="0">
            <a:solidFill>
              <a:srgbClr val="FF0000"/>
            </a:solidFill>
          </a:endParaRPr>
        </a:p>
        <a:p xmlns:a="http://schemas.openxmlformats.org/drawingml/2006/main">
          <a:r>
            <a:rPr lang="en-US" sz="1100" baseline="0">
              <a:solidFill>
                <a:srgbClr val="0070C0"/>
              </a:solidFill>
            </a:rPr>
            <a:t>Nelson</a:t>
          </a:r>
          <a:endParaRPr lang="en-US" sz="110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0.84874</cdr:x>
      <cdr:y>0.43361</cdr:y>
    </cdr:from>
    <cdr:to>
      <cdr:x>1</cdr:x>
      <cdr:y>0.57697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800725" y="1757363"/>
          <a:ext cx="1028700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0.91626</cdr:x>
      <cdr:y>0.40071</cdr:y>
    </cdr:from>
    <cdr:to>
      <cdr:x>0.98665</cdr:x>
      <cdr:y>0.55112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191376" y="1624013"/>
          <a:ext cx="552450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solidFill>
                <a:srgbClr val="00B050"/>
              </a:solidFill>
            </a:rPr>
            <a:t>Austin</a:t>
          </a:r>
        </a:p>
        <a:p xmlns:a="http://schemas.openxmlformats.org/drawingml/2006/main">
          <a:r>
            <a:rPr lang="en-US" sz="1100">
              <a:solidFill>
                <a:srgbClr val="FF0000"/>
              </a:solidFill>
            </a:rPr>
            <a:t>Brad</a:t>
          </a:r>
          <a:endParaRPr lang="en-US" sz="1100" baseline="0">
            <a:solidFill>
              <a:srgbClr val="FF0000"/>
            </a:solidFill>
          </a:endParaRPr>
        </a:p>
        <a:p xmlns:a="http://schemas.openxmlformats.org/drawingml/2006/main">
          <a:r>
            <a:rPr lang="en-US" sz="1100" baseline="0">
              <a:solidFill>
                <a:srgbClr val="0070C0"/>
              </a:solidFill>
            </a:rPr>
            <a:t>Nelson</a:t>
          </a:r>
          <a:endParaRPr lang="en-US" sz="110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E0DB-3A19-4045-955A-45D26ABDF3AE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4295-3767-4DD8-9373-1DF8749D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8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97C2-8FAC-4669-BE3E-E7B9D4943C76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2220-15FC-4F2A-BB65-B576B43B5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8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2220-15FC-4F2A-BB65-B576B43B5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42220-15FC-4F2A-BB65-B576B43B5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4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DAADF7-521F-4BF9-A070-E72AE5E85B57}" type="datetime1">
              <a:rPr lang="en-US" smtClean="0"/>
              <a:t>2/23/12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FF52-65D6-4772-8C53-54037378BA13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8A0-0814-4168-8A6D-BCEE116C9C61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C2D7-FD1A-4107-A303-0A6A68EF4DF3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4657-A4BD-4643-B014-9511310B3C29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4607-A0FD-4B0D-AED8-F0CD2D6E9D63}" type="datetime1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5EAB-02DE-4383-85EF-8149F382261A}" type="datetime1">
              <a:rPr lang="en-US" smtClean="0"/>
              <a:t>2/23/12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E1C0-DE08-485B-A9FC-BC399A0A561D}" type="datetime1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273E-CACD-4405-9BA5-04546B1B6422}" type="datetime1">
              <a:rPr lang="en-US" smtClean="0"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ED7F-9657-4F6E-B7E4-ADB5865CE963}" type="datetime1">
              <a:rPr lang="en-US" smtClean="0"/>
              <a:t>2/23/12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475D-9E22-4C2F-9848-AFF112085DB3}" type="datetime1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21E539-A618-48E0-B123-DCAFA29451DF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8E8842-F597-435E-A6BE-DA89ED8FD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9kzlxYhMh6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Autonomous Quadrocopter Design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Brad Bergerhouse, Nelson Gaske, Austin Wenzel</a:t>
            </a:r>
          </a:p>
          <a:p>
            <a:r>
              <a:rPr lang="en-US" dirty="0" smtClean="0"/>
              <a:t>Dr. Malinowski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Completed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DSC_0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315200" cy="48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DSC_0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50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DSC_0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88200" cy="47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Quadrocopter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99064"/>
          </a:xfrm>
        </p:spPr>
        <p:txBody>
          <a:bodyPr/>
          <a:lstStyle/>
          <a:p>
            <a:r>
              <a:rPr lang="en-US" dirty="0" smtClean="0"/>
              <a:t>Rotor 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DSC_00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6" y="1584366"/>
            <a:ext cx="7156824" cy="47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General DSP flowchart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15754"/>
              </p:ext>
            </p:extLst>
          </p:nvPr>
        </p:nvGraphicFramePr>
        <p:xfrm>
          <a:off x="2362200" y="1524000"/>
          <a:ext cx="374857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3186303" imgH="4079367" progId="Visio.Drawing.11">
                  <p:embed/>
                </p:oleObj>
              </mc:Choice>
              <mc:Fallback>
                <p:oleObj name="Visio" r:id="rId3" imgW="3186303" imgH="40793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374857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4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00" y="609600"/>
            <a:ext cx="5257800" cy="7159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SUSAN corner detection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02181"/>
              </p:ext>
            </p:extLst>
          </p:nvPr>
        </p:nvGraphicFramePr>
        <p:xfrm>
          <a:off x="609600" y="609600"/>
          <a:ext cx="3971348" cy="582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3530727" imgH="5176647" progId="Visio.Drawing.11">
                  <p:embed/>
                </p:oleObj>
              </mc:Choice>
              <mc:Fallback>
                <p:oleObj name="Visio" r:id="rId3" imgW="3530727" imgH="51766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3971348" cy="5824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1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to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BeagleBoard documentation (or lack there of)</a:t>
            </a:r>
          </a:p>
          <a:p>
            <a:r>
              <a:rPr lang="en-US" dirty="0" smtClean="0"/>
              <a:t>Lack of standardized interfaces for major hardware components</a:t>
            </a:r>
          </a:p>
          <a:p>
            <a:r>
              <a:rPr lang="en-US" dirty="0" smtClean="0"/>
              <a:t>Cross compiling kernel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 bwMode="auto">
          <a:xfrm>
            <a:off x="6781800" y="762000"/>
            <a:ext cx="1676400" cy="12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Attempts to output PWM to GPIO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Bash Script</a:t>
            </a:r>
          </a:p>
          <a:p>
            <a:r>
              <a:rPr lang="en-US" dirty="0" smtClean="0"/>
              <a:t>C code</a:t>
            </a:r>
          </a:p>
          <a:p>
            <a:endParaRPr lang="en-US" dirty="0" smtClean="0"/>
          </a:p>
          <a:p>
            <a:r>
              <a:rPr lang="en-US" dirty="0" err="1" smtClean="0"/>
              <a:t>Servodrive</a:t>
            </a:r>
            <a:r>
              <a:rPr lang="en-US" dirty="0" smtClean="0"/>
              <a:t> kernel module</a:t>
            </a:r>
          </a:p>
          <a:p>
            <a:pPr lvl="1"/>
            <a:r>
              <a:rPr lang="en-US" dirty="0" err="1" smtClean="0"/>
              <a:t>Openembedded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Bitbake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Goals</a:t>
            </a:r>
          </a:p>
          <a:p>
            <a:r>
              <a:rPr lang="en-US" dirty="0"/>
              <a:t>Abridged Project </a:t>
            </a:r>
            <a:r>
              <a:rPr lang="en-US" dirty="0" smtClean="0"/>
              <a:t>Description</a:t>
            </a:r>
            <a:endParaRPr lang="en-US" dirty="0"/>
          </a:p>
          <a:p>
            <a:r>
              <a:rPr lang="en-US" dirty="0"/>
              <a:t>Progress</a:t>
            </a:r>
          </a:p>
          <a:p>
            <a:r>
              <a:rPr lang="en-US" b="1" dirty="0"/>
              <a:t>Revised Goals</a:t>
            </a:r>
          </a:p>
          <a:p>
            <a:r>
              <a:rPr lang="en-US" dirty="0"/>
              <a:t>Current Schedule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Goals</a:t>
            </a:r>
          </a:p>
          <a:p>
            <a:r>
              <a:rPr lang="en-US" dirty="0" smtClean="0"/>
              <a:t>Abridged Project Description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Revised Goals</a:t>
            </a:r>
          </a:p>
          <a:p>
            <a:r>
              <a:rPr lang="en-US" dirty="0" smtClean="0"/>
              <a:t>Current Schedule and Milestones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sensors to avoid obstacles</a:t>
            </a:r>
          </a:p>
          <a:p>
            <a:r>
              <a:rPr lang="en-US" dirty="0" smtClean="0"/>
              <a:t>Use camera to observe navigational marking and goal criteria</a:t>
            </a:r>
          </a:p>
          <a:p>
            <a:r>
              <a:rPr lang="en-US" dirty="0" smtClean="0"/>
              <a:t>Fly-by-wire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Goals</a:t>
            </a:r>
          </a:p>
          <a:p>
            <a:r>
              <a:rPr lang="en-US" dirty="0"/>
              <a:t>Abridged Project Description</a:t>
            </a:r>
          </a:p>
          <a:p>
            <a:r>
              <a:rPr lang="en-US" dirty="0"/>
              <a:t>Progress</a:t>
            </a:r>
          </a:p>
          <a:p>
            <a:r>
              <a:rPr lang="en-US" dirty="0"/>
              <a:t>Revised Goals</a:t>
            </a:r>
          </a:p>
          <a:p>
            <a:r>
              <a:rPr lang="en-US" b="1" dirty="0"/>
              <a:t>Current Schedule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Original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47699" y="1402556"/>
          <a:ext cx="7848601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39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8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05308"/>
              </p:ext>
            </p:extLst>
          </p:nvPr>
        </p:nvGraphicFramePr>
        <p:xfrm>
          <a:off x="647699" y="1402556"/>
          <a:ext cx="7848601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800" cy="409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7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Original </a:t>
            </a:r>
            <a:r>
              <a:rPr lang="en-US" b="1" dirty="0" smtClean="0"/>
              <a:t>Goals</a:t>
            </a:r>
          </a:p>
          <a:p>
            <a:r>
              <a:rPr lang="en-US" dirty="0"/>
              <a:t>Abridged Project </a:t>
            </a:r>
            <a:r>
              <a:rPr lang="en-US" dirty="0" smtClean="0"/>
              <a:t>Description</a:t>
            </a:r>
            <a:endParaRPr lang="en-US" b="1" dirty="0"/>
          </a:p>
          <a:p>
            <a:r>
              <a:rPr lang="en-US" dirty="0"/>
              <a:t>Progress</a:t>
            </a:r>
          </a:p>
          <a:p>
            <a:r>
              <a:rPr lang="en-US" dirty="0"/>
              <a:t>Revised Goals</a:t>
            </a:r>
          </a:p>
          <a:p>
            <a:r>
              <a:rPr lang="en-US" dirty="0"/>
              <a:t>Current Schedule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 backup fly-by-wire controls for safety and testing</a:t>
            </a:r>
          </a:p>
          <a:p>
            <a:pPr lvl="0"/>
            <a:r>
              <a:rPr lang="en-US" dirty="0" smtClean="0"/>
              <a:t>Avoid </a:t>
            </a:r>
            <a:r>
              <a:rPr lang="en-US" dirty="0"/>
              <a:t>obstacles using video and sensor feedback</a:t>
            </a:r>
          </a:p>
          <a:p>
            <a:r>
              <a:rPr lang="en-US" dirty="0" smtClean="0"/>
              <a:t>Autonomously </a:t>
            </a:r>
            <a:r>
              <a:rPr lang="en-US" dirty="0"/>
              <a:t>navigate through narrow passages using onboard sensors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a quadrocopter platform for future senior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Goals</a:t>
            </a:r>
          </a:p>
          <a:p>
            <a:r>
              <a:rPr lang="en-US" b="1" dirty="0"/>
              <a:t>Abridged Project </a:t>
            </a:r>
            <a:r>
              <a:rPr lang="en-US" b="1" dirty="0" smtClean="0"/>
              <a:t>Description</a:t>
            </a:r>
            <a:endParaRPr lang="en-US" b="1" dirty="0"/>
          </a:p>
          <a:p>
            <a:r>
              <a:rPr lang="en-US" dirty="0"/>
              <a:t>Progress</a:t>
            </a:r>
          </a:p>
          <a:p>
            <a:r>
              <a:rPr lang="en-US" dirty="0"/>
              <a:t>Revised Goals</a:t>
            </a:r>
          </a:p>
          <a:p>
            <a:r>
              <a:rPr lang="en-US" dirty="0"/>
              <a:t>Current Schedule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BeagleBoard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XAircraft</a:t>
            </a:r>
            <a:r>
              <a:rPr lang="en-US" dirty="0" smtClean="0"/>
              <a:t> X650 Quadrocopter platform</a:t>
            </a:r>
          </a:p>
          <a:p>
            <a:r>
              <a:rPr lang="en-US" dirty="0" smtClean="0"/>
              <a:t>Use BeagleBoard I/O to interface with sensors and remote controls</a:t>
            </a:r>
          </a:p>
          <a:p>
            <a:r>
              <a:rPr lang="en-US" dirty="0" smtClean="0"/>
              <a:t>Develop passage following algorithm using minimal sensor input</a:t>
            </a:r>
          </a:p>
          <a:p>
            <a:r>
              <a:rPr lang="en-US" dirty="0" smtClean="0"/>
              <a:t>Utilize image processing techniques for navigational purposes and goal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49691"/>
              </p:ext>
            </p:extLst>
          </p:nvPr>
        </p:nvGraphicFramePr>
        <p:xfrm>
          <a:off x="533400" y="2209800"/>
          <a:ext cx="802845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Visio" r:id="rId3" imgW="7085857" imgH="3082050" progId="Visio.Drawing.11">
                  <p:embed/>
                </p:oleObj>
              </mc:Choice>
              <mc:Fallback>
                <p:oleObj name="Visio" r:id="rId3" imgW="7085857" imgH="3082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02845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Goals</a:t>
            </a:r>
          </a:p>
          <a:p>
            <a:r>
              <a:rPr lang="en-US" dirty="0"/>
              <a:t>Abridged Project </a:t>
            </a:r>
            <a:r>
              <a:rPr lang="en-US" dirty="0" smtClean="0"/>
              <a:t>Description</a:t>
            </a:r>
            <a:endParaRPr lang="en-US" dirty="0"/>
          </a:p>
          <a:p>
            <a:r>
              <a:rPr lang="en-US" b="1" dirty="0"/>
              <a:t>Progress</a:t>
            </a:r>
          </a:p>
          <a:p>
            <a:r>
              <a:rPr lang="en-US" dirty="0"/>
              <a:t>Revised Goals</a:t>
            </a:r>
          </a:p>
          <a:p>
            <a:r>
              <a:rPr lang="en-US" dirty="0"/>
              <a:t>Current Schedule and Milestones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Arrived. Assembly is complete, we are now working on a rotor guard solution</a:t>
            </a:r>
          </a:p>
          <a:p>
            <a:r>
              <a:rPr lang="en-US" dirty="0" smtClean="0"/>
              <a:t>Close to having a working PWM solution</a:t>
            </a:r>
          </a:p>
          <a:p>
            <a:r>
              <a:rPr lang="en-US" dirty="0" smtClean="0"/>
              <a:t>We have started on I2C</a:t>
            </a:r>
          </a:p>
          <a:p>
            <a:r>
              <a:rPr lang="en-US" dirty="0" smtClean="0"/>
              <a:t>5V </a:t>
            </a:r>
            <a:r>
              <a:rPr lang="en-US" dirty="0" smtClean="0"/>
              <a:t>regulator is ready for installation </a:t>
            </a:r>
            <a:endParaRPr lang="en-US" dirty="0"/>
          </a:p>
          <a:p>
            <a:r>
              <a:rPr lang="en-US" dirty="0" smtClean="0"/>
              <a:t>SUSAN corner detection on images</a:t>
            </a:r>
            <a:r>
              <a:rPr lang="en-US" dirty="0"/>
              <a:t> </a:t>
            </a:r>
            <a:r>
              <a:rPr lang="en-US" dirty="0" smtClean="0"/>
              <a:t>in progress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E8842-F597-435E-A6BE-DA89ED8FD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393</TotalTime>
  <Words>324</Words>
  <Application>Microsoft Macintosh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Austin</vt:lpstr>
      <vt:lpstr>Visio</vt:lpstr>
      <vt:lpstr>Microsoft Visio Drawing</vt:lpstr>
      <vt:lpstr>Autonomous Quadrocopter Design Review</vt:lpstr>
      <vt:lpstr>Outline</vt:lpstr>
      <vt:lpstr>Outline</vt:lpstr>
      <vt:lpstr>Original Goals</vt:lpstr>
      <vt:lpstr>Outline</vt:lpstr>
      <vt:lpstr>Functional Description</vt:lpstr>
      <vt:lpstr>System Diagram</vt:lpstr>
      <vt:lpstr>Outline</vt:lpstr>
      <vt:lpstr>Progress</vt:lpstr>
      <vt:lpstr>Completed Platform</vt:lpstr>
      <vt:lpstr>PowerPoint Presentation</vt:lpstr>
      <vt:lpstr>PowerPoint Presentation</vt:lpstr>
      <vt:lpstr>Quadrocopter Building</vt:lpstr>
      <vt:lpstr>Rotor Guards</vt:lpstr>
      <vt:lpstr>PowerPoint Presentation</vt:lpstr>
      <vt:lpstr>SUSAN corner detection</vt:lpstr>
      <vt:lpstr>Hindrances to Progress</vt:lpstr>
      <vt:lpstr>Attempts to output PWM to GPIO pins</vt:lpstr>
      <vt:lpstr>Outline</vt:lpstr>
      <vt:lpstr>Revised Goals</vt:lpstr>
      <vt:lpstr>Outline</vt:lpstr>
      <vt:lpstr>Original Schedule</vt:lpstr>
      <vt:lpstr>Revised Schedule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</dc:creator>
  <cp:lastModifiedBy>Nelson Gaske</cp:lastModifiedBy>
  <cp:revision>57</cp:revision>
  <dcterms:created xsi:type="dcterms:W3CDTF">2011-11-08T01:15:41Z</dcterms:created>
  <dcterms:modified xsi:type="dcterms:W3CDTF">2012-02-23T20:17:37Z</dcterms:modified>
</cp:coreProperties>
</file>