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91" r:id="rId3"/>
    <p:sldId id="257" r:id="rId4"/>
    <p:sldId id="258" r:id="rId5"/>
    <p:sldId id="259" r:id="rId6"/>
    <p:sldId id="260" r:id="rId7"/>
    <p:sldId id="262" r:id="rId8"/>
    <p:sldId id="283" r:id="rId9"/>
    <p:sldId id="282" r:id="rId10"/>
    <p:sldId id="285" r:id="rId11"/>
    <p:sldId id="295" r:id="rId12"/>
    <p:sldId id="281" r:id="rId13"/>
    <p:sldId id="284" r:id="rId14"/>
    <p:sldId id="261" r:id="rId15"/>
    <p:sldId id="286" r:id="rId16"/>
    <p:sldId id="287" r:id="rId17"/>
    <p:sldId id="288" r:id="rId18"/>
    <p:sldId id="263" r:id="rId19"/>
    <p:sldId id="290" r:id="rId20"/>
    <p:sldId id="289" r:id="rId21"/>
    <p:sldId id="264" r:id="rId22"/>
    <p:sldId id="265" r:id="rId23"/>
    <p:sldId id="267" r:id="rId24"/>
    <p:sldId id="266" r:id="rId25"/>
    <p:sldId id="293" r:id="rId26"/>
    <p:sldId id="294" r:id="rId27"/>
    <p:sldId id="268" r:id="rId28"/>
    <p:sldId id="269" r:id="rId29"/>
    <p:sldId id="292" r:id="rId30"/>
    <p:sldId id="270" r:id="rId31"/>
    <p:sldId id="271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89" d="100"/>
          <a:sy n="89" d="100"/>
        </p:scale>
        <p:origin x="-72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4B2A09-E680-4AB5-B788-9D542840A943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7270F9-D196-4556-B33D-06D20B9ED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70A6-9BC1-4977-B06E-FF693AA89126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2916-E57F-43CC-AF54-EDDE9222E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5BC6D-7BD4-4076-A5E4-559B663105BA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F9DDE-6F91-4B82-85FB-65252431B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5198C-237A-4037-85C9-EA7EFA46BD8D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1CF8-B9DA-41AE-90CC-06E925D13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DADE0F-3CDB-4289-B370-2F4EE72E11C1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4FB019-E252-4FA7-8505-026175B94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E406C-A9E5-4B78-A3FB-54F53477738A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00171-65BC-4185-B1DD-5547CC6BF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87B2DC-7DB2-4944-8F3C-E77A5EF26476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0F54B8-C6C5-428F-8F1F-B7E258B34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954EA-7227-45BC-97AC-19DA5A55426A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907E-063C-4384-94A4-2BB744F2C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BB0F45-B8A1-49A1-934D-62FE9791909A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3924D5-C017-45A6-BF3C-6CDDFD3A4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645435-7364-42D9-B46D-0255E9E85C00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304A1D-A55C-4DBF-8FBF-C87F6C195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32EBB1-24A5-44FB-8858-3655E6EC273F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1A039B-435D-46F2-87F0-37F9312C5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5BE9649-E203-4213-A25A-E76C59937E48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9B22C0EC-8893-4351-BF7F-795ABF847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35" r:id="rId7"/>
    <p:sldLayoutId id="2147483736" r:id="rId8"/>
    <p:sldLayoutId id="2147483737" r:id="rId9"/>
    <p:sldLayoutId id="2147483728" r:id="rId10"/>
    <p:sldLayoutId id="214748372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Capacitive Sensing for MEMS Motion Tracking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By Dave Brennan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Advisors: Dr. Shannon </a:t>
            </a:r>
            <a:r>
              <a:rPr lang="en-US" dirty="0" err="1" smtClean="0"/>
              <a:t>Timpe</a:t>
            </a:r>
            <a:r>
              <a:rPr lang="en-US" dirty="0" smtClean="0"/>
              <a:t>, Dr. Prasad </a:t>
            </a:r>
            <a:r>
              <a:rPr lang="en-US" dirty="0" err="1" smtClean="0"/>
              <a:t>Shastry</a:t>
            </a:r>
            <a:endParaRPr lang="en-US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124200"/>
            <a:ext cx="3390900" cy="28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Measuring capacitance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Two main ways to measure capacitance</a:t>
            </a:r>
          </a:p>
          <a:p>
            <a:pPr lvl="1"/>
            <a:r>
              <a:rPr lang="en-US" smtClean="0"/>
              <a:t>Change in area over time</a:t>
            </a:r>
          </a:p>
          <a:p>
            <a:pPr lvl="1"/>
            <a:r>
              <a:rPr lang="en-US" smtClean="0"/>
              <a:t>Change in distance over time</a:t>
            </a:r>
          </a:p>
          <a:p>
            <a:pPr lvl="1">
              <a:buFont typeface="Verdana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</a:rPr>
              <a:t>Cantilever beam capacitance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can find the oscillation distance by measuring capacitance by:</a:t>
            </a:r>
          </a:p>
          <a:p>
            <a:endParaRPr lang="en-US" smtClean="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3962400" y="5334000"/>
          <a:ext cx="2209800" cy="690563"/>
        </p:xfrm>
        <a:graphic>
          <a:graphicData uri="http://schemas.openxmlformats.org/presentationml/2006/ole">
            <p:oleObj spid="_x0000_s53252" name="Equation" r:id="rId3" imgW="1371600" imgH="431800" progId="Equation.3">
              <p:embed/>
            </p:oleObj>
          </a:graphicData>
        </a:graphic>
      </p:graphicFrame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3962400" y="3962400"/>
          <a:ext cx="2133600" cy="747713"/>
        </p:xfrm>
        <a:graphic>
          <a:graphicData uri="http://schemas.openxmlformats.org/presentationml/2006/ole">
            <p:oleObj spid="_x0000_s53254" name="Equation" r:id="rId4" imgW="1117115" imgH="393529" progId="Equation.3">
              <p:embed/>
            </p:oleObj>
          </a:graphicData>
        </a:graphic>
      </p:graphicFrame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2895600" y="449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4038600" y="2819400"/>
          <a:ext cx="1371600" cy="703263"/>
        </p:xfrm>
        <a:graphic>
          <a:graphicData uri="http://schemas.openxmlformats.org/presentationml/2006/ole">
            <p:oleObj spid="_x0000_s53256" name="Equation" r:id="rId5" imgW="761669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MEMS basic cantilever design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43200" y="1905000"/>
            <a:ext cx="4819650" cy="4010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MEMS device with non constant area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27325" y="1457325"/>
            <a:ext cx="4914900" cy="4781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Sample capacitance values for a fixed distance (at rest)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Sample of 4 different MEMS devices each with a different capacitance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09800"/>
            <a:ext cx="716280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Initial tests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Set up an RC circuit with 10pF capacitor (smallest in lab)</a:t>
            </a:r>
          </a:p>
          <a:p>
            <a:r>
              <a:rPr lang="en-US" smtClean="0"/>
              <a:t>Parasitic capacitance on breadboard warped data greatly</a:t>
            </a:r>
          </a:p>
          <a:p>
            <a:r>
              <a:rPr lang="en-US" smtClean="0"/>
              <a:t>Fixed by using vector board thanks to Mr. Gutschlag’s suggestion</a:t>
            </a:r>
          </a:p>
          <a:p>
            <a:r>
              <a:rPr lang="en-US" smtClean="0"/>
              <a:t>Cut down leads on capacitor/resistor to minimize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Initial tests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Used system ID to identify the capacitor based on RC time constant</a:t>
            </a:r>
          </a:p>
          <a:p>
            <a:r>
              <a:rPr lang="en-US" smtClean="0"/>
              <a:t>Compared capacitor value found with system ID vs measured on LCR meter</a:t>
            </a:r>
          </a:p>
          <a:p>
            <a:r>
              <a:rPr lang="en-US" smtClean="0"/>
              <a:t>~20% error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Initial tests	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Currently modeling probe capacitance and resistance, reattempting system ID experiment ASAP with probe model included</a:t>
            </a:r>
          </a:p>
          <a:p>
            <a:r>
              <a:rPr lang="en-US" smtClean="0"/>
              <a:t>Will this work for smaller capacitors?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Instrumentation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Andeen-Hagerling 2700A Bridge can measure down in aF range</a:t>
            </a:r>
          </a:p>
          <a:p>
            <a:r>
              <a:rPr lang="en-US" smtClean="0"/>
              <a:t>$30,000+</a:t>
            </a:r>
          </a:p>
          <a:p>
            <a:r>
              <a:rPr lang="en-US" smtClean="0"/>
              <a:t>Not realistic for this project</a:t>
            </a:r>
          </a:p>
          <a:p>
            <a:r>
              <a:rPr lang="en-US" smtClean="0"/>
              <a:t>Agilent LCM in Jobst can only measure down to ~.1pF range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Instrumentation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447800"/>
            <a:ext cx="4095750" cy="2695575"/>
          </a:xfrm>
        </p:spPr>
      </p:pic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1676400" y="4419600"/>
            <a:ext cx="548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/>
              </a:rPr>
              <a:t>Will explore the possibility of creating a bridge circuit for measuring capacitance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Introduction	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Part 1) Quick MEMS introduction</a:t>
            </a:r>
          </a:p>
          <a:p>
            <a:r>
              <a:rPr lang="en-US" smtClean="0"/>
              <a:t>Part 2) Capacitive Sensing</a:t>
            </a:r>
          </a:p>
          <a:p>
            <a:r>
              <a:rPr lang="en-US" smtClean="0"/>
              <a:t>Part 3) 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Eliminating error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Ideally, want to measure capacitance as accurate as possible, however settle for 5% error </a:t>
            </a:r>
          </a:p>
          <a:p>
            <a:r>
              <a:rPr lang="en-US" smtClean="0"/>
              <a:t>Parasitic capacitance is approximately desired capacitance in magnitude, this will skew results highly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Eliminating error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 r="6569" b="-9822"/>
          <a:stretch>
            <a:fillRect/>
          </a:stretch>
        </p:blipFill>
        <p:spPr bwMode="auto">
          <a:xfrm>
            <a:off x="1295400" y="1600200"/>
            <a:ext cx="75723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Eliminating error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Since Cv is adjustable, “tune” out the parasitic capacitance</a:t>
            </a:r>
          </a:p>
          <a:p>
            <a:endParaRPr lang="en-US" smtClean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/>
          <a:srcRect t="4256" r="2811" b="2127"/>
          <a:stretch>
            <a:fillRect/>
          </a:stretch>
        </p:blipFill>
        <p:spPr bwMode="auto">
          <a:xfrm>
            <a:off x="1143000" y="2743200"/>
            <a:ext cx="76374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Goals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Minimize the error of all calculations by doing multiple trials</a:t>
            </a:r>
          </a:p>
          <a:p>
            <a:r>
              <a:rPr lang="en-US" smtClean="0"/>
              <a:t>Learn about MEMS topology</a:t>
            </a:r>
          </a:p>
          <a:p>
            <a:r>
              <a:rPr lang="en-US" smtClean="0"/>
              <a:t>Learn about capacitive sensing methods</a:t>
            </a:r>
          </a:p>
          <a:p>
            <a:r>
              <a:rPr lang="en-US" smtClean="0"/>
              <a:t>If time permits, add a control system that monitors the maximum peak of the voltage wave and adjusts the frequency of the applied voltage signal to ensure the peak is always known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Goals	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how to use the probe station to make connections to a MEMS chip</a:t>
            </a:r>
          </a:p>
          <a:p>
            <a:r>
              <a:rPr lang="en-US" smtClean="0"/>
              <a:t>Learn how to accurately measure and verify capacitance of the selected MEMS device(s)</a:t>
            </a:r>
          </a:p>
          <a:p>
            <a:r>
              <a:rPr lang="en-US" smtClean="0"/>
              <a:t>Obtain the natural frequency of the MEMS device </a:t>
            </a:r>
          </a:p>
          <a:p>
            <a:r>
              <a:rPr lang="en-US" smtClean="0"/>
              <a:t>Accurately track the mass adsorbed by the cantilever beam and have it verified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System inputs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System inputs are voltage wave (special attention paid to the frequency)</a:t>
            </a:r>
          </a:p>
          <a:p>
            <a:r>
              <a:rPr lang="en-US" smtClean="0"/>
              <a:t>Plant mass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System outputs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Oscillation distance</a:t>
            </a:r>
          </a:p>
          <a:p>
            <a:r>
              <a:rPr lang="en-US" smtClean="0"/>
              <a:t>Capacitance</a:t>
            </a:r>
          </a:p>
          <a:p>
            <a:r>
              <a:rPr lang="en-US" smtClean="0"/>
              <a:t>Natural frequency</a:t>
            </a:r>
          </a:p>
          <a:p>
            <a:r>
              <a:rPr lang="en-US" smtClean="0"/>
              <a:t>Mass 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Complete system 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/>
            </a:endParaRPr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1676400" y="1905000"/>
          <a:ext cx="6877050" cy="4095750"/>
        </p:xfrm>
        <a:graphic>
          <a:graphicData uri="http://schemas.openxmlformats.org/presentationml/2006/ole">
            <p:oleObj spid="_x0000_s41985" name="Visio" r:id="rId3" imgW="5082322" imgH="302497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Project Summary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By accurately measuring capacitance, we can determine the natural frequency of various MEMS chips</a:t>
            </a:r>
          </a:p>
          <a:p>
            <a:r>
              <a:rPr lang="en-US" smtClean="0"/>
              <a:t>The natural frequency will be at the peak of the oscillation distance</a:t>
            </a:r>
          </a:p>
          <a:p>
            <a:r>
              <a:rPr lang="en-US" smtClean="0"/>
              <a:t>Oscillation distance can be found through capacitance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Project Summary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This will allow us to determine the mass of the plant sample adsorbed</a:t>
            </a:r>
          </a:p>
          <a:p>
            <a:r>
              <a:rPr lang="en-US" smtClean="0"/>
              <a:t>Once mass is verified externally, possibilities are endless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MEMS background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162800" cy="4830763"/>
          </a:xfrm>
        </p:spPr>
        <p:txBody>
          <a:bodyPr/>
          <a:lstStyle/>
          <a:p>
            <a:r>
              <a:rPr lang="en-US" smtClean="0"/>
              <a:t>Microelectrical mechanical systems (USA), Microsystems Technology (Europe), Micromachines, Japan…etc</a:t>
            </a:r>
          </a:p>
          <a:p>
            <a:r>
              <a:rPr lang="en-US" smtClean="0"/>
              <a:t>MEMS are in the micro-meters range</a:t>
            </a:r>
          </a:p>
          <a:p>
            <a:r>
              <a:rPr lang="en-US" smtClean="0"/>
              <a:t>Arranged hundreds on a small cm by cm chip typically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References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smtClean="0"/>
              <a:t>Baltes, Henry, Oliver Brand, G. K. Fedder, C. Hierold, Jan G. Korvink, and O. Tabata. </a:t>
            </a:r>
            <a:r>
              <a:rPr lang="en-US" sz="2000" i="1" smtClean="0"/>
              <a:t>Enabling Technology for MEMS and Nanodevices</a:t>
            </a:r>
            <a:r>
              <a:rPr lang="en-US" sz="2000" smtClean="0"/>
              <a:t>. Weinheim: Wiley-VCH, 2004. Print.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Elwenspoek, Miko, and Remco Wiegerink. </a:t>
            </a:r>
            <a:r>
              <a:rPr lang="en-US" sz="2000" i="1" smtClean="0"/>
              <a:t>Mechanical Microsensors with 235 Figures</a:t>
            </a:r>
            <a:r>
              <a:rPr lang="en-US" sz="2000" smtClean="0"/>
              <a:t>. Berlin: Springer, 2001. Print.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Timpe, Shannon J., and Brian J. Doyle. </a:t>
            </a:r>
            <a:r>
              <a:rPr lang="en-US" sz="2000" i="1" smtClean="0"/>
              <a:t>Design and Functionalization of a Microscale Biosensor for Natural Product Drug Discovery</a:t>
            </a:r>
            <a:r>
              <a:rPr lang="en-US" sz="2000" smtClean="0"/>
              <a:t>. Tech. Print.</a:t>
            </a:r>
          </a:p>
          <a:p>
            <a:pPr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Questions?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MEMS background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Manufactured by various etching techniques</a:t>
            </a:r>
          </a:p>
          <a:p>
            <a:r>
              <a:rPr lang="en-US" smtClean="0"/>
              <a:t>Silicon based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MEMS applications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Sensors such as to sense collisions for air bag deployment</a:t>
            </a:r>
          </a:p>
          <a:p>
            <a:r>
              <a:rPr lang="en-US" smtClean="0"/>
              <a:t>Bio MEMS similar to the Bradley MEMS project</a:t>
            </a:r>
          </a:p>
          <a:p>
            <a:r>
              <a:rPr lang="en-US" smtClean="0"/>
              <a:t>Inkjet printers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Bradley  Bio MEMS Project	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Main purpose is to analyze plant samples for medical applications</a:t>
            </a:r>
          </a:p>
          <a:p>
            <a:r>
              <a:rPr lang="en-US" smtClean="0"/>
              <a:t>Chip can be targeted with a specific receptor, such that a plant bonding with the chip alerts us of possible biomedical applications of that plant</a:t>
            </a:r>
          </a:p>
          <a:p>
            <a:r>
              <a:rPr lang="en-US" smtClean="0"/>
              <a:t>Electrical Engineering component is capacitive sensing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Capacitive sensing	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Useful to solve for an unknown mass (of plant sample) after it is adsorbed on the MEMS chip</a:t>
            </a:r>
          </a:p>
          <a:p>
            <a:r>
              <a:rPr lang="en-US" smtClean="0"/>
              <a:t>Very small scale (atto farads = 10^-18, smaller than parasitic capacitance in most devices EE’s typically use)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Useful equations	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1600200"/>
            <a:ext cx="3352800" cy="1243013"/>
          </a:xfrm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5410200" y="1676400"/>
            <a:ext cx="3352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/>
              </a:rPr>
              <a:t>Where k is beam stiffness, wn is natural frequency in rad hz, m is mass in kg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971800"/>
            <a:ext cx="885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5562600" y="2895600"/>
            <a:ext cx="2667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/>
              </a:rPr>
              <a:t>C is capacitance (F), epsilon is permittivity of free space constant, A is area in meters^2, d is distance in 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Capacitive Sensing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67000" y="1905000"/>
            <a:ext cx="4689475" cy="4067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495</TotalTime>
  <Words>690</Words>
  <Application>Microsoft Office PowerPoint</Application>
  <PresentationFormat>On-screen Show (4:3)</PresentationFormat>
  <Paragraphs>101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7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5" baseType="lpstr">
      <vt:lpstr>Gill Sans MT</vt:lpstr>
      <vt:lpstr>Arial</vt:lpstr>
      <vt:lpstr>Wingdings 2</vt:lpstr>
      <vt:lpstr>Verdana</vt:lpstr>
      <vt:lpstr>Calibri</vt:lpstr>
      <vt:lpstr>Solstice</vt:lpstr>
      <vt:lpstr>Solstice</vt:lpstr>
      <vt:lpstr>Solstice</vt:lpstr>
      <vt:lpstr>Solstice</vt:lpstr>
      <vt:lpstr>Solstice</vt:lpstr>
      <vt:lpstr>Solstice</vt:lpstr>
      <vt:lpstr>Solstice</vt:lpstr>
      <vt:lpstr>Visio</vt:lpstr>
      <vt:lpstr>Microsoft Equation 3.0</vt:lpstr>
      <vt:lpstr>Capacitive Sensing for MEMS Motion Tracking</vt:lpstr>
      <vt:lpstr>Introduction </vt:lpstr>
      <vt:lpstr>MEMS background</vt:lpstr>
      <vt:lpstr>MEMS background</vt:lpstr>
      <vt:lpstr>MEMS applications</vt:lpstr>
      <vt:lpstr>Bradley  Bio MEMS Project </vt:lpstr>
      <vt:lpstr>Capacitive sensing </vt:lpstr>
      <vt:lpstr>Useful equations </vt:lpstr>
      <vt:lpstr>Capacitive Sensing</vt:lpstr>
      <vt:lpstr>Measuring capacitance</vt:lpstr>
      <vt:lpstr>Cantilever beam capacitance</vt:lpstr>
      <vt:lpstr>MEMS basic cantilever design</vt:lpstr>
      <vt:lpstr>MEMS device with non constant area</vt:lpstr>
      <vt:lpstr>Sample capacitance values for a fixed distance (at rest)</vt:lpstr>
      <vt:lpstr>Initial tests</vt:lpstr>
      <vt:lpstr>Initial tests</vt:lpstr>
      <vt:lpstr>Initial tests </vt:lpstr>
      <vt:lpstr>Instrumentation</vt:lpstr>
      <vt:lpstr>Instrumentation</vt:lpstr>
      <vt:lpstr>Eliminating error</vt:lpstr>
      <vt:lpstr>Eliminating error</vt:lpstr>
      <vt:lpstr>Eliminating error</vt:lpstr>
      <vt:lpstr>Goals</vt:lpstr>
      <vt:lpstr>Goals </vt:lpstr>
      <vt:lpstr>System inputs</vt:lpstr>
      <vt:lpstr>System outputs</vt:lpstr>
      <vt:lpstr>Complete system </vt:lpstr>
      <vt:lpstr>Project Summary</vt:lpstr>
      <vt:lpstr>Project Summary</vt:lpstr>
      <vt:lpstr>References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Capacitive Sensing for MEMS Motion Tracking</dc:title>
  <dc:creator>dave</dc:creator>
  <cp:lastModifiedBy>eeguest</cp:lastModifiedBy>
  <cp:revision>24</cp:revision>
  <dcterms:created xsi:type="dcterms:W3CDTF">2011-11-15T01:03:43Z</dcterms:created>
  <dcterms:modified xsi:type="dcterms:W3CDTF">2011-11-15T15:50:47Z</dcterms:modified>
</cp:coreProperties>
</file>