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0"/>
  </p:notesMasterIdLst>
  <p:sldIdLst>
    <p:sldId id="256" r:id="rId2"/>
    <p:sldId id="261" r:id="rId3"/>
    <p:sldId id="262" r:id="rId4"/>
    <p:sldId id="264" r:id="rId5"/>
    <p:sldId id="263" r:id="rId6"/>
    <p:sldId id="269" r:id="rId7"/>
    <p:sldId id="265" r:id="rId8"/>
    <p:sldId id="272" r:id="rId9"/>
    <p:sldId id="266" r:id="rId10"/>
    <p:sldId id="270" r:id="rId11"/>
    <p:sldId id="271" r:id="rId12"/>
    <p:sldId id="273" r:id="rId13"/>
    <p:sldId id="274" r:id="rId14"/>
    <p:sldId id="267" r:id="rId15"/>
    <p:sldId id="276" r:id="rId16"/>
    <p:sldId id="268" r:id="rId17"/>
    <p:sldId id="277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45C09-1FA0-49AC-AC59-9126C57E3D0A}" type="datetimeFigureOut">
              <a:rPr lang="en-US" smtClean="0"/>
              <a:t>12/6/2010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7A2B0-820E-4D6B-A116-6BF1D3431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5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71696F0-8FFB-4D75-8E40-3F2937259E8A}" type="datetime1">
              <a:rPr lang="en-US" smtClean="0"/>
              <a:t>12/6/2010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D74DD1-7498-429A-AF30-3835354115D2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C3D52D-2858-4854-8EF7-2DA3B3002996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2B9B9-DC44-417D-8980-1DB90FBD7F17}" type="datetime1">
              <a:rPr lang="en-US" smtClean="0"/>
              <a:t>12/6/2010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723454A-081C-4114-A6CF-9C7F95CB9336}" type="datetime1">
              <a:rPr lang="en-US" smtClean="0"/>
              <a:t>12/6/2010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0E4E27-F107-41DA-AB7B-713D7B6FC742}" type="datetime1">
              <a:rPr lang="en-US" smtClean="0"/>
              <a:t>12/6/2010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A44A9F-B965-4B22-A7A6-A4E7A76D89A3}" type="datetime1">
              <a:rPr lang="en-US" smtClean="0"/>
              <a:t>12/6/2010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7CC03-C020-4218-8D05-1A266A3F2744}" type="datetime1">
              <a:rPr lang="en-US" smtClean="0"/>
              <a:t>12/6/2010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943675-EA60-4ED2-A852-9B379B8A414E}" type="datetime1">
              <a:rPr lang="en-US" smtClean="0"/>
              <a:t>12/6/2010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3787E1C-F4CF-48FA-AFE6-3FE137EF2764}" type="datetime1">
              <a:rPr lang="en-US" smtClean="0"/>
              <a:t>12/6/2010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6A1DD12-86D2-4F30-802A-7C21C7B65F18}" type="datetime1">
              <a:rPr lang="en-US" smtClean="0"/>
              <a:t>12/6/2010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ED1A8CD-926E-41D2-930F-9008C49DE11C}" type="datetime1">
              <a:rPr lang="en-US" smtClean="0"/>
              <a:t>12/6/2010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7867BB0-4A3B-435E-A105-EE608B34057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7640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By Patrick Ellis and Scott </a:t>
            </a:r>
            <a:r>
              <a:rPr lang="en-US" sz="2000" dirty="0" err="1" smtClean="0"/>
              <a:t>Jaris</a:t>
            </a:r>
            <a:endParaRPr lang="en-US" sz="2000" dirty="0" smtClean="0"/>
          </a:p>
          <a:p>
            <a:pPr algn="ctr"/>
            <a:r>
              <a:rPr lang="en-US" sz="1800" dirty="0" smtClean="0"/>
              <a:t>Advisors: Dr. </a:t>
            </a:r>
            <a:r>
              <a:rPr lang="en-US" sz="1800" dirty="0" err="1" smtClean="0"/>
              <a:t>Ahn</a:t>
            </a:r>
            <a:r>
              <a:rPr lang="en-US" sz="1800" dirty="0" smtClean="0"/>
              <a:t> &amp; Dr. Lu</a:t>
            </a:r>
            <a:endParaRPr lang="en-US" sz="18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429000"/>
            <a:ext cx="5410200" cy="2564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457200" y="470019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Implementation of a Software Defined 16 QAM System Using the USRP2 Board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426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err="1" smtClean="0"/>
              <a:t>BasicTX</a:t>
            </a:r>
            <a:r>
              <a:rPr lang="en-US" sz="4000" dirty="0" smtClean="0"/>
              <a:t> &amp; </a:t>
            </a:r>
            <a:r>
              <a:rPr lang="en-US" sz="4000" dirty="0" err="1" smtClean="0"/>
              <a:t>BasicRX</a:t>
            </a:r>
            <a:r>
              <a:rPr lang="en-US" sz="4000" dirty="0" smtClean="0"/>
              <a:t> </a:t>
            </a:r>
            <a:r>
              <a:rPr lang="en-US" sz="4000" dirty="0" err="1" smtClean="0"/>
              <a:t>Daughterboards</a:t>
            </a:r>
            <a:endParaRPr lang="en-US" sz="40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88823" y="2057400"/>
            <a:ext cx="6766354" cy="275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err="1"/>
              <a:t>BasicTX</a:t>
            </a:r>
            <a:r>
              <a:rPr lang="en-US" sz="2000" u="sng" dirty="0"/>
              <a:t> and </a:t>
            </a:r>
            <a:r>
              <a:rPr lang="en-US" sz="2000" u="sng" dirty="0" err="1"/>
              <a:t>BasicRX</a:t>
            </a:r>
            <a:r>
              <a:rPr lang="en-US" sz="2000" u="sng" dirty="0"/>
              <a:t> features</a:t>
            </a:r>
            <a:r>
              <a:rPr lang="en-US" sz="2000" dirty="0" smtClean="0"/>
              <a:t>:</a:t>
            </a:r>
          </a:p>
          <a:p>
            <a:endParaRPr lang="en-US" dirty="0"/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Serve as RF frontend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Modulates output signal to higher frequency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Takes away input signal carrier frequency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BasicRX</a:t>
            </a:r>
            <a:r>
              <a:rPr lang="en-US" dirty="0"/>
              <a:t> is a 1-250MHz Receiver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err="1"/>
              <a:t>BasicTX</a:t>
            </a:r>
            <a:r>
              <a:rPr lang="en-US" dirty="0"/>
              <a:t> is a 1-250MHz Transmitter</a:t>
            </a:r>
          </a:p>
        </p:txBody>
      </p:sp>
    </p:spTree>
    <p:extLst>
      <p:ext uri="{BB962C8B-B14F-4D97-AF65-F5344CB8AC3E}">
        <p14:creationId xmlns:p14="http://schemas.microsoft.com/office/powerpoint/2010/main" val="40734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GNU Radio, Python, and Ubuntu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22123" y="1905000"/>
            <a:ext cx="7612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FEATURES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GNU radio is a free software toolset for building and implementing SDR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 A signal </a:t>
            </a:r>
            <a:r>
              <a:rPr lang="en-US" dirty="0"/>
              <a:t>processing </a:t>
            </a:r>
            <a:r>
              <a:rPr lang="en-US" dirty="0" smtClean="0"/>
              <a:t>package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signal processing blocks are written in C++ and are accessed, called, and </a:t>
            </a:r>
            <a:r>
              <a:rPr lang="en-US" dirty="0" smtClean="0"/>
              <a:t>wrapped by Python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GNU radio, when implemented with the USRP2 must be on a Linux-based system.</a:t>
            </a:r>
          </a:p>
        </p:txBody>
      </p:sp>
    </p:spTree>
    <p:extLst>
      <p:ext uri="{BB962C8B-B14F-4D97-AF65-F5344CB8AC3E}">
        <p14:creationId xmlns:p14="http://schemas.microsoft.com/office/powerpoint/2010/main" val="40734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16 QAM System </a:t>
            </a:r>
            <a:endParaRPr lang="en-US" sz="4400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563130"/>
            <a:ext cx="7924800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34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Presentation Outline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15240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Project Summary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Previous Work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Background on SDR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Equipment and Software List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Overall Block Diagram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Subsystems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Functional Requirements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Progress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Project Schedule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Questions and Discussion</a:t>
            </a:r>
            <a:endParaRPr lang="en-US" sz="1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43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Progress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6300" y="1859689"/>
            <a:ext cx="7391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Tutorials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GNU radio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Python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USRP2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SD card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Progress (continued)</a:t>
            </a: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0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Preliminary Schedule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489596"/>
              </p:ext>
            </p:extLst>
          </p:nvPr>
        </p:nvGraphicFramePr>
        <p:xfrm>
          <a:off x="1101883" y="1676400"/>
          <a:ext cx="6940233" cy="46921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4553"/>
                <a:gridCol w="5835680"/>
              </a:tblGrid>
              <a:tr h="1676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Dates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Task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1/20 - 1/26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Create and simulate a 16 QAM system using GNU radio companion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1/27 - 2/2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creating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2/3 - 2/9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Introduce fading and multipath effect. Create DFE for signal recovery 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2/10 - 2/16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creating recovery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2/17 - 2/23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creating recovery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2/24 -3/2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creating recovery system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7489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3/3 - 3/9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Explore the USRP2 board by creating simple FM receiver and other systems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3/10 - 3/11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exploring USRP2 capabilities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3/21 - 3/23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exploring USRP2 capabilities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3/24 - 3/30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Continue exploring USRP2 capabilities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3/31 - 4/6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Test the 16 QAM system by sending various data between two USRP2 boards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4/7 - 4/13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System debugging and documentation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4/14 - 4/20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System debugging and documentation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4/21 - 4/27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System debugging and documentation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998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4/28 - 5/3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Presentation preparation and practice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457200" y="533400"/>
            <a:ext cx="8229600" cy="77633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+mn-lt"/>
              </a:rPr>
              <a:t>QUESTIONS?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  <a:effectLst/>
                <a:latin typeface="+mn-lt"/>
              </a:rPr>
              <a:t>References</a:t>
            </a:r>
            <a:endParaRPr lang="en-US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762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[1] "Exploring GNU Radio." </a:t>
            </a:r>
            <a:r>
              <a:rPr lang="en-US" i="1" dirty="0" smtClean="0"/>
              <a:t>The GNU Operating System</a:t>
            </a:r>
            <a:r>
              <a:rPr lang="en-US" dirty="0" smtClean="0"/>
              <a:t>. Web. 11 Nov. 2010. &lt;http://www.gnu.org/software/gnuradio/doc/exploring-gnuradio.html&gt;.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[2] Couch, Leon W. </a:t>
            </a:r>
            <a:r>
              <a:rPr lang="en-US" i="1" dirty="0" smtClean="0"/>
              <a:t>Digital and Analog Communication Systems</a:t>
            </a:r>
            <a:r>
              <a:rPr lang="en-US" dirty="0" smtClean="0"/>
              <a:t>. Upper Saddle River, NJ: Pearson Prentice Hall, 2007. Print.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[3] </a:t>
            </a:r>
            <a:r>
              <a:rPr lang="en-US" dirty="0" err="1" smtClean="0"/>
              <a:t>Hanzo</a:t>
            </a:r>
            <a:r>
              <a:rPr lang="en-US" dirty="0" smtClean="0"/>
              <a:t>, </a:t>
            </a:r>
            <a:r>
              <a:rPr lang="en-US" dirty="0" err="1" smtClean="0"/>
              <a:t>Lajos</a:t>
            </a:r>
            <a:r>
              <a:rPr lang="en-US" dirty="0" smtClean="0"/>
              <a:t>, Thomas Keller, Soon </a:t>
            </a:r>
            <a:r>
              <a:rPr lang="en-US" dirty="0" err="1" smtClean="0"/>
              <a:t>Xin</a:t>
            </a:r>
            <a:r>
              <a:rPr lang="en-US" dirty="0" smtClean="0"/>
              <a:t>. Ng, and William Webb. </a:t>
            </a:r>
            <a:r>
              <a:rPr lang="en-US" i="1" dirty="0" smtClean="0"/>
              <a:t>Quadrature Amplitude Modulation: from Basics to Adaptive Trellis-coded, Turbo-</a:t>
            </a:r>
            <a:r>
              <a:rPr lang="en-US" i="1" dirty="0" err="1" smtClean="0"/>
              <a:t>equalised</a:t>
            </a:r>
            <a:r>
              <a:rPr lang="en-US" i="1" dirty="0" smtClean="0"/>
              <a:t> and Space-time Coded OFDM, CDMA and MC-CDMA Systems</a:t>
            </a:r>
            <a:r>
              <a:rPr lang="en-US" dirty="0" smtClean="0"/>
              <a:t>. [Piscataway, NJ]: IEEE, 2004. Print.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70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Presentation Outline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15240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Project Summary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Previous Work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Background on SDR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Equipment and Software List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Overall Block Diagram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Subsystems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Functional Requirements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Progress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Project Schedule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Questions and Discussion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996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Project Summary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524000"/>
            <a:ext cx="7848600" cy="873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i="1" dirty="0" smtClean="0"/>
              <a:t>Use two USPR2 boards </a:t>
            </a:r>
            <a:r>
              <a:rPr lang="en-US" i="1" dirty="0"/>
              <a:t>and </a:t>
            </a:r>
            <a:r>
              <a:rPr lang="en-US" i="1" dirty="0" smtClean="0"/>
              <a:t>implement </a:t>
            </a:r>
            <a:r>
              <a:rPr lang="en-US" i="1" dirty="0"/>
              <a:t>a </a:t>
            </a:r>
            <a:r>
              <a:rPr lang="en-US" i="1" dirty="0" smtClean="0"/>
              <a:t>16QAM </a:t>
            </a:r>
            <a:r>
              <a:rPr lang="en-US" i="1" dirty="0"/>
              <a:t>communication system using a baseband receiver and transmitter.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004571"/>
              </p:ext>
            </p:extLst>
          </p:nvPr>
        </p:nvGraphicFramePr>
        <p:xfrm>
          <a:off x="419100" y="2971800"/>
          <a:ext cx="8305800" cy="249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3" imgW="9144000" imgH="2743200" progId="Unknown">
                  <p:embed/>
                </p:oleObj>
              </mc:Choice>
              <mc:Fallback>
                <p:oleObj r:id="rId3" imgW="9144000" imgH="2743200" progId="Unknown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2971800"/>
                        <a:ext cx="8305800" cy="24952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64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Previous Work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1924883"/>
            <a:ext cx="7848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No previous Bradley projects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Solid Documentation difficult to find.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Entire setup is based around free software and open source software and hardware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USRP2</a:t>
            </a:r>
          </a:p>
          <a:p>
            <a:pPr marL="1200150" lvl="2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GNU Radio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Very Recent Developments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SDR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USRP2</a:t>
            </a:r>
            <a:endParaRPr lang="en-US" dirty="0"/>
          </a:p>
          <a:p>
            <a:pPr lvl="1"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Software Defined Radio (SDR)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2900" y="1804749"/>
            <a:ext cx="84582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WHAT</a:t>
            </a:r>
            <a:r>
              <a:rPr lang="en-US" sz="2400" dirty="0" smtClean="0"/>
              <a:t> </a:t>
            </a:r>
            <a:r>
              <a:rPr lang="en-US" dirty="0" smtClean="0"/>
              <a:t>it is:</a:t>
            </a:r>
          </a:p>
          <a:p>
            <a:r>
              <a:rPr lang="en-US" dirty="0"/>
              <a:t>	</a:t>
            </a:r>
            <a:r>
              <a:rPr lang="en-US" sz="1600" i="1" dirty="0"/>
              <a:t>"Radio in which some or all of the physical layer functions are software </a:t>
            </a:r>
            <a:r>
              <a:rPr lang="en-US" sz="1600" i="1" dirty="0" smtClean="0"/>
              <a:t>defined“</a:t>
            </a:r>
          </a:p>
          <a:p>
            <a:r>
              <a:rPr lang="en-US" sz="2400" i="1" u="sng" dirty="0" smtClean="0"/>
              <a:t>WHY</a:t>
            </a:r>
            <a:r>
              <a:rPr lang="en-US" sz="1600" i="1" dirty="0"/>
              <a:t> </a:t>
            </a:r>
            <a:r>
              <a:rPr lang="en-US" sz="1600" i="1" dirty="0" smtClean="0"/>
              <a:t>use SDR</a:t>
            </a:r>
            <a:r>
              <a:rPr lang="en-US" sz="1600" i="1" dirty="0" smtClean="0"/>
              <a:t> :</a:t>
            </a:r>
          </a:p>
          <a:p>
            <a:r>
              <a:rPr lang="en-US" sz="1600" i="1" dirty="0" smtClean="0"/>
              <a:t>	- Takes what used to be physically ingrained and provides hardware and software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	 alternatives.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 Adds Flexibility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-Adds Functionality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-Ease of Modification (Reduces cost)</a:t>
            </a:r>
            <a:endParaRPr lang="en-US" sz="1600" i="1" dirty="0" smtClean="0"/>
          </a:p>
          <a:p>
            <a:r>
              <a:rPr lang="en-US" sz="2400" i="1" u="sng" dirty="0" smtClean="0"/>
              <a:t>WHO</a:t>
            </a:r>
            <a:r>
              <a:rPr lang="en-US" sz="2400" i="1" dirty="0" smtClean="0"/>
              <a:t> </a:t>
            </a:r>
            <a:r>
              <a:rPr lang="en-US" sz="1600" i="1" dirty="0" smtClean="0"/>
              <a:t>uses it:</a:t>
            </a:r>
          </a:p>
          <a:p>
            <a:r>
              <a:rPr lang="en-US" sz="1600" i="1" dirty="0" smtClean="0"/>
              <a:t>	- EVERYONE (Businessmen, military, </a:t>
            </a:r>
            <a:r>
              <a:rPr lang="en-US" sz="1600" i="1" dirty="0" err="1" smtClean="0"/>
              <a:t>etc</a:t>
            </a:r>
            <a:r>
              <a:rPr lang="en-US" sz="1600" i="1" dirty="0" smtClean="0"/>
              <a:t>)</a:t>
            </a:r>
            <a:endParaRPr lang="en-US" sz="1600" i="1" dirty="0"/>
          </a:p>
          <a:p>
            <a:r>
              <a:rPr lang="en-US" sz="2400" i="1" u="sng" dirty="0" smtClean="0"/>
              <a:t>WHERE</a:t>
            </a:r>
            <a:r>
              <a:rPr lang="en-US" sz="2400" i="1" dirty="0" smtClean="0"/>
              <a:t> </a:t>
            </a:r>
            <a:r>
              <a:rPr lang="en-US" sz="1600" i="1" dirty="0" smtClean="0"/>
              <a:t>it’s going: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 thousands of SDRs have been deployed in defense applications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 cell phone systems are using SDR devices to make a multiband protocols</a:t>
            </a:r>
          </a:p>
          <a:p>
            <a:r>
              <a:rPr lang="en-US" sz="1600" i="1" dirty="0"/>
              <a:t>	</a:t>
            </a:r>
            <a:r>
              <a:rPr lang="en-US" sz="1600" i="1" dirty="0" smtClean="0"/>
              <a:t>- Satellite modems in commercial and defense markets</a:t>
            </a:r>
          </a:p>
        </p:txBody>
      </p:sp>
    </p:spTree>
    <p:extLst>
      <p:ext uri="{BB962C8B-B14F-4D97-AF65-F5344CB8AC3E}">
        <p14:creationId xmlns:p14="http://schemas.microsoft.com/office/powerpoint/2010/main" val="46641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Presentation Outline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" y="15240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Project Summary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Previous Work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Background on SDR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Equipment and Software List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Overall Block Diagram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Subsystems</a:t>
            </a:r>
          </a:p>
          <a:p>
            <a:pPr marL="742950" lvl="1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accent3">
                    <a:lumMod val="75000"/>
                  </a:schemeClr>
                </a:solidFill>
              </a:rPr>
              <a:t>Functional Requirements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Progress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Project Schedule</a:t>
            </a:r>
          </a:p>
          <a:p>
            <a:pPr marL="285750" indent="-285750">
              <a:lnSpc>
                <a:spcPct val="200000"/>
              </a:lnSpc>
              <a:buFont typeface="Arial" pitchFamily="34" charset="0"/>
              <a:buChar char="•"/>
            </a:pPr>
            <a:r>
              <a:rPr lang="en-US" sz="1600" b="1" dirty="0" smtClean="0"/>
              <a:t>Questions and Discussion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9854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Equipment and Software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866003" y="2209800"/>
            <a:ext cx="7391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en-US" sz="2400" u="sng" dirty="0"/>
              <a:t>Two USRP2 Boards</a:t>
            </a:r>
            <a:r>
              <a:rPr lang="en-US" sz="2400" dirty="0"/>
              <a:t> </a:t>
            </a:r>
            <a:endParaRPr lang="en-US" sz="2400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u="sng" dirty="0" err="1"/>
              <a:t>BasicTX</a:t>
            </a:r>
            <a:r>
              <a:rPr lang="en-US" sz="2400" u="sng" dirty="0"/>
              <a:t> and Basic RX </a:t>
            </a:r>
            <a:r>
              <a:rPr lang="en-US" sz="2400" u="sng" dirty="0" err="1" smtClean="0"/>
              <a:t>Daughterboards</a:t>
            </a:r>
            <a:endParaRPr lang="en-US" sz="2400" u="sng" dirty="0" smtClean="0"/>
          </a:p>
          <a:p>
            <a:pPr marL="342900" lvl="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u="sng" dirty="0"/>
              <a:t>GNU </a:t>
            </a:r>
            <a:r>
              <a:rPr lang="en-US" sz="2400" u="sng" dirty="0" smtClean="0"/>
              <a:t>Radio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u="sng" dirty="0"/>
              <a:t>Python </a:t>
            </a:r>
            <a:r>
              <a:rPr lang="en-US" sz="2400" u="sng" dirty="0" smtClean="0"/>
              <a:t>Interpreter</a:t>
            </a:r>
          </a:p>
          <a:p>
            <a:pPr marL="342900" lvl="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400" u="sng" dirty="0" smtClean="0"/>
              <a:t>Ubuntu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Overall Block Diagram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835883"/>
              </p:ext>
            </p:extLst>
          </p:nvPr>
        </p:nvGraphicFramePr>
        <p:xfrm>
          <a:off x="386821" y="2667000"/>
          <a:ext cx="837035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3" imgW="9144000" imgH="2743200" progId="Unknown">
                  <p:embed/>
                </p:oleObj>
              </mc:Choice>
              <mc:Fallback>
                <p:oleObj r:id="rId3" imgW="9144000" imgH="2743200" progId="Unknown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21" y="2667000"/>
                        <a:ext cx="8370358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349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67BB0-4A3B-435E-A105-EE608B340575}" type="slidenum">
              <a:rPr lang="en-US" smtClean="0"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84257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USRP2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303123" y="2077283"/>
            <a:ext cx="67663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FEATURES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Xilinx Spartan 3-2000 FPGA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Gigabit Ethernet interface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Two 100MS/s, 14 bit, AD converters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LTC2284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72.4dB SNR and 85dB SFDR for signals at </a:t>
            </a:r>
            <a:r>
              <a:rPr lang="en-US" dirty="0" err="1"/>
              <a:t>Nyquist</a:t>
            </a:r>
            <a:r>
              <a:rPr lang="en-US" dirty="0"/>
              <a:t> Frequency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Two 400MS/s, 16 bit, DA converters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AD9777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160 MSPS w/o interpolation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Up to 400 MSPS with 8x interpolation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SD card reader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MicroBlaze</a:t>
            </a:r>
            <a:r>
              <a:rPr lang="en-US" dirty="0"/>
              <a:t> Processor Core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err="1"/>
              <a:t>aeMB</a:t>
            </a:r>
            <a:r>
              <a:rPr lang="en-US" dirty="0"/>
              <a:t> software implementation of </a:t>
            </a:r>
            <a:r>
              <a:rPr lang="en-US" dirty="0" err="1"/>
              <a:t>MicroBlaze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600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Drivers are open source and uses GNU Radio Software to interface.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176</TotalTime>
  <Words>554</Words>
  <Application>Microsoft Office PowerPoint</Application>
  <PresentationFormat>On-screen Show (4:3)</PresentationFormat>
  <Paragraphs>173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Foundry</vt:lpstr>
      <vt:lpstr>Unknown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Progress (continued)</vt:lpstr>
      <vt:lpstr>PowerPoint Presentation</vt:lpstr>
      <vt:lpstr>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a SDR – 16 QAM System Using the USRP2 Board</dc:title>
  <dc:creator>Patrick Ellis</dc:creator>
  <cp:lastModifiedBy>Patrick Ellis</cp:lastModifiedBy>
  <cp:revision>21</cp:revision>
  <dcterms:created xsi:type="dcterms:W3CDTF">2010-12-07T01:35:29Z</dcterms:created>
  <dcterms:modified xsi:type="dcterms:W3CDTF">2010-12-07T04:31:36Z</dcterms:modified>
</cp:coreProperties>
</file>